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2404050"/>
  <p:notesSz cx="6858000" cy="9144000"/>
  <p:defaultTextStyle>
    <a:defPPr>
      <a:defRPr lang="en-US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614" y="216"/>
      </p:cViewPr>
      <p:guideLst>
        <p:guide orient="horz" pos="10206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7EB12-7C37-43E4-AF23-5D698A221814}" type="datetimeFigureOut">
              <a:rPr lang="de-DE" smtClean="0"/>
              <a:pPr/>
              <a:t>27.03.2014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05000" y="685800"/>
            <a:ext cx="304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BC347-9B37-44CB-8272-F4C4320CF6A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94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C347-9B37-44CB-8272-F4C4320CF6A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0270" y="10066261"/>
            <a:ext cx="24483060" cy="694586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20540" y="18362295"/>
            <a:ext cx="2016252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83226" y="5453187"/>
            <a:ext cx="20412551" cy="1161220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35569" y="5453187"/>
            <a:ext cx="60767595" cy="11612201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5286" y="20822606"/>
            <a:ext cx="24483060" cy="6435804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75286" y="13734222"/>
            <a:ext cx="24483060" cy="7088383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35570" y="31758972"/>
            <a:ext cx="40590072" cy="8981622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05700" y="31758972"/>
            <a:ext cx="40590075" cy="8981622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180" y="1297665"/>
            <a:ext cx="2592324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180" y="7253409"/>
            <a:ext cx="12726592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40180" y="10276285"/>
            <a:ext cx="12726592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4631831" y="7253409"/>
            <a:ext cx="12731591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4631831" y="10276285"/>
            <a:ext cx="12731591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182" y="1290161"/>
            <a:ext cx="9476186" cy="549068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61408" y="1290164"/>
            <a:ext cx="16102013" cy="27655959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40182" y="6780850"/>
            <a:ext cx="9476186" cy="221652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45707" y="22682835"/>
            <a:ext cx="17282160" cy="2677838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645707" y="2895362"/>
            <a:ext cx="1728216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45707" y="25360672"/>
            <a:ext cx="1728216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40180" y="1297665"/>
            <a:ext cx="25923240" cy="5400675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180" y="7560948"/>
            <a:ext cx="25923240" cy="21385176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440180" y="30033756"/>
            <a:ext cx="6720840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78FF-C5E8-4F76-8905-77D4FD11BFDB}" type="datetimeFigureOut">
              <a:rPr lang="en-GB" smtClean="0"/>
              <a:pPr/>
              <a:t>27/03/2014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841230" y="30033756"/>
            <a:ext cx="9121140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642580" y="30033756"/>
            <a:ext cx="6720840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7B74-0B7A-41DC-AABB-989D318DD9F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9050"/>
            <a:ext cx="28803600" cy="4032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/>
          <p:cNvSpPr/>
          <p:nvPr/>
        </p:nvSpPr>
        <p:spPr>
          <a:xfrm>
            <a:off x="25347016" y="721054"/>
            <a:ext cx="3096344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ic.daad.de/imperia/md/images/informationszentren/icdamaskus/uni_logo-grundversion_e1_a5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38462" y="745116"/>
            <a:ext cx="2688950" cy="2768689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2376464" y="360265"/>
            <a:ext cx="2410357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The Impact of Criterion Noise in Signal Detection Theory:</a:t>
            </a:r>
          </a:p>
          <a:p>
            <a:pPr algn="ctr">
              <a:spcAft>
                <a:spcPts val="600"/>
              </a:spcAft>
            </a:pPr>
            <a:r>
              <a:rPr lang="en-US" sz="6600" b="1" dirty="0" smtClean="0">
                <a:solidFill>
                  <a:schemeClr val="bg1"/>
                </a:solidFill>
              </a:rPr>
              <a:t> An Evaluation across Recognition Memory Tasks </a:t>
            </a:r>
          </a:p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Julie Linzer      David </a:t>
            </a:r>
            <a:r>
              <a:rPr lang="en-GB" sz="4400" b="1" dirty="0" err="1" smtClean="0">
                <a:solidFill>
                  <a:schemeClr val="bg1"/>
                </a:solidFill>
              </a:rPr>
              <a:t>Kellen</a:t>
            </a:r>
            <a:r>
              <a:rPr lang="en-GB" sz="4400" b="1" dirty="0" smtClean="0">
                <a:solidFill>
                  <a:schemeClr val="bg1"/>
                </a:solidFill>
              </a:rPr>
              <a:t>       </a:t>
            </a:r>
            <a:r>
              <a:rPr lang="en-GB" sz="4400" b="1" dirty="0" err="1" smtClean="0">
                <a:solidFill>
                  <a:schemeClr val="bg1"/>
                </a:solidFill>
              </a:rPr>
              <a:t>Henrik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Singmann</a:t>
            </a:r>
            <a:r>
              <a:rPr lang="en-GB" sz="4400" b="1" dirty="0" smtClean="0">
                <a:solidFill>
                  <a:schemeClr val="bg1"/>
                </a:solidFill>
              </a:rPr>
              <a:t>    Karl </a:t>
            </a:r>
            <a:r>
              <a:rPr lang="en-GB" sz="4400" b="1" dirty="0" err="1" smtClean="0">
                <a:solidFill>
                  <a:schemeClr val="bg1"/>
                </a:solidFill>
              </a:rPr>
              <a:t>Christoph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Klauer</a:t>
            </a:r>
            <a:endParaRPr lang="en-GB" sz="4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Albert-</a:t>
            </a:r>
            <a:r>
              <a:rPr lang="en-GB" sz="3600" dirty="0" err="1" smtClean="0">
                <a:solidFill>
                  <a:schemeClr val="bg1"/>
                </a:solidFill>
              </a:rPr>
              <a:t>Ludwigs</a:t>
            </a:r>
            <a:r>
              <a:rPr lang="en-GB" sz="3600" dirty="0" smtClean="0">
                <a:solidFill>
                  <a:schemeClr val="bg1"/>
                </a:solidFill>
              </a:rPr>
              <a:t>-</a:t>
            </a:r>
            <a:r>
              <a:rPr lang="en-GB" sz="3600" dirty="0" err="1" smtClean="0">
                <a:solidFill>
                  <a:schemeClr val="bg1"/>
                </a:solidFill>
              </a:rPr>
              <a:t>Universität</a:t>
            </a:r>
            <a:r>
              <a:rPr lang="en-GB" sz="3600" dirty="0" smtClean="0">
                <a:solidFill>
                  <a:schemeClr val="bg1"/>
                </a:solidFill>
              </a:rPr>
              <a:t> Freiburg</a:t>
            </a:r>
            <a:endParaRPr lang="en-GB" sz="3200" dirty="0">
              <a:solidFill>
                <a:schemeClr val="bg1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13969744" y="4320705"/>
            <a:ext cx="144016" cy="2959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52000" y="4248000"/>
            <a:ext cx="133920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Background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4472000" y="23774005"/>
            <a:ext cx="13824000" cy="925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Conclusions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4545820" y="28803775"/>
            <a:ext cx="133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References</a:t>
            </a:r>
          </a:p>
          <a:p>
            <a:pPr>
              <a:tabLst>
                <a:tab pos="528638" algn="l"/>
                <a:tab pos="542925" algn="l"/>
              </a:tabLst>
            </a:pPr>
            <a:r>
              <a:rPr lang="en-US" sz="2200" dirty="0" smtClean="0"/>
              <a:t>Benjamin, A. S., </a:t>
            </a:r>
            <a:r>
              <a:rPr lang="en-US" sz="2200" dirty="0" err="1" smtClean="0"/>
              <a:t>Tullis</a:t>
            </a:r>
            <a:r>
              <a:rPr lang="en-US" sz="2200" dirty="0" smtClean="0"/>
              <a:t>, J. G., &amp; Lee, J. H. (2013). Criterion noise in ratings-based recognition: Evidence from the  			effects of response scale length on recognition accuracy. </a:t>
            </a:r>
            <a:r>
              <a:rPr lang="en-US" sz="2200" i="1" dirty="0" smtClean="0"/>
              <a:t>Journal of Experimental Psychology: Learning, 			Memory, and </a:t>
            </a:r>
            <a:r>
              <a:rPr lang="en-US" sz="2200" i="1" dirty="0" err="1" smtClean="0"/>
              <a:t>Cogni</a:t>
            </a:r>
            <a:r>
              <a:rPr lang="de-DE" sz="2200" i="1" dirty="0" err="1" smtClean="0"/>
              <a:t>tion</a:t>
            </a:r>
            <a:r>
              <a:rPr lang="de-DE" sz="2200" i="1" dirty="0" smtClean="0"/>
              <a:t>, 39</a:t>
            </a:r>
            <a:r>
              <a:rPr lang="de-DE" sz="2200" dirty="0" smtClean="0"/>
              <a:t>, 1601-1608.</a:t>
            </a:r>
          </a:p>
          <a:p>
            <a:pPr>
              <a:tabLst>
                <a:tab pos="528638" algn="l"/>
                <a:tab pos="542925" algn="l"/>
              </a:tabLst>
            </a:pPr>
            <a:r>
              <a:rPr lang="en-US" sz="2200" dirty="0" smtClean="0"/>
              <a:t>Green, D. M., &amp; </a:t>
            </a:r>
            <a:r>
              <a:rPr lang="en-US" sz="2200" dirty="0" err="1" smtClean="0"/>
              <a:t>Swets</a:t>
            </a:r>
            <a:r>
              <a:rPr lang="en-US" sz="2200" dirty="0" smtClean="0"/>
              <a:t>, J. A. (1966). </a:t>
            </a:r>
            <a:r>
              <a:rPr lang="en-US" sz="2200" i="1" dirty="0" smtClean="0"/>
              <a:t>Signal detection theory and psychophysics. </a:t>
            </a:r>
            <a:r>
              <a:rPr lang="en-US" sz="2200" dirty="0" smtClean="0"/>
              <a:t>New </a:t>
            </a:r>
            <a:r>
              <a:rPr lang="de-DE" sz="2200" dirty="0" smtClean="0"/>
              <a:t>York: </a:t>
            </a:r>
            <a:r>
              <a:rPr lang="de-DE" sz="2200" dirty="0" err="1" smtClean="0"/>
              <a:t>Wiley</a:t>
            </a:r>
            <a:r>
              <a:rPr lang="de-DE" sz="2200" dirty="0" smtClean="0"/>
              <a:t>.</a:t>
            </a:r>
          </a:p>
          <a:p>
            <a:pPr lvl="0">
              <a:tabLst>
                <a:tab pos="528638" algn="l"/>
                <a:tab pos="542925" algn="l"/>
              </a:tabLst>
            </a:pPr>
            <a:r>
              <a:rPr lang="en-US" sz="2200" dirty="0" err="1" smtClean="0">
                <a:solidFill>
                  <a:prstClr val="black"/>
                </a:solidFill>
              </a:rPr>
              <a:t>Kellen</a:t>
            </a:r>
            <a:r>
              <a:rPr lang="en-US" sz="2200" dirty="0" smtClean="0">
                <a:solidFill>
                  <a:prstClr val="black"/>
                </a:solidFill>
              </a:rPr>
              <a:t>, D., Klauer, K. C., &amp; Singmann, H. (2012). On the measurement of criterion noise in signal detection theory: 			the case of recognition memory. </a:t>
            </a:r>
            <a:r>
              <a:rPr lang="en-US" sz="2200" i="1" dirty="0" smtClean="0">
                <a:solidFill>
                  <a:prstClr val="black"/>
                </a:solidFill>
              </a:rPr>
              <a:t>Psychological </a:t>
            </a:r>
            <a:r>
              <a:rPr lang="de-DE" sz="2200" i="1" dirty="0" smtClean="0">
                <a:solidFill>
                  <a:prstClr val="black"/>
                </a:solidFill>
              </a:rPr>
              <a:t>Review, 119</a:t>
            </a:r>
            <a:r>
              <a:rPr lang="de-DE" sz="2200" dirty="0" smtClean="0">
                <a:solidFill>
                  <a:prstClr val="black"/>
                </a:solidFill>
              </a:rPr>
              <a:t>, 457-479.</a:t>
            </a:r>
          </a:p>
          <a:p>
            <a:pPr>
              <a:tabLst>
                <a:tab pos="528638" algn="l"/>
                <a:tab pos="542925" algn="l"/>
              </a:tabLst>
            </a:pPr>
            <a:r>
              <a:rPr lang="de-DE" sz="2200" dirty="0" smtClean="0"/>
              <a:t>Kellen, </a:t>
            </a:r>
            <a:r>
              <a:rPr lang="en-US" sz="2200" dirty="0" smtClean="0"/>
              <a:t>D., Singmann, H., Klauer, K. C., &amp; Flade, F. </a:t>
            </a:r>
            <a:r>
              <a:rPr lang="de-DE" sz="2200" dirty="0" smtClean="0"/>
              <a:t>(</a:t>
            </a:r>
            <a:r>
              <a:rPr lang="de-DE" sz="2200" dirty="0" err="1" smtClean="0"/>
              <a:t>submitted</a:t>
            </a:r>
            <a:r>
              <a:rPr lang="de-DE" sz="2200" dirty="0" smtClean="0"/>
              <a:t>). </a:t>
            </a:r>
            <a:r>
              <a:rPr lang="en-US" sz="2200" dirty="0" smtClean="0"/>
              <a:t>The Impact of Criterion Noise in Signal Detection 			Theory: An Evaluation across </a:t>
            </a:r>
            <a:r>
              <a:rPr lang="de-DE" sz="2200" dirty="0" smtClean="0"/>
              <a:t>Recognition Memory Tasks.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pPr>
              <a:tabLst>
                <a:tab pos="536575" algn="l"/>
              </a:tabLst>
            </a:pPr>
            <a:endParaRPr lang="en-GB" sz="2400" dirty="0"/>
          </a:p>
        </p:txBody>
      </p:sp>
      <p:sp>
        <p:nvSpPr>
          <p:cNvPr id="18" name="Textfeld 17"/>
          <p:cNvSpPr txBox="1"/>
          <p:nvPr/>
        </p:nvSpPr>
        <p:spPr>
          <a:xfrm>
            <a:off x="14511600" y="24762034"/>
            <a:ext cx="13824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 both experiments, no differences in performance were found between the binary and 8-point scale condition. This result is at odds with Benjamin et al.’s prediction of a performance decrease in the 8-point condition. </a:t>
            </a:r>
          </a:p>
          <a:p>
            <a:pPr>
              <a:spcAft>
                <a:spcPts val="600"/>
              </a:spcAft>
            </a:pPr>
            <a:r>
              <a:rPr lang="en-GB" sz="3200" dirty="0" smtClean="0"/>
              <a:t>This result joins previous failures to demonstrate the contribution of criterion noise (</a:t>
            </a:r>
            <a:r>
              <a:rPr lang="en-GB" sz="3200" dirty="0" err="1" smtClean="0"/>
              <a:t>Kellen</a:t>
            </a:r>
            <a:r>
              <a:rPr lang="en-GB" sz="3200" dirty="0" smtClean="0"/>
              <a:t> et al., 2012). </a:t>
            </a:r>
          </a:p>
          <a:p>
            <a:r>
              <a:rPr lang="en-GB" sz="3200" dirty="0" smtClean="0"/>
              <a:t> → The standard SDT model is a suitable measurement model, whose characterization of recognition judgments is not compromised by unaccounted criteria variability.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4472000" y="12114613"/>
            <a:ext cx="138240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Results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288232" y="648322"/>
            <a:ext cx="3096344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4" descr="http://ic.daad.de/imperia/md/images/informationszentren/icdamaskus/uni_logo-grundversion_e1_a5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678" y="703916"/>
            <a:ext cx="2688874" cy="2680686"/>
          </a:xfrm>
          <a:prstGeom prst="rect">
            <a:avLst/>
          </a:prstGeom>
          <a:noFill/>
        </p:spPr>
      </p:pic>
      <p:sp>
        <p:nvSpPr>
          <p:cNvPr id="37" name="Textfeld 36"/>
          <p:cNvSpPr txBox="1"/>
          <p:nvPr/>
        </p:nvSpPr>
        <p:spPr>
          <a:xfrm>
            <a:off x="431860" y="5544545"/>
            <a:ext cx="1328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Signal Detection Theory (SDT, Green &amp; </a:t>
            </a:r>
            <a:r>
              <a:rPr lang="en-US" sz="3200" dirty="0" err="1" smtClean="0"/>
              <a:t>Swets</a:t>
            </a:r>
            <a:r>
              <a:rPr lang="en-US" sz="3200" dirty="0" smtClean="0"/>
              <a:t>, 1966) is the most prominent and</a:t>
            </a:r>
          </a:p>
          <a:p>
            <a:pPr algn="just"/>
            <a:r>
              <a:rPr lang="en-US" sz="3200" dirty="0" smtClean="0"/>
              <a:t>successful measurement model in recognition memory. According to SDT, studied and non-studied items vary in terms of familiarity values, which are compared with fixed response criteria in producing recognition judgments (for a depiction of the model see Figure 1). 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4689840" y="20156225"/>
            <a:ext cx="13393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Figure 3</a:t>
            </a:r>
            <a:r>
              <a:rPr lang="en-GB" sz="2200" b="1" i="1" dirty="0" smtClean="0"/>
              <a:t>: </a:t>
            </a:r>
            <a:r>
              <a:rPr lang="en-US" sz="2200" i="1" dirty="0" smtClean="0"/>
              <a:t>Left Panel: Aggregate-data 2AFC ROC from Experiment 1. Hit and false-alarm rates correspond to the rate of "Right" responses to old-right and old-left trials, respectively.  Right Panel: Aggregate-data source-discrimination ROC from Experiment 2. Hit and false-alarm rates correspond to the rate of "Source A" responses to source-A and </a:t>
            </a:r>
            <a:r>
              <a:rPr lang="de-DE" sz="2200" i="1" dirty="0" err="1" smtClean="0"/>
              <a:t>source</a:t>
            </a:r>
            <a:r>
              <a:rPr lang="de-DE" sz="2200" i="1" dirty="0" smtClean="0"/>
              <a:t>-B </a:t>
            </a:r>
            <a:r>
              <a:rPr lang="de-DE" sz="2200" i="1" dirty="0" err="1" smtClean="0"/>
              <a:t>items</a:t>
            </a:r>
            <a:r>
              <a:rPr lang="de-DE" sz="2200" i="1" dirty="0" smtClean="0"/>
              <a:t>, </a:t>
            </a:r>
            <a:r>
              <a:rPr lang="de-DE" sz="2200" i="1" dirty="0" err="1" smtClean="0"/>
              <a:t>respectively</a:t>
            </a:r>
            <a:r>
              <a:rPr lang="de-DE" sz="2200" i="1" dirty="0" smtClean="0"/>
              <a:t>.</a:t>
            </a:r>
            <a:endParaRPr lang="en-GB" sz="2200" i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1082" b="2964"/>
          <a:stretch>
            <a:fillRect/>
          </a:stretch>
        </p:blipFill>
        <p:spPr bwMode="auto">
          <a:xfrm>
            <a:off x="14620042" y="13136747"/>
            <a:ext cx="12815568" cy="688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feld 22"/>
          <p:cNvSpPr txBox="1"/>
          <p:nvPr/>
        </p:nvSpPr>
        <p:spPr>
          <a:xfrm>
            <a:off x="14511600" y="9576475"/>
            <a:ext cx="1382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500" b="1" dirty="0" smtClean="0"/>
              <a:t>EXPERIMENT 2: </a:t>
            </a:r>
            <a:r>
              <a:rPr lang="en-GB" sz="2500" b="1" i="1" dirty="0" smtClean="0"/>
              <a:t>source discrimination task</a:t>
            </a:r>
          </a:p>
          <a:p>
            <a:pPr algn="just"/>
            <a:r>
              <a:rPr lang="en-GB" sz="2500" b="1" dirty="0" smtClean="0"/>
              <a:t>Participants. </a:t>
            </a:r>
            <a:r>
              <a:rPr lang="en-GB" sz="2500" dirty="0" smtClean="0"/>
              <a:t>47 students (mean age = 21.28, </a:t>
            </a:r>
            <a:r>
              <a:rPr lang="en-GB" sz="2500" i="1" dirty="0" smtClean="0"/>
              <a:t>SD = </a:t>
            </a:r>
            <a:r>
              <a:rPr lang="en-GB" sz="2500" dirty="0" smtClean="0"/>
              <a:t>1.9, ranging from 18 to 29 years).</a:t>
            </a:r>
          </a:p>
          <a:p>
            <a:pPr algn="just"/>
            <a:r>
              <a:rPr lang="en-GB" sz="2500" u="sng" dirty="0" smtClean="0"/>
              <a:t>Study phase. </a:t>
            </a:r>
            <a:r>
              <a:rPr lang="en-GB" sz="2500" dirty="0" smtClean="0"/>
              <a:t>160 words (90 Source A and 90 Source B items), presented for 2000ms each (250 ms ISI). Source A items were presented in red on the left side of the screen and Source B items in green on the right side of the screen.</a:t>
            </a:r>
          </a:p>
          <a:p>
            <a:pPr algn="just"/>
            <a:r>
              <a:rPr lang="en-GB" sz="2500" u="sng" dirty="0" smtClean="0"/>
              <a:t>Test phase.</a:t>
            </a:r>
            <a:r>
              <a:rPr lang="en-GB" sz="2500" dirty="0" smtClean="0"/>
              <a:t> </a:t>
            </a:r>
            <a:r>
              <a:rPr lang="en-GB" sz="2500" i="1" dirty="0" smtClean="0"/>
              <a:t>source discrimination task </a:t>
            </a:r>
            <a:r>
              <a:rPr lang="en-GB" sz="2500" dirty="0" smtClean="0"/>
              <a:t>(only old words tested), same test conditions as in Experiment 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31860" y="14090681"/>
            <a:ext cx="1328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 smtClean="0"/>
              <a:t>A recent debate has questioned the assumption that response criteria are fixed, and a number of researchers have argued that response-criteria positions vary substantially across trials. Such </a:t>
            </a:r>
            <a:r>
              <a:rPr lang="en-US" sz="3200" i="1" dirty="0" smtClean="0"/>
              <a:t>criterion noise </a:t>
            </a:r>
            <a:r>
              <a:rPr lang="en-US" sz="3200" dirty="0" smtClean="0"/>
              <a:t>has the potential of severely distorting the characterization of the data via standard SDT models. </a:t>
            </a:r>
          </a:p>
          <a:p>
            <a:pPr algn="just">
              <a:spcAft>
                <a:spcPts val="1200"/>
              </a:spcAft>
            </a:pPr>
            <a:r>
              <a:rPr lang="en-US" sz="3200" dirty="0" smtClean="0"/>
              <a:t>Benjamin, </a:t>
            </a:r>
            <a:r>
              <a:rPr lang="en-US" sz="3200" dirty="0" err="1" smtClean="0"/>
              <a:t>Tullis</a:t>
            </a:r>
            <a:r>
              <a:rPr lang="en-US" sz="3200" dirty="0" smtClean="0"/>
              <a:t> and Lee (2013) found that recognition-memory performance estimates based on responses to rating scales with many options (</a:t>
            </a:r>
            <a:r>
              <a:rPr lang="en-US" sz="3200" dirty="0" err="1" smtClean="0"/>
              <a:t>e.g</a:t>
            </a:r>
            <a:r>
              <a:rPr lang="en-US" sz="3200" dirty="0" smtClean="0"/>
              <a:t>, an 8-point confidence scale) were lower than estimates obtained with scales with fewer options (e.g., binary responses), a result that is predicted given criterion noise (for a depiction of the aggregate data confidence-rating ROCs as well as the binary-condition's hit and </a:t>
            </a:r>
            <a:r>
              <a:rPr lang="de-DE" sz="3200" dirty="0" err="1" smtClean="0"/>
              <a:t>false-alarm</a:t>
            </a:r>
            <a:r>
              <a:rPr lang="de-DE" sz="3200" dirty="0" smtClean="0"/>
              <a:t> </a:t>
            </a:r>
            <a:r>
              <a:rPr lang="de-DE" sz="3200" dirty="0" err="1" smtClean="0"/>
              <a:t>rates</a:t>
            </a:r>
            <a:r>
              <a:rPr lang="de-DE" sz="3200" dirty="0" smtClean="0"/>
              <a:t> </a:t>
            </a:r>
            <a:r>
              <a:rPr lang="en-US" sz="3200" dirty="0" smtClean="0"/>
              <a:t>see Figure 2). </a:t>
            </a:r>
          </a:p>
          <a:p>
            <a:pPr algn="just">
              <a:spcAft>
                <a:spcPts val="1200"/>
              </a:spcAft>
            </a:pPr>
            <a:r>
              <a:rPr lang="en-US" sz="3200" dirty="0" smtClean="0"/>
              <a:t>However, there are problematic aspects in Benjamin et al.’s analysis that suggest that the evidence for criterion noise was overstated (see </a:t>
            </a:r>
            <a:r>
              <a:rPr lang="en-US" sz="3200" dirty="0" err="1" smtClean="0"/>
              <a:t>Kellen</a:t>
            </a:r>
            <a:r>
              <a:rPr lang="en-US" sz="3200" dirty="0" smtClean="0"/>
              <a:t>, Singmann, Klauer &amp; Flade, submitted). 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425570" y="12474905"/>
            <a:ext cx="127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Figure 1</a:t>
            </a:r>
            <a:r>
              <a:rPr lang="en-US" sz="2200" i="1" dirty="0" smtClean="0"/>
              <a:t>: Left Panel: Representation of the standard SDT model with mean </a:t>
            </a:r>
            <a:r>
              <a:rPr lang="el-GR" sz="2200" i="1" dirty="0" smtClean="0"/>
              <a:t>μ</a:t>
            </a:r>
            <a:r>
              <a:rPr lang="de-DE" sz="2200" i="1" baseline="-25000" dirty="0" smtClean="0"/>
              <a:t>n </a:t>
            </a:r>
            <a:r>
              <a:rPr lang="de-DE" sz="2200" i="1" dirty="0" smtClean="0"/>
              <a:t>(</a:t>
            </a:r>
            <a:r>
              <a:rPr lang="el-GR" sz="2200" i="1" dirty="0" smtClean="0"/>
              <a:t>μ</a:t>
            </a:r>
            <a:r>
              <a:rPr lang="de-DE" sz="2200" i="1" baseline="-25000" dirty="0" smtClean="0"/>
              <a:t>s</a:t>
            </a:r>
            <a:r>
              <a:rPr lang="en-US" sz="2200" i="1" dirty="0" smtClean="0"/>
              <a:t>) and standard deviation </a:t>
            </a:r>
            <a:r>
              <a:rPr lang="el-GR" sz="2200" i="1" dirty="0" smtClean="0"/>
              <a:t>σ</a:t>
            </a:r>
            <a:r>
              <a:rPr lang="de-DE" sz="2200" i="1" baseline="-25000" dirty="0" smtClean="0"/>
              <a:t>n</a:t>
            </a:r>
            <a:r>
              <a:rPr lang="de-DE" sz="2200" i="1" dirty="0" smtClean="0"/>
              <a:t> (</a:t>
            </a:r>
            <a:r>
              <a:rPr lang="el-GR" sz="2200" i="1" dirty="0" smtClean="0"/>
              <a:t>σ</a:t>
            </a:r>
            <a:r>
              <a:rPr lang="de-DE" sz="2200" i="1" baseline="-25000" dirty="0" smtClean="0"/>
              <a:t>s</a:t>
            </a:r>
            <a:r>
              <a:rPr lang="en-US" sz="2200" i="1" dirty="0" smtClean="0"/>
              <a:t>) of the signal distribution (noise distribution). c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, c</a:t>
            </a:r>
            <a:r>
              <a:rPr lang="en-US" sz="2200" i="1" baseline="-25000" dirty="0" smtClean="0"/>
              <a:t>2</a:t>
            </a:r>
            <a:r>
              <a:rPr lang="en-US" sz="2200" i="1" dirty="0" smtClean="0"/>
              <a:t>,c</a:t>
            </a:r>
            <a:r>
              <a:rPr lang="en-US" sz="2200" i="1" baseline="-25000" dirty="0" smtClean="0"/>
              <a:t>3</a:t>
            </a:r>
            <a:r>
              <a:rPr lang="en-US" sz="2200" i="1" dirty="0" smtClean="0"/>
              <a:t>,c</a:t>
            </a:r>
            <a:r>
              <a:rPr lang="en-US" sz="2200" i="1" baseline="-25000" dirty="0" smtClean="0"/>
              <a:t>4</a:t>
            </a:r>
            <a:r>
              <a:rPr lang="en-US" sz="2200" i="1" dirty="0" smtClean="0"/>
              <a:t>,c</a:t>
            </a:r>
            <a:r>
              <a:rPr lang="en-US" sz="2200" i="1" baseline="-25000" dirty="0" smtClean="0"/>
              <a:t>5</a:t>
            </a:r>
            <a:r>
              <a:rPr lang="en-US" sz="2200" i="1" dirty="0" smtClean="0"/>
              <a:t> depict different response criteria. Right Panel: Representation of the SDT model with criterion noise (</a:t>
            </a:r>
            <a:r>
              <a:rPr lang="el-GR" sz="2200" i="1" dirty="0" smtClean="0"/>
              <a:t>σ</a:t>
            </a:r>
            <a:r>
              <a:rPr lang="de-DE" sz="2200" i="1" baseline="-25000" dirty="0" smtClean="0"/>
              <a:t>c</a:t>
            </a:r>
            <a:r>
              <a:rPr lang="en-US" sz="2200" i="1" dirty="0" smtClean="0"/>
              <a:t>).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14511600" y="21602775"/>
            <a:ext cx="1382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median </a:t>
            </a:r>
            <a:r>
              <a:rPr lang="en-GB" sz="3200" i="1" dirty="0" smtClean="0"/>
              <a:t>d</a:t>
            </a:r>
            <a:r>
              <a:rPr lang="en-GB" sz="3200" dirty="0" smtClean="0"/>
              <a:t>’ estimates were 1.22 in both scale conditions in Exp. 1, and both 1.07 in Exp. 2. Not surprisingly, no significant differences were found (smallest </a:t>
            </a:r>
          </a:p>
          <a:p>
            <a:r>
              <a:rPr lang="en-GB" sz="3200" i="1" dirty="0" smtClean="0"/>
              <a:t>p</a:t>
            </a:r>
            <a:r>
              <a:rPr lang="en-GB" sz="3200" dirty="0" smtClean="0"/>
              <a:t> =. 70, largest Bayes Factor (alt/null) = 0.21). The </a:t>
            </a:r>
            <a:r>
              <a:rPr lang="en-GB" sz="3200" i="1" dirty="0" smtClean="0"/>
              <a:t>d</a:t>
            </a:r>
            <a:r>
              <a:rPr lang="en-GB" sz="3200" dirty="0" smtClean="0"/>
              <a:t>’ estimates were correlated across conditions in both experiments (smallest </a:t>
            </a:r>
            <a:r>
              <a:rPr lang="en-GB" sz="3200" i="1" dirty="0" smtClean="0"/>
              <a:t>r</a:t>
            </a:r>
            <a:r>
              <a:rPr lang="en-GB" sz="3200" dirty="0" smtClean="0"/>
              <a:t> = 0.65, </a:t>
            </a:r>
            <a:r>
              <a:rPr lang="en-GB" sz="3200" i="1" dirty="0" smtClean="0"/>
              <a:t>p</a:t>
            </a:r>
            <a:r>
              <a:rPr lang="en-GB" sz="3200" dirty="0" smtClean="0"/>
              <a:t> &lt;.001). 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40" y="8442000"/>
            <a:ext cx="5491152" cy="3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468" y="8442517"/>
            <a:ext cx="5491152" cy="396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feld 68"/>
          <p:cNvSpPr txBox="1"/>
          <p:nvPr/>
        </p:nvSpPr>
        <p:spPr>
          <a:xfrm>
            <a:off x="14509820" y="5216004"/>
            <a:ext cx="1382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500" b="1" dirty="0" smtClean="0"/>
              <a:t>EXPERIMENT 1: </a:t>
            </a:r>
            <a:r>
              <a:rPr lang="en-GB" sz="2500" b="1" i="1" dirty="0" smtClean="0"/>
              <a:t>two-alternative forced choice task</a:t>
            </a:r>
          </a:p>
          <a:p>
            <a:pPr algn="just"/>
            <a:r>
              <a:rPr lang="en-GB" sz="2500" b="1" dirty="0" smtClean="0"/>
              <a:t>Participants. </a:t>
            </a:r>
            <a:r>
              <a:rPr lang="en-GB" sz="2500" dirty="0" smtClean="0"/>
              <a:t>60 students (mean age = 21.98, SD</a:t>
            </a:r>
            <a:r>
              <a:rPr lang="en-GB" sz="2500" i="1" dirty="0" smtClean="0"/>
              <a:t> = </a:t>
            </a:r>
            <a:r>
              <a:rPr lang="en-GB" sz="2500" dirty="0" smtClean="0"/>
              <a:t>2.1, ranging from 18 to 28 years)</a:t>
            </a:r>
          </a:p>
          <a:p>
            <a:pPr algn="just"/>
            <a:r>
              <a:rPr lang="en-GB" sz="2500" b="1" dirty="0" smtClean="0"/>
              <a:t>Design and Procedure. </a:t>
            </a:r>
            <a:r>
              <a:rPr lang="en-GB" sz="2500" dirty="0" smtClean="0"/>
              <a:t>The computer-based experiment consisted of a single </a:t>
            </a:r>
            <a:r>
              <a:rPr lang="en-GB" sz="2500" smtClean="0"/>
              <a:t>study </a:t>
            </a:r>
            <a:r>
              <a:rPr lang="en-GB" sz="2500" smtClean="0"/>
              <a:t>phase followed </a:t>
            </a:r>
            <a:r>
              <a:rPr lang="en-GB" sz="2500" dirty="0" smtClean="0"/>
              <a:t>by a single test phase. </a:t>
            </a:r>
          </a:p>
          <a:p>
            <a:pPr algn="just"/>
            <a:r>
              <a:rPr lang="en-GB" sz="2500" u="sng" dirty="0" smtClean="0"/>
              <a:t>Study phase: </a:t>
            </a:r>
            <a:r>
              <a:rPr lang="en-GB" sz="2500" dirty="0" smtClean="0"/>
              <a:t>316 words, presented in black over grey background for 1200ms each, with a 200 ms inter-stimulus interval (ISI). </a:t>
            </a:r>
          </a:p>
          <a:p>
            <a:pPr algn="just"/>
            <a:r>
              <a:rPr lang="en-GB" sz="2500" u="sng" dirty="0" smtClean="0"/>
              <a:t>Test phase:</a:t>
            </a:r>
            <a:r>
              <a:rPr lang="en-GB" sz="2500" dirty="0" smtClean="0"/>
              <a:t>  </a:t>
            </a:r>
            <a:r>
              <a:rPr lang="en-GB" sz="2500" i="1" dirty="0" smtClean="0"/>
              <a:t>two-alternative forced choice task; </a:t>
            </a:r>
            <a:r>
              <a:rPr lang="en-GB" sz="2500" dirty="0" smtClean="0"/>
              <a:t>two test-scale conditions: binary  and 8-point scale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4472000" y="4248000"/>
            <a:ext cx="138960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Experiments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14869870" y="7180091"/>
            <a:ext cx="30244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14581830" y="8013746"/>
            <a:ext cx="4104570" cy="14465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714375" algn="l"/>
                <a:tab pos="2600325" algn="l"/>
              </a:tabLst>
            </a:pPr>
            <a:r>
              <a:rPr lang="de-DE" sz="3200" dirty="0" smtClean="0"/>
              <a:t>  </a:t>
            </a:r>
            <a:r>
              <a:rPr lang="de-DE" sz="3200" dirty="0" err="1" smtClean="0"/>
              <a:t>old</a:t>
            </a:r>
            <a:r>
              <a:rPr lang="de-DE" sz="3200" dirty="0" smtClean="0"/>
              <a:t> Item       </a:t>
            </a:r>
            <a:r>
              <a:rPr lang="de-DE" sz="3200" dirty="0" err="1" smtClean="0"/>
              <a:t>new</a:t>
            </a:r>
            <a:r>
              <a:rPr lang="de-DE" sz="3200" dirty="0" smtClean="0"/>
              <a:t> Item</a:t>
            </a:r>
          </a:p>
          <a:p>
            <a:pPr>
              <a:tabLst>
                <a:tab pos="714375" algn="l"/>
                <a:tab pos="2600325" algn="l"/>
              </a:tabLst>
            </a:pPr>
            <a:r>
              <a:rPr lang="en-US" sz="3200" dirty="0" smtClean="0"/>
              <a:t>      </a:t>
            </a:r>
            <a:r>
              <a:rPr lang="en-US" sz="2500" dirty="0" smtClean="0"/>
              <a:t>"left"                   "</a:t>
            </a:r>
            <a:r>
              <a:rPr lang="de-DE" sz="2500" dirty="0" err="1" smtClean="0"/>
              <a:t>right</a:t>
            </a:r>
            <a:r>
              <a:rPr lang="en-US" sz="2500" dirty="0" smtClean="0"/>
              <a:t>”</a:t>
            </a:r>
          </a:p>
          <a:p>
            <a:pPr>
              <a:tabLst>
                <a:tab pos="714375" algn="l"/>
                <a:tab pos="2600325" algn="l"/>
              </a:tabLst>
            </a:pPr>
            <a:endParaRPr lang="en-US" sz="2400" dirty="0" smtClean="0"/>
          </a:p>
        </p:txBody>
      </p:sp>
      <p:sp>
        <p:nvSpPr>
          <p:cNvPr id="73" name="Textfeld 72"/>
          <p:cNvSpPr txBox="1"/>
          <p:nvPr/>
        </p:nvSpPr>
        <p:spPr>
          <a:xfrm>
            <a:off x="19045940" y="8013746"/>
            <a:ext cx="9036000" cy="15234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43150" algn="l"/>
                <a:tab pos="3943350" algn="l"/>
              </a:tabLst>
            </a:pPr>
            <a:r>
              <a:rPr lang="de-DE" sz="3600" dirty="0" smtClean="0"/>
              <a:t>                      </a:t>
            </a:r>
            <a:r>
              <a:rPr lang="de-DE" sz="3200" dirty="0" err="1" smtClean="0"/>
              <a:t>old</a:t>
            </a:r>
            <a:r>
              <a:rPr lang="de-DE" sz="3200" dirty="0" smtClean="0"/>
              <a:t> Item	                </a:t>
            </a:r>
            <a:r>
              <a:rPr lang="de-DE" sz="3200" dirty="0" err="1" smtClean="0"/>
              <a:t>new</a:t>
            </a:r>
            <a:r>
              <a:rPr lang="de-DE" sz="3200" dirty="0" smtClean="0"/>
              <a:t> Item</a:t>
            </a:r>
          </a:p>
          <a:p>
            <a:pPr>
              <a:tabLst>
                <a:tab pos="714375" algn="l"/>
                <a:tab pos="5200650" algn="l"/>
              </a:tabLst>
            </a:pPr>
            <a:r>
              <a:rPr lang="en-US" sz="2400" dirty="0" smtClean="0"/>
              <a:t> "sure left"     </a:t>
            </a:r>
            <a:r>
              <a:rPr lang="en-US" sz="2500" dirty="0" smtClean="0"/>
              <a:t>++++    +++     ++    +      +    ++    +++     ++++  </a:t>
            </a:r>
            <a:r>
              <a:rPr lang="en-US" sz="2400" dirty="0" smtClean="0"/>
              <a:t>"sure </a:t>
            </a:r>
            <a:r>
              <a:rPr lang="de-DE" sz="2400" dirty="0" err="1" smtClean="0"/>
              <a:t>right</a:t>
            </a:r>
            <a:r>
              <a:rPr lang="en-US" sz="2400" dirty="0" smtClean="0"/>
              <a:t>"</a:t>
            </a:r>
          </a:p>
          <a:p>
            <a:pPr>
              <a:tabLst>
                <a:tab pos="714375" algn="l"/>
                <a:tab pos="5200650" algn="l"/>
              </a:tabLst>
            </a:pPr>
            <a:endParaRPr lang="de-DE" sz="3200" dirty="0"/>
          </a:p>
        </p:txBody>
      </p:sp>
      <p:sp>
        <p:nvSpPr>
          <p:cNvPr id="74" name="Rechteck 73"/>
          <p:cNvSpPr/>
          <p:nvPr/>
        </p:nvSpPr>
        <p:spPr>
          <a:xfrm>
            <a:off x="15050030" y="8597621"/>
            <a:ext cx="1008000" cy="4320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/>
          <p:cNvSpPr/>
          <p:nvPr/>
        </p:nvSpPr>
        <p:spPr>
          <a:xfrm>
            <a:off x="17102180" y="8597621"/>
            <a:ext cx="1044000" cy="4320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21601940" y="8658596"/>
            <a:ext cx="7201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/>
          <p:cNvSpPr/>
          <p:nvPr/>
        </p:nvSpPr>
        <p:spPr>
          <a:xfrm>
            <a:off x="24696000" y="8658596"/>
            <a:ext cx="7201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25560000" y="8658596"/>
            <a:ext cx="756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20700000" y="8658596"/>
            <a:ext cx="756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24084000" y="8658596"/>
            <a:ext cx="468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>
            <a:off x="22464000" y="8658596"/>
            <a:ext cx="468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3076000" y="8658596"/>
            <a:ext cx="288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/>
          <p:cNvSpPr/>
          <p:nvPr/>
        </p:nvSpPr>
        <p:spPr>
          <a:xfrm>
            <a:off x="23652000" y="8658596"/>
            <a:ext cx="288000" cy="288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24" y="21026695"/>
            <a:ext cx="6580576" cy="63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feld 38"/>
          <p:cNvSpPr txBox="1"/>
          <p:nvPr/>
        </p:nvSpPr>
        <p:spPr>
          <a:xfrm>
            <a:off x="431860" y="29163825"/>
            <a:ext cx="1328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We conducted two experiments, that built upon Benjamin et al.’s (2013) approach. In order to directly compare the performance measures across conditions, we used two different memory tasks in which symmetrical </a:t>
            </a:r>
          </a:p>
          <a:p>
            <a:pPr algn="just"/>
            <a:r>
              <a:rPr lang="en-US" sz="3200" dirty="0" smtClean="0"/>
              <a:t>ROC-curves are expected. In this case, the </a:t>
            </a:r>
            <a:r>
              <a:rPr lang="en-US" sz="3200" i="1" dirty="0" smtClean="0"/>
              <a:t>d</a:t>
            </a:r>
            <a:r>
              <a:rPr lang="en-US" sz="3200" dirty="0" smtClean="0"/>
              <a:t>´ measure becomes a suitable way of summarizing memory performance.</a:t>
            </a:r>
            <a:endParaRPr lang="en-GB" sz="3200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3385430" y="27291565"/>
            <a:ext cx="835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Figure 2</a:t>
            </a:r>
            <a:r>
              <a:rPr lang="en-US" sz="2200" i="1" dirty="0" smtClean="0"/>
              <a:t>: Aggregate-Data (uncorrected frequencies) Yes-No ROC from Benjamin et al. </a:t>
            </a:r>
            <a:r>
              <a:rPr lang="de-DE" sz="2200" i="1" dirty="0" smtClean="0"/>
              <a:t>(2013). </a:t>
            </a:r>
            <a:r>
              <a:rPr lang="en-US" sz="2200" i="1" dirty="0" smtClean="0"/>
              <a:t>Hit rates correspond to “Yes" responses to old items and “No” responses to new items. False-alarm rates correspond  to “No” responses to old items and  “Yes” responses to new items.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Office PowerPoint</Application>
  <PresentationFormat>Benutzerdefiniert</PresentationFormat>
  <Paragraphs>43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david</dc:creator>
  <cp:lastModifiedBy>Singmann, Henrik</cp:lastModifiedBy>
  <cp:revision>68</cp:revision>
  <dcterms:created xsi:type="dcterms:W3CDTF">2013-07-29T11:29:04Z</dcterms:created>
  <dcterms:modified xsi:type="dcterms:W3CDTF">2014-03-27T09:07:19Z</dcterms:modified>
</cp:coreProperties>
</file>