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32404050" cy="16202025"/>
  <p:notesSz cx="7099300" cy="10234613"/>
  <p:embeddedFontLst>
    <p:embeddedFont>
      <p:font typeface="Calibri" pitchFamily="34" charset="0"/>
      <p:regular r:id="rId4"/>
      <p:bold r:id="rId5"/>
      <p:italic r:id="rId6"/>
      <p:boldItalic r:id="rId7"/>
    </p:embeddedFont>
  </p:embeddedFontLst>
  <p:defaultTextStyle>
    <a:defPPr>
      <a:defRPr lang="de-DE"/>
    </a:defPPr>
    <a:lvl1pPr algn="l" defTabSz="2427000" rtl="0" fontAlgn="base">
      <a:spcBef>
        <a:spcPct val="0"/>
      </a:spcBef>
      <a:spcAft>
        <a:spcPct val="0"/>
      </a:spcAft>
      <a:defRPr sz="4800" kern="1200">
        <a:solidFill>
          <a:schemeClr val="tx1"/>
        </a:solidFill>
        <a:latin typeface="Arial" charset="0"/>
        <a:ea typeface="+mn-ea"/>
        <a:cs typeface="+mn-cs"/>
      </a:defRPr>
    </a:lvl1pPr>
    <a:lvl2pPr marL="1213500" indent="-947730" algn="l" defTabSz="2427000" rtl="0" fontAlgn="base">
      <a:spcBef>
        <a:spcPct val="0"/>
      </a:spcBef>
      <a:spcAft>
        <a:spcPct val="0"/>
      </a:spcAft>
      <a:defRPr sz="4800" kern="1200">
        <a:solidFill>
          <a:schemeClr val="tx1"/>
        </a:solidFill>
        <a:latin typeface="Arial" charset="0"/>
        <a:ea typeface="+mn-ea"/>
        <a:cs typeface="+mn-cs"/>
      </a:defRPr>
    </a:lvl2pPr>
    <a:lvl3pPr marL="2427000" indent="-1895459" algn="l" defTabSz="2427000" rtl="0" fontAlgn="base">
      <a:spcBef>
        <a:spcPct val="0"/>
      </a:spcBef>
      <a:spcAft>
        <a:spcPct val="0"/>
      </a:spcAft>
      <a:defRPr sz="4800" kern="1200">
        <a:solidFill>
          <a:schemeClr val="tx1"/>
        </a:solidFill>
        <a:latin typeface="Arial" charset="0"/>
        <a:ea typeface="+mn-ea"/>
        <a:cs typeface="+mn-cs"/>
      </a:defRPr>
    </a:lvl3pPr>
    <a:lvl4pPr marL="3641423" indent="-2844112" algn="l" defTabSz="2427000" rtl="0" fontAlgn="base">
      <a:spcBef>
        <a:spcPct val="0"/>
      </a:spcBef>
      <a:spcAft>
        <a:spcPct val="0"/>
      </a:spcAft>
      <a:defRPr sz="4800" kern="1200">
        <a:solidFill>
          <a:schemeClr val="tx1"/>
        </a:solidFill>
        <a:latin typeface="Arial" charset="0"/>
        <a:ea typeface="+mn-ea"/>
        <a:cs typeface="+mn-cs"/>
      </a:defRPr>
    </a:lvl4pPr>
    <a:lvl5pPr marL="4854923" indent="-3791842" algn="l" defTabSz="2427000" rtl="0" fontAlgn="base">
      <a:spcBef>
        <a:spcPct val="0"/>
      </a:spcBef>
      <a:spcAft>
        <a:spcPct val="0"/>
      </a:spcAft>
      <a:defRPr sz="4800" kern="1200">
        <a:solidFill>
          <a:schemeClr val="tx1"/>
        </a:solidFill>
        <a:latin typeface="Arial" charset="0"/>
        <a:ea typeface="+mn-ea"/>
        <a:cs typeface="+mn-cs"/>
      </a:defRPr>
    </a:lvl5pPr>
    <a:lvl6pPr marL="1328852" algn="l" defTabSz="531541" rtl="0" eaLnBrk="1" latinLnBrk="0" hangingPunct="1">
      <a:defRPr sz="4800" kern="1200">
        <a:solidFill>
          <a:schemeClr val="tx1"/>
        </a:solidFill>
        <a:latin typeface="Arial" charset="0"/>
        <a:ea typeface="+mn-ea"/>
        <a:cs typeface="+mn-cs"/>
      </a:defRPr>
    </a:lvl6pPr>
    <a:lvl7pPr marL="1594622" algn="l" defTabSz="531541" rtl="0" eaLnBrk="1" latinLnBrk="0" hangingPunct="1">
      <a:defRPr sz="4800" kern="1200">
        <a:solidFill>
          <a:schemeClr val="tx1"/>
        </a:solidFill>
        <a:latin typeface="Arial" charset="0"/>
        <a:ea typeface="+mn-ea"/>
        <a:cs typeface="+mn-cs"/>
      </a:defRPr>
    </a:lvl7pPr>
    <a:lvl8pPr marL="1860393" algn="l" defTabSz="531541" rtl="0" eaLnBrk="1" latinLnBrk="0" hangingPunct="1">
      <a:defRPr sz="4800" kern="1200">
        <a:solidFill>
          <a:schemeClr val="tx1"/>
        </a:solidFill>
        <a:latin typeface="Arial" charset="0"/>
        <a:ea typeface="+mn-ea"/>
        <a:cs typeface="+mn-cs"/>
      </a:defRPr>
    </a:lvl8pPr>
    <a:lvl9pPr marL="2126163" algn="l" defTabSz="531541"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9"/>
    <a:srgbClr val="1106A6"/>
    <a:srgbClr val="0068DA"/>
    <a:srgbClr val="1D89FF"/>
    <a:srgbClr val="666699"/>
    <a:srgbClr val="6C84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67" autoAdjust="0"/>
  </p:normalViewPr>
  <p:slideViewPr>
    <p:cSldViewPr>
      <p:cViewPr varScale="1">
        <p:scale>
          <a:sx n="44" d="100"/>
          <a:sy n="44" d="100"/>
        </p:scale>
        <p:origin x="-198" y="-186"/>
      </p:cViewPr>
      <p:guideLst>
        <p:guide orient="horz" pos="10200"/>
        <p:guide orient="horz" pos="1341"/>
        <p:guide orient="horz" pos="9860"/>
        <p:guide orient="horz" pos="5511"/>
        <p:guide pos="10206"/>
        <p:guide pos="5035"/>
        <p:guide pos="272"/>
        <p:guide pos="6804"/>
        <p:guide pos="15105"/>
        <p:guide pos="20140"/>
        <p:guide pos="5307"/>
        <p:guide pos="10070"/>
        <p:guide pos="10342"/>
        <p:guide pos="1537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3076555" cy="511322"/>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defTabSz="4174855">
              <a:defRPr sz="1200"/>
            </a:lvl1pPr>
          </a:lstStyle>
          <a:p>
            <a:endParaRPr lang="de-DE"/>
          </a:p>
        </p:txBody>
      </p:sp>
      <p:sp>
        <p:nvSpPr>
          <p:cNvPr id="3" name="Datumsplatzhalter 2"/>
          <p:cNvSpPr>
            <a:spLocks noGrp="1"/>
          </p:cNvSpPr>
          <p:nvPr>
            <p:ph type="dt" idx="1"/>
          </p:nvPr>
        </p:nvSpPr>
        <p:spPr bwMode="auto">
          <a:xfrm>
            <a:off x="4021215" y="0"/>
            <a:ext cx="3076555" cy="511322"/>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defTabSz="4174855">
              <a:defRPr sz="1200"/>
            </a:lvl1pPr>
          </a:lstStyle>
          <a:p>
            <a:fld id="{98418DF3-993A-4BEF-AA24-9120DC399712}" type="datetimeFigureOut">
              <a:rPr lang="de-DE"/>
              <a:pPr/>
              <a:t>25.01.2010</a:t>
            </a:fld>
            <a:endParaRPr lang="de-DE"/>
          </a:p>
        </p:txBody>
      </p:sp>
      <p:sp>
        <p:nvSpPr>
          <p:cNvPr id="4" name="Folienbildplatzhalter 3"/>
          <p:cNvSpPr>
            <a:spLocks noGrp="1" noRot="1" noChangeAspect="1"/>
          </p:cNvSpPr>
          <p:nvPr>
            <p:ph type="sldImg" idx="2"/>
          </p:nvPr>
        </p:nvSpPr>
        <p:spPr>
          <a:xfrm>
            <a:off x="-287338" y="768350"/>
            <a:ext cx="7673976" cy="3836988"/>
          </a:xfrm>
          <a:prstGeom prst="rect">
            <a:avLst/>
          </a:prstGeom>
          <a:noFill/>
          <a:ln w="12700">
            <a:solidFill>
              <a:prstClr val="black"/>
            </a:solidFill>
          </a:ln>
        </p:spPr>
        <p:txBody>
          <a:bodyPr vert="horz" lIns="22247" tIns="11124" rIns="22247" bIns="11124" rtlCol="0" anchor="ctr"/>
          <a:lstStyle/>
          <a:p>
            <a:pPr lvl="0"/>
            <a:endParaRPr lang="de-DE" noProof="0" smtClean="0"/>
          </a:p>
        </p:txBody>
      </p:sp>
      <p:sp>
        <p:nvSpPr>
          <p:cNvPr id="5" name="Notizenplatzhalter 4"/>
          <p:cNvSpPr>
            <a:spLocks noGrp="1"/>
          </p:cNvSpPr>
          <p:nvPr>
            <p:ph type="body" sz="quarter" idx="3"/>
          </p:nvPr>
        </p:nvSpPr>
        <p:spPr bwMode="auto">
          <a:xfrm>
            <a:off x="709739" y="4860868"/>
            <a:ext cx="5679822" cy="460540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bwMode="auto">
          <a:xfrm>
            <a:off x="0" y="9721736"/>
            <a:ext cx="3076555" cy="511322"/>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defTabSz="4174855">
              <a:defRPr sz="1200"/>
            </a:lvl1pPr>
          </a:lstStyle>
          <a:p>
            <a:endParaRPr lang="de-DE"/>
          </a:p>
        </p:txBody>
      </p:sp>
      <p:sp>
        <p:nvSpPr>
          <p:cNvPr id="7" name="Foliennummernplatzhalter 6"/>
          <p:cNvSpPr>
            <a:spLocks noGrp="1"/>
          </p:cNvSpPr>
          <p:nvPr>
            <p:ph type="sldNum" sz="quarter" idx="5"/>
          </p:nvPr>
        </p:nvSpPr>
        <p:spPr bwMode="auto">
          <a:xfrm>
            <a:off x="4021215" y="9721736"/>
            <a:ext cx="3076555" cy="511322"/>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defTabSz="4174855">
              <a:defRPr sz="1200"/>
            </a:lvl1pPr>
          </a:lstStyle>
          <a:p>
            <a:fld id="{40CE5E18-9815-4795-A3CB-1FF994BD71E6}"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700" kern="1200">
        <a:solidFill>
          <a:schemeClr val="tx1"/>
        </a:solidFill>
        <a:latin typeface="+mn-lt"/>
        <a:ea typeface="+mn-ea"/>
        <a:cs typeface="+mn-cs"/>
      </a:defRPr>
    </a:lvl1pPr>
    <a:lvl2pPr marL="265770" algn="l" rtl="0" eaLnBrk="0" fontAlgn="base" hangingPunct="0">
      <a:spcBef>
        <a:spcPct val="30000"/>
      </a:spcBef>
      <a:spcAft>
        <a:spcPct val="0"/>
      </a:spcAft>
      <a:defRPr sz="700" kern="1200">
        <a:solidFill>
          <a:schemeClr val="tx1"/>
        </a:solidFill>
        <a:latin typeface="+mn-lt"/>
        <a:ea typeface="+mn-ea"/>
        <a:cs typeface="+mn-cs"/>
      </a:defRPr>
    </a:lvl2pPr>
    <a:lvl3pPr marL="531541" algn="l" rtl="0" eaLnBrk="0" fontAlgn="base" hangingPunct="0">
      <a:spcBef>
        <a:spcPct val="30000"/>
      </a:spcBef>
      <a:spcAft>
        <a:spcPct val="0"/>
      </a:spcAft>
      <a:defRPr sz="700" kern="1200">
        <a:solidFill>
          <a:schemeClr val="tx1"/>
        </a:solidFill>
        <a:latin typeface="+mn-lt"/>
        <a:ea typeface="+mn-ea"/>
        <a:cs typeface="+mn-cs"/>
      </a:defRPr>
    </a:lvl3pPr>
    <a:lvl4pPr marL="797311" algn="l" rtl="0" eaLnBrk="0" fontAlgn="base" hangingPunct="0">
      <a:spcBef>
        <a:spcPct val="30000"/>
      </a:spcBef>
      <a:spcAft>
        <a:spcPct val="0"/>
      </a:spcAft>
      <a:defRPr sz="700" kern="1200">
        <a:solidFill>
          <a:schemeClr val="tx1"/>
        </a:solidFill>
        <a:latin typeface="+mn-lt"/>
        <a:ea typeface="+mn-ea"/>
        <a:cs typeface="+mn-cs"/>
      </a:defRPr>
    </a:lvl4pPr>
    <a:lvl5pPr marL="1063081" algn="l" rtl="0" eaLnBrk="0" fontAlgn="base" hangingPunct="0">
      <a:spcBef>
        <a:spcPct val="30000"/>
      </a:spcBef>
      <a:spcAft>
        <a:spcPct val="0"/>
      </a:spcAft>
      <a:defRPr sz="700" kern="1200">
        <a:solidFill>
          <a:schemeClr val="tx1"/>
        </a:solidFill>
        <a:latin typeface="+mn-lt"/>
        <a:ea typeface="+mn-ea"/>
        <a:cs typeface="+mn-cs"/>
      </a:defRPr>
    </a:lvl5pPr>
    <a:lvl6pPr marL="1328852" algn="l" defTabSz="531541" rtl="0" eaLnBrk="1" latinLnBrk="0" hangingPunct="1">
      <a:defRPr sz="700" kern="1200">
        <a:solidFill>
          <a:schemeClr val="tx1"/>
        </a:solidFill>
        <a:latin typeface="+mn-lt"/>
        <a:ea typeface="+mn-ea"/>
        <a:cs typeface="+mn-cs"/>
      </a:defRPr>
    </a:lvl6pPr>
    <a:lvl7pPr marL="1594622" algn="l" defTabSz="531541" rtl="0" eaLnBrk="1" latinLnBrk="0" hangingPunct="1">
      <a:defRPr sz="700" kern="1200">
        <a:solidFill>
          <a:schemeClr val="tx1"/>
        </a:solidFill>
        <a:latin typeface="+mn-lt"/>
        <a:ea typeface="+mn-ea"/>
        <a:cs typeface="+mn-cs"/>
      </a:defRPr>
    </a:lvl7pPr>
    <a:lvl8pPr marL="1860393" algn="l" defTabSz="531541" rtl="0" eaLnBrk="1" latinLnBrk="0" hangingPunct="1">
      <a:defRPr sz="700" kern="1200">
        <a:solidFill>
          <a:schemeClr val="tx1"/>
        </a:solidFill>
        <a:latin typeface="+mn-lt"/>
        <a:ea typeface="+mn-ea"/>
        <a:cs typeface="+mn-cs"/>
      </a:defRPr>
    </a:lvl8pPr>
    <a:lvl9pPr marL="2126163" algn="l" defTabSz="531541"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xfrm>
            <a:off x="-287338" y="768350"/>
            <a:ext cx="7673976" cy="3836988"/>
          </a:xfrm>
          <a:noFill/>
          <a:ln>
            <a:solidFill>
              <a:srgbClr val="000000"/>
            </a:solidFill>
            <a:miter lim="800000"/>
            <a:headEnd/>
            <a:tailEnd/>
          </a:ln>
        </p:spPr>
      </p:sp>
      <p:sp>
        <p:nvSpPr>
          <p:cNvPr id="4099" name="Notizenplatzhalter 2"/>
          <p:cNvSpPr>
            <a:spLocks noGrp="1"/>
          </p:cNvSpPr>
          <p:nvPr>
            <p:ph type="body" idx="1"/>
          </p:nvPr>
        </p:nvSpPr>
        <p:spPr/>
        <p:txBody>
          <a:bodyPr/>
          <a:lstStyle/>
          <a:p>
            <a:pPr eaLnBrk="1" hangingPunct="1">
              <a:spcBef>
                <a:spcPct val="0"/>
              </a:spcBef>
            </a:pPr>
            <a:endParaRPr lang="de-DE" smtClean="0"/>
          </a:p>
        </p:txBody>
      </p:sp>
      <p:sp>
        <p:nvSpPr>
          <p:cNvPr id="4100" name="Foliennummernplatzhalter 3"/>
          <p:cNvSpPr>
            <a:spLocks noGrp="1"/>
          </p:cNvSpPr>
          <p:nvPr>
            <p:ph type="sldNum" sz="quarter" idx="5"/>
          </p:nvPr>
        </p:nvSpPr>
        <p:spPr>
          <a:noFill/>
        </p:spPr>
        <p:txBody>
          <a:bodyPr/>
          <a:lstStyle/>
          <a:p>
            <a:fld id="{67E76484-2814-4BA4-BD7A-5A700F8C84EC}" type="slidenum">
              <a:rPr lang="de-DE"/>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430307" y="5033132"/>
            <a:ext cx="27543443" cy="3472934"/>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860609" y="9181148"/>
            <a:ext cx="22682836" cy="4140518"/>
          </a:xfrm>
        </p:spPr>
        <p:txBody>
          <a:bodyPr/>
          <a:lstStyle>
            <a:lvl1pPr marL="0" indent="0" algn="ctr">
              <a:buNone/>
              <a:defRPr>
                <a:solidFill>
                  <a:schemeClr val="tx1">
                    <a:tint val="75000"/>
                  </a:schemeClr>
                </a:solidFill>
              </a:defRPr>
            </a:lvl1pPr>
            <a:lvl2pPr marL="1213879" indent="0" algn="ctr">
              <a:buNone/>
              <a:defRPr>
                <a:solidFill>
                  <a:schemeClr val="tx1">
                    <a:tint val="75000"/>
                  </a:schemeClr>
                </a:solidFill>
              </a:defRPr>
            </a:lvl2pPr>
            <a:lvl3pPr marL="2427759" indent="0" algn="ctr">
              <a:buNone/>
              <a:defRPr>
                <a:solidFill>
                  <a:schemeClr val="tx1">
                    <a:tint val="75000"/>
                  </a:schemeClr>
                </a:solidFill>
              </a:defRPr>
            </a:lvl3pPr>
            <a:lvl4pPr marL="3641639" indent="0" algn="ctr">
              <a:buNone/>
              <a:defRPr>
                <a:solidFill>
                  <a:schemeClr val="tx1">
                    <a:tint val="75000"/>
                  </a:schemeClr>
                </a:solidFill>
              </a:defRPr>
            </a:lvl4pPr>
            <a:lvl5pPr marL="4855518" indent="0" algn="ctr">
              <a:buNone/>
              <a:defRPr>
                <a:solidFill>
                  <a:schemeClr val="tx1">
                    <a:tint val="75000"/>
                  </a:schemeClr>
                </a:solidFill>
              </a:defRPr>
            </a:lvl5pPr>
            <a:lvl6pPr marL="6069397" indent="0" algn="ctr">
              <a:buNone/>
              <a:defRPr>
                <a:solidFill>
                  <a:schemeClr val="tx1">
                    <a:tint val="75000"/>
                  </a:schemeClr>
                </a:solidFill>
              </a:defRPr>
            </a:lvl6pPr>
            <a:lvl7pPr marL="7283277" indent="0" algn="ctr">
              <a:buNone/>
              <a:defRPr>
                <a:solidFill>
                  <a:schemeClr val="tx1">
                    <a:tint val="75000"/>
                  </a:schemeClr>
                </a:solidFill>
              </a:defRPr>
            </a:lvl7pPr>
            <a:lvl8pPr marL="8497157" indent="0" algn="ctr">
              <a:buNone/>
              <a:defRPr>
                <a:solidFill>
                  <a:schemeClr val="tx1">
                    <a:tint val="75000"/>
                  </a:schemeClr>
                </a:solidFill>
              </a:defRPr>
            </a:lvl8pPr>
            <a:lvl9pPr marL="9711036"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F0DC1A4F-C146-4050-9AFD-15EBB43B56F5}" type="datetimeFigureOut">
              <a:rPr lang="de-DE"/>
              <a:pPr>
                <a:defRPr/>
              </a:pPr>
              <a:t>25.01.2010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807A141-1B8A-49B1-B958-079A99DDE985}"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179A6DC-D883-4ECD-A4F6-6F9634D624E4}" type="datetimeFigureOut">
              <a:rPr lang="de-DE"/>
              <a:pPr>
                <a:defRPr/>
              </a:pPr>
              <a:t>25.01.2010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1148AD9-5EAC-4FE0-8F23-8CA5FF43D9C8}"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97851" y="4050507"/>
            <a:ext cx="24139890" cy="8629078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66927" y="4050507"/>
            <a:ext cx="71890862" cy="8629078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04BE98E-5A07-434B-B5C0-2EC13768BCA4}" type="datetimeFigureOut">
              <a:rPr lang="de-DE"/>
              <a:pPr>
                <a:defRPr/>
              </a:pPr>
              <a:t>25.01.2010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303D0B9-427D-4569-8BB6-05AABDDB2C55}"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80E1D30-9351-44EE-8D1E-ECEE89142826}" type="datetimeFigureOut">
              <a:rPr lang="de-DE"/>
              <a:pPr>
                <a:defRPr/>
              </a:pPr>
              <a:t>25.01.2010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6195BB3-9058-44A9-9B9E-9A953BBD1BB0}"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59698" y="10411303"/>
            <a:ext cx="27543443" cy="3217903"/>
          </a:xfrm>
        </p:spPr>
        <p:txBody>
          <a:bodyPr anchor="t"/>
          <a:lstStyle>
            <a:lvl1pPr algn="l">
              <a:defRPr sz="106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559698" y="6867112"/>
            <a:ext cx="27543443" cy="3544192"/>
          </a:xfrm>
        </p:spPr>
        <p:txBody>
          <a:bodyPr anchor="b"/>
          <a:lstStyle>
            <a:lvl1pPr marL="0" indent="0">
              <a:buNone/>
              <a:defRPr sz="5300">
                <a:solidFill>
                  <a:schemeClr val="tx1">
                    <a:tint val="75000"/>
                  </a:schemeClr>
                </a:solidFill>
              </a:defRPr>
            </a:lvl1pPr>
            <a:lvl2pPr marL="1213879" indent="0">
              <a:buNone/>
              <a:defRPr sz="4800">
                <a:solidFill>
                  <a:schemeClr val="tx1">
                    <a:tint val="75000"/>
                  </a:schemeClr>
                </a:solidFill>
              </a:defRPr>
            </a:lvl2pPr>
            <a:lvl3pPr marL="2427759" indent="0">
              <a:buNone/>
              <a:defRPr sz="4200">
                <a:solidFill>
                  <a:schemeClr val="tx1">
                    <a:tint val="75000"/>
                  </a:schemeClr>
                </a:solidFill>
              </a:defRPr>
            </a:lvl3pPr>
            <a:lvl4pPr marL="3641639" indent="0">
              <a:buNone/>
              <a:defRPr sz="3700">
                <a:solidFill>
                  <a:schemeClr val="tx1">
                    <a:tint val="75000"/>
                  </a:schemeClr>
                </a:solidFill>
              </a:defRPr>
            </a:lvl4pPr>
            <a:lvl5pPr marL="4855518" indent="0">
              <a:buNone/>
              <a:defRPr sz="3700">
                <a:solidFill>
                  <a:schemeClr val="tx1">
                    <a:tint val="75000"/>
                  </a:schemeClr>
                </a:solidFill>
              </a:defRPr>
            </a:lvl5pPr>
            <a:lvl6pPr marL="6069397" indent="0">
              <a:buNone/>
              <a:defRPr sz="3700">
                <a:solidFill>
                  <a:schemeClr val="tx1">
                    <a:tint val="75000"/>
                  </a:schemeClr>
                </a:solidFill>
              </a:defRPr>
            </a:lvl6pPr>
            <a:lvl7pPr marL="7283277" indent="0">
              <a:buNone/>
              <a:defRPr sz="3700">
                <a:solidFill>
                  <a:schemeClr val="tx1">
                    <a:tint val="75000"/>
                  </a:schemeClr>
                </a:solidFill>
              </a:defRPr>
            </a:lvl7pPr>
            <a:lvl8pPr marL="8497157" indent="0">
              <a:buNone/>
              <a:defRPr sz="3700">
                <a:solidFill>
                  <a:schemeClr val="tx1">
                    <a:tint val="75000"/>
                  </a:schemeClr>
                </a:solidFill>
              </a:defRPr>
            </a:lvl8pPr>
            <a:lvl9pPr marL="9711036" indent="0">
              <a:buNone/>
              <a:defRPr sz="37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6733910-1B39-4A46-ABAB-9C8C8495807A}" type="datetimeFigureOut">
              <a:rPr lang="de-DE"/>
              <a:pPr>
                <a:defRPr/>
              </a:pPr>
              <a:t>25.01.2010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885C5B3-87EE-4B0A-BE38-CAA58D0CAE29}"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66925" y="23597949"/>
            <a:ext cx="48015377" cy="66743342"/>
          </a:xfrm>
        </p:spPr>
        <p:txBody>
          <a:bodyPr/>
          <a:lstStyle>
            <a:lvl1pPr>
              <a:defRPr sz="74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3922369" y="23597949"/>
            <a:ext cx="48015374" cy="66743342"/>
          </a:xfrm>
        </p:spPr>
        <p:txBody>
          <a:bodyPr/>
          <a:lstStyle>
            <a:lvl1pPr>
              <a:defRPr sz="74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E7816738-4EEE-49BF-AB0F-C21B219FF324}" type="datetimeFigureOut">
              <a:rPr lang="de-DE"/>
              <a:pPr>
                <a:defRPr/>
              </a:pPr>
              <a:t>25.01.2010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5B60C0D-2351-49B2-85B6-ACAC68B65568}"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620205" y="648833"/>
            <a:ext cx="29163646" cy="270033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620203" y="3626706"/>
            <a:ext cx="14317416" cy="1511438"/>
          </a:xfrm>
        </p:spPr>
        <p:txBody>
          <a:bodyPr anchor="b"/>
          <a:lstStyle>
            <a:lvl1pPr marL="0" indent="0">
              <a:buNone/>
              <a:defRPr sz="6400" b="1"/>
            </a:lvl1pPr>
            <a:lvl2pPr marL="1213879" indent="0">
              <a:buNone/>
              <a:defRPr sz="5300" b="1"/>
            </a:lvl2pPr>
            <a:lvl3pPr marL="2427759" indent="0">
              <a:buNone/>
              <a:defRPr sz="4800" b="1"/>
            </a:lvl3pPr>
            <a:lvl4pPr marL="3641639" indent="0">
              <a:buNone/>
              <a:defRPr sz="4200" b="1"/>
            </a:lvl4pPr>
            <a:lvl5pPr marL="4855518" indent="0">
              <a:buNone/>
              <a:defRPr sz="4200" b="1"/>
            </a:lvl5pPr>
            <a:lvl6pPr marL="6069397" indent="0">
              <a:buNone/>
              <a:defRPr sz="4200" b="1"/>
            </a:lvl6pPr>
            <a:lvl7pPr marL="7283277" indent="0">
              <a:buNone/>
              <a:defRPr sz="4200" b="1"/>
            </a:lvl7pPr>
            <a:lvl8pPr marL="8497157" indent="0">
              <a:buNone/>
              <a:defRPr sz="4200" b="1"/>
            </a:lvl8pPr>
            <a:lvl9pPr marL="9711036" indent="0">
              <a:buNone/>
              <a:defRPr sz="4200" b="1"/>
            </a:lvl9pPr>
          </a:lstStyle>
          <a:p>
            <a:pPr lvl="0"/>
            <a:r>
              <a:rPr lang="de-DE" smtClean="0"/>
              <a:t>Textmasterformate durch Klicken bearbeiten</a:t>
            </a:r>
          </a:p>
        </p:txBody>
      </p:sp>
      <p:sp>
        <p:nvSpPr>
          <p:cNvPr id="4" name="Inhaltsplatzhalter 3"/>
          <p:cNvSpPr>
            <a:spLocks noGrp="1"/>
          </p:cNvSpPr>
          <p:nvPr>
            <p:ph sz="half" idx="2"/>
          </p:nvPr>
        </p:nvSpPr>
        <p:spPr>
          <a:xfrm>
            <a:off x="1620203" y="5138143"/>
            <a:ext cx="14317416" cy="9334918"/>
          </a:xfrm>
        </p:spPr>
        <p:txBody>
          <a:bodyPr/>
          <a:lstStyle>
            <a:lvl1pPr>
              <a:defRPr sz="6400"/>
            </a:lvl1pPr>
            <a:lvl2pPr>
              <a:defRPr sz="5300"/>
            </a:lvl2pPr>
            <a:lvl3pPr>
              <a:defRPr sz="4800"/>
            </a:lvl3pPr>
            <a:lvl4pPr>
              <a:defRPr sz="4200"/>
            </a:lvl4pPr>
            <a:lvl5pPr>
              <a:defRPr sz="4200"/>
            </a:lvl5pPr>
            <a:lvl6pPr>
              <a:defRPr sz="4200"/>
            </a:lvl6pPr>
            <a:lvl7pPr>
              <a:defRPr sz="4200"/>
            </a:lvl7pPr>
            <a:lvl8pPr>
              <a:defRPr sz="4200"/>
            </a:lvl8pPr>
            <a:lvl9pPr>
              <a:defRPr sz="4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6460811" y="3626706"/>
            <a:ext cx="14323040" cy="1511438"/>
          </a:xfrm>
        </p:spPr>
        <p:txBody>
          <a:bodyPr anchor="b"/>
          <a:lstStyle>
            <a:lvl1pPr marL="0" indent="0">
              <a:buNone/>
              <a:defRPr sz="6400" b="1"/>
            </a:lvl1pPr>
            <a:lvl2pPr marL="1213879" indent="0">
              <a:buNone/>
              <a:defRPr sz="5300" b="1"/>
            </a:lvl2pPr>
            <a:lvl3pPr marL="2427759" indent="0">
              <a:buNone/>
              <a:defRPr sz="4800" b="1"/>
            </a:lvl3pPr>
            <a:lvl4pPr marL="3641639" indent="0">
              <a:buNone/>
              <a:defRPr sz="4200" b="1"/>
            </a:lvl4pPr>
            <a:lvl5pPr marL="4855518" indent="0">
              <a:buNone/>
              <a:defRPr sz="4200" b="1"/>
            </a:lvl5pPr>
            <a:lvl6pPr marL="6069397" indent="0">
              <a:buNone/>
              <a:defRPr sz="4200" b="1"/>
            </a:lvl6pPr>
            <a:lvl7pPr marL="7283277" indent="0">
              <a:buNone/>
              <a:defRPr sz="4200" b="1"/>
            </a:lvl7pPr>
            <a:lvl8pPr marL="8497157" indent="0">
              <a:buNone/>
              <a:defRPr sz="4200" b="1"/>
            </a:lvl8pPr>
            <a:lvl9pPr marL="9711036" indent="0">
              <a:buNone/>
              <a:defRPr sz="4200" b="1"/>
            </a:lvl9pPr>
          </a:lstStyle>
          <a:p>
            <a:pPr lvl="0"/>
            <a:r>
              <a:rPr lang="de-DE" smtClean="0"/>
              <a:t>Textmasterformate durch Klicken bearbeiten</a:t>
            </a:r>
          </a:p>
        </p:txBody>
      </p:sp>
      <p:sp>
        <p:nvSpPr>
          <p:cNvPr id="6" name="Inhaltsplatzhalter 5"/>
          <p:cNvSpPr>
            <a:spLocks noGrp="1"/>
          </p:cNvSpPr>
          <p:nvPr>
            <p:ph sz="quarter" idx="4"/>
          </p:nvPr>
        </p:nvSpPr>
        <p:spPr>
          <a:xfrm>
            <a:off x="16460811" y="5138143"/>
            <a:ext cx="14323040" cy="9334918"/>
          </a:xfrm>
        </p:spPr>
        <p:txBody>
          <a:bodyPr/>
          <a:lstStyle>
            <a:lvl1pPr>
              <a:defRPr sz="6400"/>
            </a:lvl1pPr>
            <a:lvl2pPr>
              <a:defRPr sz="5300"/>
            </a:lvl2pPr>
            <a:lvl3pPr>
              <a:defRPr sz="4800"/>
            </a:lvl3pPr>
            <a:lvl4pPr>
              <a:defRPr sz="4200"/>
            </a:lvl4pPr>
            <a:lvl5pPr>
              <a:defRPr sz="4200"/>
            </a:lvl5pPr>
            <a:lvl6pPr>
              <a:defRPr sz="4200"/>
            </a:lvl6pPr>
            <a:lvl7pPr>
              <a:defRPr sz="4200"/>
            </a:lvl7pPr>
            <a:lvl8pPr>
              <a:defRPr sz="4200"/>
            </a:lvl8pPr>
            <a:lvl9pPr>
              <a:defRPr sz="4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2AE955B1-B995-418B-8DA2-FD86E771D1C0}" type="datetimeFigureOut">
              <a:rPr lang="de-DE"/>
              <a:pPr>
                <a:defRPr/>
              </a:pPr>
              <a:t>25.01.2010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6ED27668-B732-4A85-A271-4EBB46E791FA}"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321BDF0B-5D13-46DE-B80C-C1B7590C1760}" type="datetimeFigureOut">
              <a:rPr lang="de-DE"/>
              <a:pPr>
                <a:defRPr/>
              </a:pPr>
              <a:t>25.01.2010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15AA74A-C231-4305-B29E-777C0393E0E4}"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F732623-7B13-46B6-A7CA-97AE04A20524}" type="datetimeFigureOut">
              <a:rPr lang="de-DE"/>
              <a:pPr>
                <a:defRPr/>
              </a:pPr>
              <a:t>25.01.2010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4D8D6B31-8757-4D14-94E8-1CE42DF41B74}"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20206" y="645082"/>
            <a:ext cx="10660709" cy="2745344"/>
          </a:xfrm>
        </p:spPr>
        <p:txBody>
          <a:bodyPr anchor="b"/>
          <a:lstStyle>
            <a:lvl1pPr algn="l">
              <a:defRPr sz="5300" b="1"/>
            </a:lvl1pPr>
          </a:lstStyle>
          <a:p>
            <a:r>
              <a:rPr lang="de-DE" smtClean="0"/>
              <a:t>Titelmasterformat durch Klicken bearbeiten</a:t>
            </a:r>
            <a:endParaRPr lang="de-DE"/>
          </a:p>
        </p:txBody>
      </p:sp>
      <p:sp>
        <p:nvSpPr>
          <p:cNvPr id="3" name="Inhaltsplatzhalter 2"/>
          <p:cNvSpPr>
            <a:spLocks noGrp="1"/>
          </p:cNvSpPr>
          <p:nvPr>
            <p:ph idx="1"/>
          </p:nvPr>
        </p:nvSpPr>
        <p:spPr>
          <a:xfrm>
            <a:off x="12669085" y="645082"/>
            <a:ext cx="18114763" cy="13827980"/>
          </a:xfrm>
        </p:spPr>
        <p:txBody>
          <a:bodyPr/>
          <a:lstStyle>
            <a:lvl1pPr>
              <a:defRPr sz="8500"/>
            </a:lvl1pPr>
            <a:lvl2pPr>
              <a:defRPr sz="7400"/>
            </a:lvl2pPr>
            <a:lvl3pPr>
              <a:defRPr sz="6400"/>
            </a:lvl3pPr>
            <a:lvl4pPr>
              <a:defRPr sz="5300"/>
            </a:lvl4pPr>
            <a:lvl5pPr>
              <a:defRPr sz="5300"/>
            </a:lvl5pPr>
            <a:lvl6pPr>
              <a:defRPr sz="5300"/>
            </a:lvl6pPr>
            <a:lvl7pPr>
              <a:defRPr sz="5300"/>
            </a:lvl7pPr>
            <a:lvl8pPr>
              <a:defRPr sz="5300"/>
            </a:lvl8pPr>
            <a:lvl9pPr>
              <a:defRPr sz="5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620206" y="3390426"/>
            <a:ext cx="10660709" cy="11082636"/>
          </a:xfrm>
        </p:spPr>
        <p:txBody>
          <a:bodyPr/>
          <a:lstStyle>
            <a:lvl1pPr marL="0" indent="0">
              <a:buNone/>
              <a:defRPr sz="3700"/>
            </a:lvl1pPr>
            <a:lvl2pPr marL="1213879" indent="0">
              <a:buNone/>
              <a:defRPr sz="3200"/>
            </a:lvl2pPr>
            <a:lvl3pPr marL="2427759" indent="0">
              <a:buNone/>
              <a:defRPr sz="2700"/>
            </a:lvl3pPr>
            <a:lvl4pPr marL="3641639" indent="0">
              <a:buNone/>
              <a:defRPr sz="2400"/>
            </a:lvl4pPr>
            <a:lvl5pPr marL="4855518" indent="0">
              <a:buNone/>
              <a:defRPr sz="2400"/>
            </a:lvl5pPr>
            <a:lvl6pPr marL="6069397" indent="0">
              <a:buNone/>
              <a:defRPr sz="2400"/>
            </a:lvl6pPr>
            <a:lvl7pPr marL="7283277" indent="0">
              <a:buNone/>
              <a:defRPr sz="2400"/>
            </a:lvl7pPr>
            <a:lvl8pPr marL="8497157" indent="0">
              <a:buNone/>
              <a:defRPr sz="2400"/>
            </a:lvl8pPr>
            <a:lvl9pPr marL="9711036" indent="0">
              <a:buNone/>
              <a:defRPr sz="24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F4D3327B-6016-4424-892D-DCBA586CBB03}" type="datetimeFigureOut">
              <a:rPr lang="de-DE"/>
              <a:pPr>
                <a:defRPr/>
              </a:pPr>
              <a:t>25.01.2010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6ECDA98-6A65-457D-BD0F-2B40B5D6B3D0}"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51422" y="11341419"/>
            <a:ext cx="19442430" cy="1338919"/>
          </a:xfrm>
        </p:spPr>
        <p:txBody>
          <a:bodyPr anchor="b"/>
          <a:lstStyle>
            <a:lvl1pPr algn="l">
              <a:defRPr sz="5300" b="1"/>
            </a:lvl1pPr>
          </a:lstStyle>
          <a:p>
            <a:r>
              <a:rPr lang="de-DE" smtClean="0"/>
              <a:t>Titelmasterformat durch Klicken bearbeiten</a:t>
            </a:r>
            <a:endParaRPr lang="de-DE"/>
          </a:p>
        </p:txBody>
      </p:sp>
      <p:sp>
        <p:nvSpPr>
          <p:cNvPr id="3" name="Bildplatzhalter 2"/>
          <p:cNvSpPr>
            <a:spLocks noGrp="1"/>
          </p:cNvSpPr>
          <p:nvPr>
            <p:ph type="pic" idx="1"/>
          </p:nvPr>
        </p:nvSpPr>
        <p:spPr>
          <a:xfrm>
            <a:off x="6351422" y="1447682"/>
            <a:ext cx="19442430" cy="9721215"/>
          </a:xfrm>
        </p:spPr>
        <p:txBody>
          <a:bodyPr rtlCol="0">
            <a:normAutofit/>
          </a:bodyPr>
          <a:lstStyle>
            <a:lvl1pPr marL="0" indent="0">
              <a:buNone/>
              <a:defRPr sz="8500"/>
            </a:lvl1pPr>
            <a:lvl2pPr marL="1213879" indent="0">
              <a:buNone/>
              <a:defRPr sz="7400"/>
            </a:lvl2pPr>
            <a:lvl3pPr marL="2427759" indent="0">
              <a:buNone/>
              <a:defRPr sz="6400"/>
            </a:lvl3pPr>
            <a:lvl4pPr marL="3641639" indent="0">
              <a:buNone/>
              <a:defRPr sz="5300"/>
            </a:lvl4pPr>
            <a:lvl5pPr marL="4855518" indent="0">
              <a:buNone/>
              <a:defRPr sz="5300"/>
            </a:lvl5pPr>
            <a:lvl6pPr marL="6069397" indent="0">
              <a:buNone/>
              <a:defRPr sz="5300"/>
            </a:lvl6pPr>
            <a:lvl7pPr marL="7283277" indent="0">
              <a:buNone/>
              <a:defRPr sz="5300"/>
            </a:lvl7pPr>
            <a:lvl8pPr marL="8497157" indent="0">
              <a:buNone/>
              <a:defRPr sz="5300"/>
            </a:lvl8pPr>
            <a:lvl9pPr marL="9711036" indent="0">
              <a:buNone/>
              <a:defRPr sz="5300"/>
            </a:lvl9pPr>
          </a:lstStyle>
          <a:p>
            <a:pPr lvl="0"/>
            <a:endParaRPr lang="de-DE" noProof="0"/>
          </a:p>
        </p:txBody>
      </p:sp>
      <p:sp>
        <p:nvSpPr>
          <p:cNvPr id="4" name="Textplatzhalter 3"/>
          <p:cNvSpPr>
            <a:spLocks noGrp="1"/>
          </p:cNvSpPr>
          <p:nvPr>
            <p:ph type="body" sz="half" idx="2"/>
          </p:nvPr>
        </p:nvSpPr>
        <p:spPr>
          <a:xfrm>
            <a:off x="6351422" y="12680338"/>
            <a:ext cx="19442430" cy="1901487"/>
          </a:xfrm>
        </p:spPr>
        <p:txBody>
          <a:bodyPr/>
          <a:lstStyle>
            <a:lvl1pPr marL="0" indent="0">
              <a:buNone/>
              <a:defRPr sz="3700"/>
            </a:lvl1pPr>
            <a:lvl2pPr marL="1213879" indent="0">
              <a:buNone/>
              <a:defRPr sz="3200"/>
            </a:lvl2pPr>
            <a:lvl3pPr marL="2427759" indent="0">
              <a:buNone/>
              <a:defRPr sz="2700"/>
            </a:lvl3pPr>
            <a:lvl4pPr marL="3641639" indent="0">
              <a:buNone/>
              <a:defRPr sz="2400"/>
            </a:lvl4pPr>
            <a:lvl5pPr marL="4855518" indent="0">
              <a:buNone/>
              <a:defRPr sz="2400"/>
            </a:lvl5pPr>
            <a:lvl6pPr marL="6069397" indent="0">
              <a:buNone/>
              <a:defRPr sz="2400"/>
            </a:lvl6pPr>
            <a:lvl7pPr marL="7283277" indent="0">
              <a:buNone/>
              <a:defRPr sz="2400"/>
            </a:lvl7pPr>
            <a:lvl8pPr marL="8497157" indent="0">
              <a:buNone/>
              <a:defRPr sz="2400"/>
            </a:lvl8pPr>
            <a:lvl9pPr marL="9711036" indent="0">
              <a:buNone/>
              <a:defRPr sz="24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1306302E-5DE3-4DB4-B610-320A250337B1}" type="datetimeFigureOut">
              <a:rPr lang="de-DE"/>
              <a:pPr>
                <a:defRPr/>
              </a:pPr>
              <a:t>25.01.2010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17F8560-E7C0-47BA-8B81-BC815415B3F3}"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004A99"/>
            </a:gs>
            <a:gs pos="85000">
              <a:srgbClr val="6C849E">
                <a:alpha val="76000"/>
              </a:srgbClr>
            </a:gs>
            <a:gs pos="100000">
              <a:srgbClr val="6C849E">
                <a:alpha val="60000"/>
              </a:srgbClr>
            </a:gs>
          </a:gsLst>
          <a:lin ang="5400000" scaled="1"/>
          <a:tileRect/>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619250" y="648965"/>
            <a:ext cx="29165550" cy="2700338"/>
          </a:xfrm>
          <a:prstGeom prst="rect">
            <a:avLst/>
          </a:prstGeom>
          <a:noFill/>
          <a:ln w="9525">
            <a:noFill/>
            <a:miter lim="800000"/>
            <a:headEnd/>
            <a:tailEnd/>
          </a:ln>
        </p:spPr>
        <p:txBody>
          <a:bodyPr vert="horz" wrap="square" lIns="242776" tIns="121388" rIns="242776" bIns="121388"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1619250" y="3780813"/>
            <a:ext cx="29165550" cy="10692623"/>
          </a:xfrm>
          <a:prstGeom prst="rect">
            <a:avLst/>
          </a:prstGeom>
          <a:noFill/>
          <a:ln w="9525">
            <a:noFill/>
            <a:miter lim="800000"/>
            <a:headEnd/>
            <a:tailEnd/>
          </a:ln>
        </p:spPr>
        <p:txBody>
          <a:bodyPr vert="horz" wrap="square" lIns="242776" tIns="121388" rIns="242776" bIns="12138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19251" y="15017071"/>
            <a:ext cx="7561659" cy="862171"/>
          </a:xfrm>
          <a:prstGeom prst="rect">
            <a:avLst/>
          </a:prstGeom>
        </p:spPr>
        <p:txBody>
          <a:bodyPr vert="horz" lIns="242776" tIns="121388" rIns="242776" bIns="121388" rtlCol="0" anchor="ctr"/>
          <a:lstStyle>
            <a:lvl1pPr algn="l" defTabSz="2427759" fontAlgn="auto">
              <a:spcBef>
                <a:spcPts val="0"/>
              </a:spcBef>
              <a:spcAft>
                <a:spcPts val="0"/>
              </a:spcAft>
              <a:defRPr sz="3200">
                <a:solidFill>
                  <a:schemeClr val="tx1">
                    <a:tint val="75000"/>
                  </a:schemeClr>
                </a:solidFill>
                <a:latin typeface="+mn-lt"/>
              </a:defRPr>
            </a:lvl1pPr>
          </a:lstStyle>
          <a:p>
            <a:pPr>
              <a:defRPr/>
            </a:pPr>
            <a:fld id="{804BCB6D-D9C2-49B8-A028-9D93E8A76199}" type="datetimeFigureOut">
              <a:rPr lang="de-DE"/>
              <a:pPr>
                <a:defRPr/>
              </a:pPr>
              <a:t>25.01.2010</a:t>
            </a:fld>
            <a:endParaRPr lang="de-DE"/>
          </a:p>
        </p:txBody>
      </p:sp>
      <p:sp>
        <p:nvSpPr>
          <p:cNvPr id="5" name="Fußzeilenplatzhalter 4"/>
          <p:cNvSpPr>
            <a:spLocks noGrp="1"/>
          </p:cNvSpPr>
          <p:nvPr>
            <p:ph type="ftr" sz="quarter" idx="3"/>
          </p:nvPr>
        </p:nvSpPr>
        <p:spPr>
          <a:xfrm>
            <a:off x="11070432" y="15017071"/>
            <a:ext cx="10263187" cy="862171"/>
          </a:xfrm>
          <a:prstGeom prst="rect">
            <a:avLst/>
          </a:prstGeom>
        </p:spPr>
        <p:txBody>
          <a:bodyPr vert="horz" lIns="242776" tIns="121388" rIns="242776" bIns="121388" rtlCol="0" anchor="ctr"/>
          <a:lstStyle>
            <a:lvl1pPr algn="ctr" defTabSz="2427759" fontAlgn="auto">
              <a:spcBef>
                <a:spcPts val="0"/>
              </a:spcBef>
              <a:spcAft>
                <a:spcPts val="0"/>
              </a:spcAft>
              <a:defRPr sz="3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23223141" y="15017071"/>
            <a:ext cx="7561659" cy="862171"/>
          </a:xfrm>
          <a:prstGeom prst="rect">
            <a:avLst/>
          </a:prstGeom>
        </p:spPr>
        <p:txBody>
          <a:bodyPr vert="horz" lIns="242776" tIns="121388" rIns="242776" bIns="121388" rtlCol="0" anchor="ctr"/>
          <a:lstStyle>
            <a:lvl1pPr algn="r" defTabSz="2427759" fontAlgn="auto">
              <a:spcBef>
                <a:spcPts val="0"/>
              </a:spcBef>
              <a:spcAft>
                <a:spcPts val="0"/>
              </a:spcAft>
              <a:defRPr sz="3200">
                <a:solidFill>
                  <a:schemeClr val="tx1">
                    <a:tint val="75000"/>
                  </a:schemeClr>
                </a:solidFill>
                <a:latin typeface="+mn-lt"/>
              </a:defRPr>
            </a:lvl1pPr>
          </a:lstStyle>
          <a:p>
            <a:pPr>
              <a:defRPr/>
            </a:pPr>
            <a:fld id="{63C31811-705A-4E04-BC20-9D310CB204D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427000" rtl="0" eaLnBrk="0" fontAlgn="base" hangingPunct="0">
        <a:spcBef>
          <a:spcPct val="0"/>
        </a:spcBef>
        <a:spcAft>
          <a:spcPct val="0"/>
        </a:spcAft>
        <a:defRPr sz="11700" kern="1200">
          <a:solidFill>
            <a:schemeClr val="tx1"/>
          </a:solidFill>
          <a:latin typeface="+mj-lt"/>
          <a:ea typeface="+mj-ea"/>
          <a:cs typeface="+mj-cs"/>
        </a:defRPr>
      </a:lvl1pPr>
      <a:lvl2pPr algn="ctr" defTabSz="2427000" rtl="0" eaLnBrk="0" fontAlgn="base" hangingPunct="0">
        <a:spcBef>
          <a:spcPct val="0"/>
        </a:spcBef>
        <a:spcAft>
          <a:spcPct val="0"/>
        </a:spcAft>
        <a:defRPr sz="11700">
          <a:solidFill>
            <a:schemeClr val="tx1"/>
          </a:solidFill>
          <a:latin typeface="Calibri" pitchFamily="34" charset="0"/>
        </a:defRPr>
      </a:lvl2pPr>
      <a:lvl3pPr algn="ctr" defTabSz="2427000" rtl="0" eaLnBrk="0" fontAlgn="base" hangingPunct="0">
        <a:spcBef>
          <a:spcPct val="0"/>
        </a:spcBef>
        <a:spcAft>
          <a:spcPct val="0"/>
        </a:spcAft>
        <a:defRPr sz="11700">
          <a:solidFill>
            <a:schemeClr val="tx1"/>
          </a:solidFill>
          <a:latin typeface="Calibri" pitchFamily="34" charset="0"/>
        </a:defRPr>
      </a:lvl3pPr>
      <a:lvl4pPr algn="ctr" defTabSz="2427000" rtl="0" eaLnBrk="0" fontAlgn="base" hangingPunct="0">
        <a:spcBef>
          <a:spcPct val="0"/>
        </a:spcBef>
        <a:spcAft>
          <a:spcPct val="0"/>
        </a:spcAft>
        <a:defRPr sz="11700">
          <a:solidFill>
            <a:schemeClr val="tx1"/>
          </a:solidFill>
          <a:latin typeface="Calibri" pitchFamily="34" charset="0"/>
        </a:defRPr>
      </a:lvl4pPr>
      <a:lvl5pPr algn="ctr" defTabSz="2427000" rtl="0" eaLnBrk="0" fontAlgn="base" hangingPunct="0">
        <a:spcBef>
          <a:spcPct val="0"/>
        </a:spcBef>
        <a:spcAft>
          <a:spcPct val="0"/>
        </a:spcAft>
        <a:defRPr sz="11700">
          <a:solidFill>
            <a:schemeClr val="tx1"/>
          </a:solidFill>
          <a:latin typeface="Calibri" pitchFamily="34" charset="0"/>
        </a:defRPr>
      </a:lvl5pPr>
      <a:lvl6pPr marL="265770" algn="ctr" defTabSz="2427000" rtl="0" fontAlgn="base">
        <a:spcBef>
          <a:spcPct val="0"/>
        </a:spcBef>
        <a:spcAft>
          <a:spcPct val="0"/>
        </a:spcAft>
        <a:defRPr sz="11700">
          <a:solidFill>
            <a:schemeClr val="tx1"/>
          </a:solidFill>
          <a:latin typeface="Calibri" pitchFamily="34" charset="0"/>
        </a:defRPr>
      </a:lvl6pPr>
      <a:lvl7pPr marL="531541" algn="ctr" defTabSz="2427000" rtl="0" fontAlgn="base">
        <a:spcBef>
          <a:spcPct val="0"/>
        </a:spcBef>
        <a:spcAft>
          <a:spcPct val="0"/>
        </a:spcAft>
        <a:defRPr sz="11700">
          <a:solidFill>
            <a:schemeClr val="tx1"/>
          </a:solidFill>
          <a:latin typeface="Calibri" pitchFamily="34" charset="0"/>
        </a:defRPr>
      </a:lvl7pPr>
      <a:lvl8pPr marL="797311" algn="ctr" defTabSz="2427000" rtl="0" fontAlgn="base">
        <a:spcBef>
          <a:spcPct val="0"/>
        </a:spcBef>
        <a:spcAft>
          <a:spcPct val="0"/>
        </a:spcAft>
        <a:defRPr sz="11700">
          <a:solidFill>
            <a:schemeClr val="tx1"/>
          </a:solidFill>
          <a:latin typeface="Calibri" pitchFamily="34" charset="0"/>
        </a:defRPr>
      </a:lvl8pPr>
      <a:lvl9pPr marL="1063081" algn="ctr" defTabSz="2427000" rtl="0" fontAlgn="base">
        <a:spcBef>
          <a:spcPct val="0"/>
        </a:spcBef>
        <a:spcAft>
          <a:spcPct val="0"/>
        </a:spcAft>
        <a:defRPr sz="11700">
          <a:solidFill>
            <a:schemeClr val="tx1"/>
          </a:solidFill>
          <a:latin typeface="Calibri" pitchFamily="34" charset="0"/>
        </a:defRPr>
      </a:lvl9pPr>
    </p:titleStyle>
    <p:bodyStyle>
      <a:lvl1pPr marL="909894" indent="-909894" algn="l" defTabSz="2427000" rtl="0" eaLnBrk="0" fontAlgn="base" hangingPunct="0">
        <a:spcBef>
          <a:spcPct val="20000"/>
        </a:spcBef>
        <a:spcAft>
          <a:spcPct val="0"/>
        </a:spcAft>
        <a:buFont typeface="Arial" charset="0"/>
        <a:buChar char="•"/>
        <a:defRPr sz="8500" kern="1200">
          <a:solidFill>
            <a:schemeClr val="tx1"/>
          </a:solidFill>
          <a:latin typeface="+mn-lt"/>
          <a:ea typeface="+mn-ea"/>
          <a:cs typeface="+mn-cs"/>
        </a:defRPr>
      </a:lvl1pPr>
      <a:lvl2pPr marL="1972053" indent="-758553" algn="l" defTabSz="2427000" rtl="0" eaLnBrk="0" fontAlgn="base" hangingPunct="0">
        <a:spcBef>
          <a:spcPct val="20000"/>
        </a:spcBef>
        <a:spcAft>
          <a:spcPct val="0"/>
        </a:spcAft>
        <a:buFont typeface="Arial" charset="0"/>
        <a:buChar char="–"/>
        <a:defRPr sz="7400" kern="1200">
          <a:solidFill>
            <a:schemeClr val="tx1"/>
          </a:solidFill>
          <a:latin typeface="+mn-lt"/>
          <a:ea typeface="+mn-ea"/>
          <a:cs typeface="+mn-cs"/>
        </a:defRPr>
      </a:lvl2pPr>
      <a:lvl3pPr marL="3034212" indent="-606289" algn="l" defTabSz="2427000" rtl="0" eaLnBrk="0" fontAlgn="base" hangingPunct="0">
        <a:spcBef>
          <a:spcPct val="20000"/>
        </a:spcBef>
        <a:spcAft>
          <a:spcPct val="0"/>
        </a:spcAft>
        <a:buFont typeface="Arial" charset="0"/>
        <a:buChar char="•"/>
        <a:defRPr sz="6400" kern="1200">
          <a:solidFill>
            <a:schemeClr val="tx1"/>
          </a:solidFill>
          <a:latin typeface="+mn-lt"/>
          <a:ea typeface="+mn-ea"/>
          <a:cs typeface="+mn-cs"/>
        </a:defRPr>
      </a:lvl3pPr>
      <a:lvl4pPr marL="4247712" indent="-606289" algn="l" defTabSz="2427000" rtl="0" eaLnBrk="0" fontAlgn="base" hangingPunct="0">
        <a:spcBef>
          <a:spcPct val="20000"/>
        </a:spcBef>
        <a:spcAft>
          <a:spcPct val="0"/>
        </a:spcAft>
        <a:buFont typeface="Arial" charset="0"/>
        <a:buChar char="–"/>
        <a:defRPr sz="5300" kern="1200">
          <a:solidFill>
            <a:schemeClr val="tx1"/>
          </a:solidFill>
          <a:latin typeface="+mn-lt"/>
          <a:ea typeface="+mn-ea"/>
          <a:cs typeface="+mn-cs"/>
        </a:defRPr>
      </a:lvl4pPr>
      <a:lvl5pPr marL="5462135" indent="-606289" algn="l" defTabSz="2427000" rtl="0" eaLnBrk="0" fontAlgn="base" hangingPunct="0">
        <a:spcBef>
          <a:spcPct val="20000"/>
        </a:spcBef>
        <a:spcAft>
          <a:spcPct val="0"/>
        </a:spcAft>
        <a:buFont typeface="Arial" charset="0"/>
        <a:buChar char="»"/>
        <a:defRPr sz="5300" kern="1200">
          <a:solidFill>
            <a:schemeClr val="tx1"/>
          </a:solidFill>
          <a:latin typeface="+mn-lt"/>
          <a:ea typeface="+mn-ea"/>
          <a:cs typeface="+mn-cs"/>
        </a:defRPr>
      </a:lvl5pPr>
      <a:lvl6pPr marL="6676337" indent="-606940" algn="l" defTabSz="2427759"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890217" indent="-606940" algn="l" defTabSz="2427759"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04097" indent="-606940" algn="l" defTabSz="2427759"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17976" indent="-606940" algn="l" defTabSz="2427759"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27759" rtl="0" eaLnBrk="1" latinLnBrk="0" hangingPunct="1">
        <a:defRPr sz="4800" kern="1200">
          <a:solidFill>
            <a:schemeClr val="tx1"/>
          </a:solidFill>
          <a:latin typeface="+mn-lt"/>
          <a:ea typeface="+mn-ea"/>
          <a:cs typeface="+mn-cs"/>
        </a:defRPr>
      </a:lvl1pPr>
      <a:lvl2pPr marL="1213879" algn="l" defTabSz="2427759" rtl="0" eaLnBrk="1" latinLnBrk="0" hangingPunct="1">
        <a:defRPr sz="4800" kern="1200">
          <a:solidFill>
            <a:schemeClr val="tx1"/>
          </a:solidFill>
          <a:latin typeface="+mn-lt"/>
          <a:ea typeface="+mn-ea"/>
          <a:cs typeface="+mn-cs"/>
        </a:defRPr>
      </a:lvl2pPr>
      <a:lvl3pPr marL="2427759" algn="l" defTabSz="2427759" rtl="0" eaLnBrk="1" latinLnBrk="0" hangingPunct="1">
        <a:defRPr sz="4800" kern="1200">
          <a:solidFill>
            <a:schemeClr val="tx1"/>
          </a:solidFill>
          <a:latin typeface="+mn-lt"/>
          <a:ea typeface="+mn-ea"/>
          <a:cs typeface="+mn-cs"/>
        </a:defRPr>
      </a:lvl3pPr>
      <a:lvl4pPr marL="3641639" algn="l" defTabSz="2427759" rtl="0" eaLnBrk="1" latinLnBrk="0" hangingPunct="1">
        <a:defRPr sz="4800" kern="1200">
          <a:solidFill>
            <a:schemeClr val="tx1"/>
          </a:solidFill>
          <a:latin typeface="+mn-lt"/>
          <a:ea typeface="+mn-ea"/>
          <a:cs typeface="+mn-cs"/>
        </a:defRPr>
      </a:lvl4pPr>
      <a:lvl5pPr marL="4855518" algn="l" defTabSz="2427759" rtl="0" eaLnBrk="1" latinLnBrk="0" hangingPunct="1">
        <a:defRPr sz="4800" kern="1200">
          <a:solidFill>
            <a:schemeClr val="tx1"/>
          </a:solidFill>
          <a:latin typeface="+mn-lt"/>
          <a:ea typeface="+mn-ea"/>
          <a:cs typeface="+mn-cs"/>
        </a:defRPr>
      </a:lvl5pPr>
      <a:lvl6pPr marL="6069397" algn="l" defTabSz="2427759" rtl="0" eaLnBrk="1" latinLnBrk="0" hangingPunct="1">
        <a:defRPr sz="4800" kern="1200">
          <a:solidFill>
            <a:schemeClr val="tx1"/>
          </a:solidFill>
          <a:latin typeface="+mn-lt"/>
          <a:ea typeface="+mn-ea"/>
          <a:cs typeface="+mn-cs"/>
        </a:defRPr>
      </a:lvl6pPr>
      <a:lvl7pPr marL="7283277" algn="l" defTabSz="2427759" rtl="0" eaLnBrk="1" latinLnBrk="0" hangingPunct="1">
        <a:defRPr sz="4800" kern="1200">
          <a:solidFill>
            <a:schemeClr val="tx1"/>
          </a:solidFill>
          <a:latin typeface="+mn-lt"/>
          <a:ea typeface="+mn-ea"/>
          <a:cs typeface="+mn-cs"/>
        </a:defRPr>
      </a:lvl7pPr>
      <a:lvl8pPr marL="8497157" algn="l" defTabSz="2427759" rtl="0" eaLnBrk="1" latinLnBrk="0" hangingPunct="1">
        <a:defRPr sz="4800" kern="1200">
          <a:solidFill>
            <a:schemeClr val="tx1"/>
          </a:solidFill>
          <a:latin typeface="+mn-lt"/>
          <a:ea typeface="+mn-ea"/>
          <a:cs typeface="+mn-cs"/>
        </a:defRPr>
      </a:lvl8pPr>
      <a:lvl9pPr marL="9711036" algn="l" defTabSz="2427759"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4A99"/>
            </a:gs>
            <a:gs pos="72000">
              <a:srgbClr val="0068DA"/>
            </a:gs>
            <a:gs pos="100000">
              <a:srgbClr val="1D89FF"/>
            </a:gs>
          </a:gsLst>
          <a:lin ang="5400000" scaled="0"/>
        </a:gradFill>
        <a:effectLst/>
      </p:bgPr>
    </p:bg>
    <p:spTree>
      <p:nvGrpSpPr>
        <p:cNvPr id="1" name=""/>
        <p:cNvGrpSpPr/>
        <p:nvPr/>
      </p:nvGrpSpPr>
      <p:grpSpPr>
        <a:xfrm>
          <a:off x="0" y="0"/>
          <a:ext cx="0" cy="0"/>
          <a:chOff x="0" y="0"/>
          <a:chExt cx="0" cy="0"/>
        </a:xfrm>
      </p:grpSpPr>
      <p:pic>
        <p:nvPicPr>
          <p:cNvPr id="2101" name="Picture 53"/>
          <p:cNvPicPr>
            <a:picLocks noChangeAspect="1" noChangeArrowheads="1"/>
          </p:cNvPicPr>
          <p:nvPr/>
        </p:nvPicPr>
        <p:blipFill>
          <a:blip r:embed="rId3" cstate="print"/>
          <a:stretch>
            <a:fillRect/>
          </a:stretch>
        </p:blipFill>
        <p:spPr bwMode="auto">
          <a:xfrm>
            <a:off x="30801126" y="90431"/>
            <a:ext cx="1602923" cy="1889849"/>
          </a:xfrm>
          <a:prstGeom prst="rect">
            <a:avLst/>
          </a:prstGeom>
          <a:noFill/>
          <a:ln>
            <a:noFill/>
          </a:ln>
        </p:spPr>
      </p:pic>
      <p:sp>
        <p:nvSpPr>
          <p:cNvPr id="37" name="Rechteck 49"/>
          <p:cNvSpPr/>
          <p:nvPr/>
        </p:nvSpPr>
        <p:spPr>
          <a:xfrm>
            <a:off x="24410988" y="2128838"/>
            <a:ext cx="7561262" cy="9829826"/>
          </a:xfrm>
          <a:prstGeom prst="roundRect">
            <a:avLst>
              <a:gd name="adj" fmla="val 4397"/>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algn="ctr" defTabSz="1530025">
              <a:spcAft>
                <a:spcPts val="600"/>
              </a:spcAft>
            </a:pPr>
            <a:r>
              <a:rPr lang="en-US" sz="3200" b="1" dirty="0" smtClean="0">
                <a:solidFill>
                  <a:srgbClr val="004A99"/>
                </a:solidFill>
                <a:cs typeface="Arial" charset="0"/>
              </a:rPr>
              <a:t>Results (continued)</a:t>
            </a:r>
            <a:endParaRPr lang="en-US" sz="3200" b="1" dirty="0">
              <a:solidFill>
                <a:srgbClr val="004A99"/>
              </a:solidFill>
              <a:cs typeface="Arial" charset="0"/>
            </a:endParaRPr>
          </a:p>
          <a:p>
            <a:pPr defTabSz="1530025"/>
            <a:r>
              <a:rPr lang="en-US" sz="2000" b="1" dirty="0" smtClean="0">
                <a:solidFill>
                  <a:schemeClr val="tx1"/>
                </a:solidFill>
                <a:cs typeface="Arial" charset="0"/>
              </a:rPr>
              <a:t>Effect of Expectations on Reality-Means Association (Mediator)</a:t>
            </a:r>
          </a:p>
          <a:p>
            <a:pPr defTabSz="1530025"/>
            <a:endParaRPr lang="en-US" sz="2000" b="1" dirty="0">
              <a:solidFill>
                <a:schemeClr val="tx1"/>
              </a:solidFill>
              <a:cs typeface="Arial" charset="0"/>
            </a:endParaRPr>
          </a:p>
          <a:p>
            <a:pPr defTabSz="1530025"/>
            <a:endParaRPr lang="en-US" sz="500" dirty="0">
              <a:solidFill>
                <a:srgbClr val="000000"/>
              </a:solidFill>
              <a:cs typeface="Arial" charset="0"/>
            </a:endParaRPr>
          </a:p>
          <a:p>
            <a:pPr marL="347663" indent="-347663" defTabSz="1530025">
              <a:buFont typeface="Arial" pitchFamily="34" charset="0"/>
              <a:buChar char="•"/>
            </a:pPr>
            <a:r>
              <a:rPr lang="en-US" sz="1800" dirty="0" smtClean="0">
                <a:solidFill>
                  <a:schemeClr val="tx1"/>
                </a:solidFill>
                <a:cs typeface="Arial" charset="0"/>
              </a:rPr>
              <a:t>A GLM with expectations and condition </a:t>
            </a:r>
            <a:br>
              <a:rPr lang="en-US" sz="1800" dirty="0" smtClean="0">
                <a:solidFill>
                  <a:schemeClr val="tx1"/>
                </a:solidFill>
                <a:cs typeface="Arial" charset="0"/>
              </a:rPr>
            </a:br>
            <a:r>
              <a:rPr lang="en-US" sz="1800" dirty="0" smtClean="0">
                <a:solidFill>
                  <a:schemeClr val="tx1"/>
                </a:solidFill>
                <a:cs typeface="Arial" charset="0"/>
              </a:rPr>
              <a:t>on the reality-means associations</a:t>
            </a:r>
            <a:br>
              <a:rPr lang="en-US" sz="1800" dirty="0" smtClean="0">
                <a:solidFill>
                  <a:schemeClr val="tx1"/>
                </a:solidFill>
                <a:cs typeface="Arial" charset="0"/>
              </a:rPr>
            </a:br>
            <a:r>
              <a:rPr lang="en-US" sz="1800" dirty="0" smtClean="0">
                <a:solidFill>
                  <a:schemeClr val="tx1"/>
                </a:solidFill>
                <a:cs typeface="Arial" charset="0"/>
              </a:rPr>
              <a:t>(controlling for means accessibility), </a:t>
            </a:r>
            <a:br>
              <a:rPr lang="en-US" sz="1800" dirty="0" smtClean="0">
                <a:solidFill>
                  <a:schemeClr val="tx1"/>
                </a:solidFill>
                <a:cs typeface="Arial" charset="0"/>
              </a:rPr>
            </a:br>
            <a:r>
              <a:rPr lang="en-US" sz="1800" dirty="0" smtClean="0">
                <a:solidFill>
                  <a:schemeClr val="tx1"/>
                </a:solidFill>
                <a:cs typeface="Arial" charset="0"/>
              </a:rPr>
              <a:t>revealed the expected interaction:</a:t>
            </a:r>
            <a:br>
              <a:rPr lang="en-US" sz="1800" dirty="0" smtClean="0">
                <a:solidFill>
                  <a:schemeClr val="tx1"/>
                </a:solidFill>
                <a:cs typeface="Arial" charset="0"/>
              </a:rPr>
            </a:br>
            <a:r>
              <a:rPr lang="en-US" sz="1800" dirty="0" smtClean="0">
                <a:solidFill>
                  <a:schemeClr val="tx1"/>
                </a:solidFill>
                <a:cs typeface="Arial" charset="0"/>
              </a:rPr>
              <a:t> </a:t>
            </a:r>
            <a:r>
              <a:rPr lang="en-US" sz="1800" i="1" dirty="0" smtClean="0">
                <a:solidFill>
                  <a:schemeClr val="tx1"/>
                </a:solidFill>
                <a:cs typeface="Arial" charset="0"/>
              </a:rPr>
              <a:t>F</a:t>
            </a:r>
            <a:r>
              <a:rPr lang="en-US" sz="1800" dirty="0" smtClean="0">
                <a:solidFill>
                  <a:schemeClr val="tx1"/>
                </a:solidFill>
                <a:cs typeface="Arial" charset="0"/>
              </a:rPr>
              <a:t>(2,117) = 6.7, </a:t>
            </a:r>
            <a:r>
              <a:rPr lang="en-US" sz="1800" i="1" dirty="0" smtClean="0">
                <a:solidFill>
                  <a:schemeClr val="tx1"/>
                </a:solidFill>
                <a:cs typeface="Arial" charset="0"/>
              </a:rPr>
              <a:t>p</a:t>
            </a:r>
            <a:r>
              <a:rPr lang="en-US" sz="1800" dirty="0" smtClean="0">
                <a:solidFill>
                  <a:schemeClr val="tx1"/>
                </a:solidFill>
                <a:cs typeface="Arial" charset="0"/>
              </a:rPr>
              <a:t> = .07.</a:t>
            </a:r>
          </a:p>
          <a:p>
            <a:pPr marL="347663" indent="-347663" defTabSz="1530025">
              <a:buFont typeface="Arial" pitchFamily="34" charset="0"/>
              <a:buChar char="•"/>
            </a:pPr>
            <a:endParaRPr lang="en-US" sz="1100" dirty="0" smtClean="0">
              <a:solidFill>
                <a:schemeClr val="tx1"/>
              </a:solidFill>
              <a:cs typeface="Arial" charset="0"/>
            </a:endParaRPr>
          </a:p>
          <a:p>
            <a:pPr marL="347663" indent="-347663" defTabSz="1530025">
              <a:buFont typeface="Arial" pitchFamily="34" charset="0"/>
              <a:buChar char="•"/>
            </a:pPr>
            <a:endParaRPr lang="en-US" sz="500" dirty="0" smtClean="0">
              <a:solidFill>
                <a:schemeClr val="tx1"/>
              </a:solidFill>
              <a:cs typeface="Arial" charset="0"/>
            </a:endParaRPr>
          </a:p>
          <a:p>
            <a:pPr marL="347663" indent="-347663" defTabSz="1530025">
              <a:buFont typeface="Arial" pitchFamily="34" charset="0"/>
              <a:buChar char="•"/>
            </a:pPr>
            <a:r>
              <a:rPr lang="en-US" sz="1800" dirty="0" smtClean="0">
                <a:solidFill>
                  <a:schemeClr val="tx1"/>
                </a:solidFill>
                <a:cs typeface="Arial" charset="0"/>
              </a:rPr>
              <a:t>Only in the mental contrasting condition</a:t>
            </a:r>
            <a:br>
              <a:rPr lang="en-US" sz="1800" dirty="0" smtClean="0">
                <a:solidFill>
                  <a:schemeClr val="tx1"/>
                </a:solidFill>
                <a:cs typeface="Arial" charset="0"/>
              </a:rPr>
            </a:br>
            <a:r>
              <a:rPr lang="en-US" sz="1800" dirty="0" smtClean="0">
                <a:solidFill>
                  <a:schemeClr val="tx1"/>
                </a:solidFill>
                <a:cs typeface="Arial" charset="0"/>
              </a:rPr>
              <a:t>expectations predicted reality-means </a:t>
            </a:r>
            <a:br>
              <a:rPr lang="en-US" sz="1800" dirty="0" smtClean="0">
                <a:solidFill>
                  <a:schemeClr val="tx1"/>
                </a:solidFill>
                <a:cs typeface="Arial" charset="0"/>
              </a:rPr>
            </a:br>
            <a:r>
              <a:rPr lang="en-US" sz="1800" dirty="0" smtClean="0">
                <a:solidFill>
                  <a:schemeClr val="tx1"/>
                </a:solidFill>
                <a:cs typeface="Arial" charset="0"/>
              </a:rPr>
              <a:t>associations (</a:t>
            </a:r>
            <a:r>
              <a:rPr lang="en-US" sz="1800" i="1" dirty="0" smtClean="0">
                <a:solidFill>
                  <a:schemeClr val="tx1"/>
                </a:solidFill>
                <a:cs typeface="Arial" charset="0"/>
              </a:rPr>
              <a:t>r</a:t>
            </a:r>
            <a:r>
              <a:rPr lang="en-US" sz="1800" dirty="0" smtClean="0">
                <a:solidFill>
                  <a:schemeClr val="tx1"/>
                </a:solidFill>
                <a:cs typeface="Arial" charset="0"/>
              </a:rPr>
              <a:t> = -.44, </a:t>
            </a:r>
            <a:r>
              <a:rPr lang="en-US" sz="1800" i="1" dirty="0" smtClean="0">
                <a:solidFill>
                  <a:schemeClr val="tx1"/>
                </a:solidFill>
                <a:cs typeface="Arial" charset="0"/>
              </a:rPr>
              <a:t>p</a:t>
            </a:r>
            <a:r>
              <a:rPr lang="en-US" sz="1800" dirty="0" smtClean="0">
                <a:solidFill>
                  <a:schemeClr val="tx1"/>
                </a:solidFill>
                <a:cs typeface="Arial" charset="0"/>
              </a:rPr>
              <a:t> &lt; .01). This </a:t>
            </a:r>
            <a:br>
              <a:rPr lang="en-US" sz="1800" dirty="0" smtClean="0">
                <a:solidFill>
                  <a:schemeClr val="tx1"/>
                </a:solidFill>
                <a:cs typeface="Arial" charset="0"/>
              </a:rPr>
            </a:br>
            <a:r>
              <a:rPr lang="en-US" sz="1800" dirty="0" smtClean="0">
                <a:solidFill>
                  <a:schemeClr val="tx1"/>
                </a:solidFill>
                <a:cs typeface="Arial" charset="0"/>
              </a:rPr>
              <a:t>correlation was not significant in </a:t>
            </a:r>
            <a:br>
              <a:rPr lang="en-US" sz="1800" dirty="0" smtClean="0">
                <a:solidFill>
                  <a:schemeClr val="tx1"/>
                </a:solidFill>
                <a:cs typeface="Arial" charset="0"/>
              </a:rPr>
            </a:br>
            <a:r>
              <a:rPr lang="en-US" sz="1800" dirty="0" smtClean="0">
                <a:solidFill>
                  <a:schemeClr val="tx1"/>
                </a:solidFill>
                <a:cs typeface="Arial" charset="0"/>
              </a:rPr>
              <a:t>the control conditions (</a:t>
            </a:r>
            <a:r>
              <a:rPr lang="en-US" sz="1800" i="1" dirty="0" err="1" smtClean="0">
                <a:solidFill>
                  <a:schemeClr val="tx1"/>
                </a:solidFill>
                <a:cs typeface="Arial" charset="0"/>
              </a:rPr>
              <a:t>r</a:t>
            </a:r>
            <a:r>
              <a:rPr lang="en-US" sz="1800" dirty="0" err="1" smtClean="0">
                <a:solidFill>
                  <a:schemeClr val="tx1"/>
                </a:solidFill>
                <a:cs typeface="Arial" charset="0"/>
              </a:rPr>
              <a:t>s</a:t>
            </a:r>
            <a:r>
              <a:rPr lang="en-US" sz="1800" dirty="0" smtClean="0">
                <a:solidFill>
                  <a:schemeClr val="tx1"/>
                </a:solidFill>
                <a:cs typeface="Arial" charset="0"/>
              </a:rPr>
              <a:t>  &lt; .17, </a:t>
            </a:r>
            <a:r>
              <a:rPr lang="en-US" sz="1800" i="1" dirty="0" smtClean="0">
                <a:solidFill>
                  <a:schemeClr val="tx1"/>
                </a:solidFill>
                <a:cs typeface="Arial" charset="0"/>
              </a:rPr>
              <a:t>ns</a:t>
            </a:r>
            <a:r>
              <a:rPr lang="en-US" sz="1800" dirty="0" smtClean="0">
                <a:solidFill>
                  <a:schemeClr val="tx1"/>
                </a:solidFill>
                <a:cs typeface="Arial" charset="0"/>
              </a:rPr>
              <a:t>).</a:t>
            </a:r>
          </a:p>
          <a:p>
            <a:pPr marL="347663" indent="-347663" defTabSz="1530025"/>
            <a:endParaRPr lang="en-US" sz="1800" dirty="0" smtClean="0">
              <a:solidFill>
                <a:schemeClr val="tx1"/>
              </a:solidFill>
              <a:cs typeface="Arial" charset="0"/>
            </a:endParaRPr>
          </a:p>
          <a:p>
            <a:pPr marL="347663" indent="-347663" defTabSz="1530025"/>
            <a:endParaRPr lang="en-US" sz="1800" dirty="0" smtClean="0">
              <a:solidFill>
                <a:schemeClr val="tx1"/>
              </a:solidFill>
              <a:cs typeface="Arial" charset="0"/>
            </a:endParaRPr>
          </a:p>
          <a:p>
            <a:pPr marL="347663" indent="-347663" defTabSz="1530025"/>
            <a:endParaRPr lang="en-US" sz="1800" dirty="0" smtClean="0">
              <a:solidFill>
                <a:schemeClr val="tx1"/>
              </a:solidFill>
              <a:cs typeface="Arial" charset="0"/>
            </a:endParaRPr>
          </a:p>
          <a:p>
            <a:pPr marL="347663" indent="-347663" defTabSz="1530025"/>
            <a:endParaRPr lang="en-US" sz="1200" dirty="0" smtClean="0">
              <a:solidFill>
                <a:schemeClr val="tx1"/>
              </a:solidFill>
              <a:cs typeface="Arial" charset="0"/>
            </a:endParaRPr>
          </a:p>
          <a:p>
            <a:pPr marL="347663" indent="-347663" defTabSz="1530025"/>
            <a:r>
              <a:rPr lang="en-US" sz="2000" b="1" dirty="0" smtClean="0">
                <a:solidFill>
                  <a:schemeClr val="tx1"/>
                </a:solidFill>
                <a:cs typeface="Arial" charset="0"/>
              </a:rPr>
              <a:t>Mediated Effect of Expectations on Stair Use</a:t>
            </a:r>
          </a:p>
          <a:p>
            <a:pPr marL="347663" indent="-347663" defTabSz="1530025"/>
            <a:r>
              <a:rPr lang="en-US" sz="1800" dirty="0" smtClean="0">
                <a:solidFill>
                  <a:schemeClr val="tx1"/>
                </a:solidFill>
                <a:cs typeface="Arial" charset="0"/>
              </a:rPr>
              <a:t>The mediation analyses is restricted to the mental contrasting condition.</a:t>
            </a:r>
          </a:p>
          <a:p>
            <a:pPr defTabSz="1530025"/>
            <a:r>
              <a:rPr lang="en-US" sz="1800" dirty="0" smtClean="0">
                <a:solidFill>
                  <a:schemeClr val="tx1"/>
                </a:solidFill>
                <a:cs typeface="Arial" charset="0"/>
              </a:rPr>
              <a:t>(The reality-means association was controlled for accessibility of the means)</a:t>
            </a: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800" dirty="0" smtClean="0">
              <a:solidFill>
                <a:schemeClr val="tx1"/>
              </a:solidFill>
              <a:cs typeface="Arial" charset="0"/>
            </a:endParaRPr>
          </a:p>
          <a:p>
            <a:pPr defTabSz="1530025"/>
            <a:endParaRPr lang="en-US" sz="1100" dirty="0" smtClean="0">
              <a:solidFill>
                <a:schemeClr val="tx1"/>
              </a:solidFill>
              <a:cs typeface="Arial" charset="0"/>
            </a:endParaRPr>
          </a:p>
          <a:p>
            <a:pPr defTabSz="1530025"/>
            <a:r>
              <a:rPr lang="en-US" sz="1800" b="1" dirty="0" smtClean="0">
                <a:solidFill>
                  <a:schemeClr val="tx1"/>
                </a:solidFill>
                <a:cs typeface="Arial" charset="0"/>
              </a:rPr>
              <a:t>Mediation analyses revealed a significant reduction of the direct effect of expectations of success on stair use after entering reality-means association </a:t>
            </a:r>
            <a:r>
              <a:rPr lang="en-US" sz="1800" dirty="0" smtClean="0">
                <a:solidFill>
                  <a:schemeClr val="tx1"/>
                </a:solidFill>
                <a:cs typeface="Arial" charset="0"/>
              </a:rPr>
              <a:t>(95% CI = .01 - .09; Preacher &amp; Hayes, 2008).</a:t>
            </a:r>
            <a:endParaRPr lang="en-US" sz="1800" dirty="0">
              <a:solidFill>
                <a:schemeClr val="tx1"/>
              </a:solidFill>
              <a:cs typeface="Arial" charset="0"/>
            </a:endParaRPr>
          </a:p>
        </p:txBody>
      </p:sp>
      <p:sp>
        <p:nvSpPr>
          <p:cNvPr id="5" name="Abgerundetes Rechteck 4"/>
          <p:cNvSpPr/>
          <p:nvPr/>
        </p:nvSpPr>
        <p:spPr>
          <a:xfrm>
            <a:off x="431800" y="2128672"/>
            <a:ext cx="7561263" cy="8472670"/>
          </a:xfrm>
          <a:prstGeom prst="roundRect">
            <a:avLst>
              <a:gd name="adj" fmla="val 4682"/>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nchor="t"/>
          <a:lstStyle/>
          <a:p>
            <a:pPr marL="361950" indent="-361950" algn="ctr">
              <a:spcAft>
                <a:spcPts val="1000"/>
              </a:spcAft>
            </a:pPr>
            <a:r>
              <a:rPr lang="en-US" sz="3200" b="1" dirty="0" smtClean="0">
                <a:solidFill>
                  <a:srgbClr val="004A99"/>
                </a:solidFill>
                <a:latin typeface="Calibri" pitchFamily="34" charset="0"/>
              </a:rPr>
              <a:t>Introduction</a:t>
            </a:r>
            <a:endParaRPr lang="en-US" sz="4000" b="1" dirty="0" smtClean="0">
              <a:solidFill>
                <a:srgbClr val="004A99"/>
              </a:solidFill>
              <a:latin typeface="Calibri" pitchFamily="34" charset="0"/>
            </a:endParaRPr>
          </a:p>
          <a:p>
            <a:pPr marL="174625" indent="-174625">
              <a:spcAft>
                <a:spcPts val="400"/>
              </a:spcAft>
              <a:buFont typeface="Arial" charset="0"/>
              <a:buChar char="•"/>
            </a:pPr>
            <a:r>
              <a:rPr lang="en-US" sz="1800" dirty="0" smtClean="0">
                <a:solidFill>
                  <a:schemeClr val="tx1"/>
                </a:solidFill>
                <a:latin typeface="Calibri" pitchFamily="34" charset="0"/>
              </a:rPr>
              <a:t>Research on the self-regulation of goal-setting examines how people set themselves binding goals:  by mentally contrasting a </a:t>
            </a:r>
            <a:r>
              <a:rPr lang="en-US" sz="1800" i="1" dirty="0" smtClean="0">
                <a:solidFill>
                  <a:schemeClr val="tx1"/>
                </a:solidFill>
                <a:latin typeface="Calibri" pitchFamily="34" charset="0"/>
              </a:rPr>
              <a:t>desired future </a:t>
            </a:r>
            <a:r>
              <a:rPr lang="en-US" sz="1800" dirty="0" smtClean="0">
                <a:solidFill>
                  <a:schemeClr val="tx1"/>
                </a:solidFill>
                <a:latin typeface="Calibri" pitchFamily="34" charset="0"/>
              </a:rPr>
              <a:t>with the </a:t>
            </a:r>
            <a:r>
              <a:rPr lang="en-US" sz="1800" i="1" dirty="0" smtClean="0">
                <a:solidFill>
                  <a:schemeClr val="tx1"/>
                </a:solidFill>
                <a:latin typeface="Calibri" pitchFamily="34" charset="0"/>
              </a:rPr>
              <a:t>reality </a:t>
            </a:r>
            <a:r>
              <a:rPr lang="en-US" sz="1800" dirty="0" smtClean="0">
                <a:solidFill>
                  <a:schemeClr val="tx1"/>
                </a:solidFill>
                <a:latin typeface="Calibri" pitchFamily="34" charset="0"/>
              </a:rPr>
              <a:t>(i.e., mental contrasting; </a:t>
            </a:r>
            <a:r>
              <a:rPr lang="en-US" sz="1800" dirty="0" err="1" smtClean="0">
                <a:solidFill>
                  <a:schemeClr val="tx1"/>
                </a:solidFill>
                <a:latin typeface="Calibri" pitchFamily="34" charset="0"/>
              </a:rPr>
              <a:t>Oettingen</a:t>
            </a:r>
            <a:r>
              <a:rPr lang="en-US" sz="1800" dirty="0" smtClean="0">
                <a:solidFill>
                  <a:schemeClr val="tx1"/>
                </a:solidFill>
                <a:latin typeface="Calibri" pitchFamily="34" charset="0"/>
              </a:rPr>
              <a:t> et al., 2001). Specifically, when expectations of success are high, mental contrasting leads to strong goal commitments; when expectations of success are low, mental contrasting leads to weak goal commitments (overview: </a:t>
            </a:r>
            <a:r>
              <a:rPr lang="en-US" sz="1800" dirty="0" err="1" smtClean="0">
                <a:solidFill>
                  <a:schemeClr val="tx1"/>
                </a:solidFill>
                <a:latin typeface="Calibri" pitchFamily="34" charset="0"/>
              </a:rPr>
              <a:t>Oettingen</a:t>
            </a:r>
            <a:r>
              <a:rPr lang="en-US" sz="1800" dirty="0" smtClean="0">
                <a:solidFill>
                  <a:schemeClr val="tx1"/>
                </a:solidFill>
                <a:latin typeface="Calibri" pitchFamily="34" charset="0"/>
              </a:rPr>
              <a:t> &amp; </a:t>
            </a:r>
            <a:r>
              <a:rPr lang="en-US" sz="1800" dirty="0" err="1" smtClean="0">
                <a:solidFill>
                  <a:schemeClr val="tx1"/>
                </a:solidFill>
                <a:latin typeface="Calibri" pitchFamily="34" charset="0"/>
              </a:rPr>
              <a:t>Kappes</a:t>
            </a:r>
            <a:r>
              <a:rPr lang="en-US" sz="1800" dirty="0" smtClean="0">
                <a:solidFill>
                  <a:schemeClr val="tx1"/>
                </a:solidFill>
                <a:latin typeface="Calibri" pitchFamily="34" charset="0"/>
              </a:rPr>
              <a:t>, 2008).</a:t>
            </a:r>
          </a:p>
          <a:p>
            <a:pPr marL="174625" indent="-174625">
              <a:spcAft>
                <a:spcPts val="400"/>
              </a:spcAft>
              <a:buFont typeface="Arial" charset="0"/>
              <a:buChar char="•"/>
            </a:pPr>
            <a:r>
              <a:rPr lang="en-US" sz="1800" dirty="0" smtClean="0">
                <a:solidFill>
                  <a:schemeClr val="tx1"/>
                </a:solidFill>
                <a:latin typeface="Calibri" pitchFamily="34" charset="0"/>
              </a:rPr>
              <a:t>After mental contrasting paired with high expectations people report insights into what they need to do to achieve their desired futures (</a:t>
            </a:r>
            <a:r>
              <a:rPr lang="en-US" sz="1800" dirty="0" err="1" smtClean="0">
                <a:solidFill>
                  <a:schemeClr val="tx1"/>
                </a:solidFill>
                <a:latin typeface="Calibri" pitchFamily="34" charset="0"/>
              </a:rPr>
              <a:t>Adriaanse</a:t>
            </a:r>
            <a:r>
              <a:rPr lang="en-US" sz="1800" dirty="0" smtClean="0">
                <a:solidFill>
                  <a:schemeClr val="tx1"/>
                </a:solidFill>
                <a:latin typeface="Calibri" pitchFamily="34" charset="0"/>
              </a:rPr>
              <a:t> et al., in press). One crucial indicator for insights is that people immediately know what they need to do (Davidson, 2003). In the case of mental contrasting people should immediately know which behavioral means are critical for overcoming obstacles inherent in reality. Such behavioral insights would express themselves in associations between the reality and behavioral means useful for overcoming  obstacles inherent in reality in order to reach the desired future (i.e., reality-means associations). Such associations suggest the activation of the relevant behavior when the obstacles inherent in reality are encountered. </a:t>
            </a:r>
          </a:p>
          <a:p>
            <a:pPr marL="174625" indent="-174625">
              <a:spcAft>
                <a:spcPts val="400"/>
              </a:spcAft>
              <a:buFont typeface="Arial" charset="0"/>
              <a:buChar char="•"/>
            </a:pPr>
            <a:r>
              <a:rPr lang="en-US" sz="1800" dirty="0" smtClean="0">
                <a:solidFill>
                  <a:schemeClr val="tx1"/>
                </a:solidFill>
                <a:latin typeface="Calibri" pitchFamily="34" charset="0"/>
              </a:rPr>
              <a:t>In contrast, other self-regulatory strategies of goal setting such as contrasting the reality with the desired future (i.e., reverse contrasting) do not lead to insights into what needs to be done. Hence, no associations between the obstacles inherent in reality and behavioral means should be established. </a:t>
            </a:r>
          </a:p>
          <a:p>
            <a:pPr marL="174625" indent="-174625">
              <a:spcAft>
                <a:spcPts val="400"/>
              </a:spcAft>
              <a:buFont typeface="Arial" charset="0"/>
              <a:buChar char="•"/>
            </a:pPr>
            <a:r>
              <a:rPr lang="en-US" sz="1800" dirty="0" smtClean="0">
                <a:solidFill>
                  <a:schemeClr val="tx1"/>
                </a:solidFill>
                <a:latin typeface="Calibri" pitchFamily="34" charset="0"/>
              </a:rPr>
              <a:t>We examined if mental contrasting affects associations between the reality and goal-relevant means (i.e., reality-means associations) in line with one’s expectations of success. Further, we tested if these associations predict the use of the behavioral means when the obstacle inherent in reality is encountered. </a:t>
            </a:r>
          </a:p>
          <a:p>
            <a:pPr marL="174625" indent="-174625">
              <a:spcAft>
                <a:spcPts val="1000"/>
              </a:spcAft>
            </a:pPr>
            <a:endParaRPr lang="en-US" sz="1800" i="1" dirty="0" smtClean="0">
              <a:solidFill>
                <a:schemeClr val="tx1"/>
              </a:solidFill>
              <a:latin typeface="Calibri" pitchFamily="34" charset="0"/>
            </a:endParaRPr>
          </a:p>
        </p:txBody>
      </p:sp>
      <p:sp>
        <p:nvSpPr>
          <p:cNvPr id="8" name="Textfeld 7"/>
          <p:cNvSpPr txBox="1"/>
          <p:nvPr/>
        </p:nvSpPr>
        <p:spPr>
          <a:xfrm>
            <a:off x="2" y="221061"/>
            <a:ext cx="32404049" cy="66922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3154" tIns="26577" rIns="53154" bIns="26577">
            <a:spAutoFit/>
          </a:bodyPr>
          <a:lstStyle/>
          <a:p>
            <a:pPr algn="ctr"/>
            <a:r>
              <a:rPr lang="en-US" sz="4000" b="1" dirty="0" smtClean="0">
                <a:solidFill>
                  <a:schemeClr val="bg1"/>
                </a:solidFill>
                <a:latin typeface="Calibri" pitchFamily="34" charset="0"/>
              </a:rPr>
              <a:t>Mental Contrasting Effects on Behavior Mediated by Reality-Means Associations</a:t>
            </a:r>
            <a:endParaRPr lang="en-US" sz="4000" b="1" dirty="0">
              <a:solidFill>
                <a:schemeClr val="bg1"/>
              </a:solidFill>
              <a:latin typeface="Calibri" pitchFamily="34" charset="0"/>
            </a:endParaRPr>
          </a:p>
        </p:txBody>
      </p:sp>
      <p:sp>
        <p:nvSpPr>
          <p:cNvPr id="41" name="Abgerundetes Rechteck 40"/>
          <p:cNvSpPr/>
          <p:nvPr/>
        </p:nvSpPr>
        <p:spPr>
          <a:xfrm>
            <a:off x="24410988" y="12194749"/>
            <a:ext cx="7561262" cy="2428892"/>
          </a:xfrm>
          <a:prstGeom prst="roundRect">
            <a:avLst>
              <a:gd name="adj" fmla="val 8724"/>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0" rIns="53154" bIns="26577"/>
          <a:lstStyle/>
          <a:p>
            <a:pPr marL="366357" indent="-366357" algn="ctr">
              <a:spcAft>
                <a:spcPts val="600"/>
              </a:spcAft>
            </a:pPr>
            <a:r>
              <a:rPr lang="de-DE" sz="3200" b="1" dirty="0" err="1" smtClean="0">
                <a:solidFill>
                  <a:srgbClr val="004A99"/>
                </a:solidFill>
              </a:rPr>
              <a:t>Conclusion</a:t>
            </a:r>
            <a:endParaRPr lang="de-DE" sz="3200" b="1" dirty="0">
              <a:solidFill>
                <a:srgbClr val="004A99"/>
              </a:solidFill>
            </a:endParaRPr>
          </a:p>
          <a:p>
            <a:pPr marL="261938" indent="-261938">
              <a:spcAft>
                <a:spcPts val="1200"/>
              </a:spcAft>
              <a:buFont typeface="Arial" charset="0"/>
              <a:buChar char="•"/>
            </a:pPr>
            <a:r>
              <a:rPr lang="en-US" sz="1800" b="1" dirty="0" smtClean="0">
                <a:solidFill>
                  <a:schemeClr val="tx1"/>
                </a:solidFill>
              </a:rPr>
              <a:t>Mental contrasting effects on stair-use were mediated by reality-means associations. </a:t>
            </a:r>
          </a:p>
          <a:p>
            <a:pPr marL="261938" indent="-261938">
              <a:spcAft>
                <a:spcPts val="1200"/>
              </a:spcAft>
              <a:buFont typeface="Arial" charset="0"/>
              <a:buChar char="•"/>
            </a:pPr>
            <a:r>
              <a:rPr lang="en-US" sz="1800" dirty="0" smtClean="0">
                <a:solidFill>
                  <a:schemeClr val="tx1"/>
                </a:solidFill>
              </a:rPr>
              <a:t>This finding implies that mental contrasting paired with high expectations leads to insights on how to overcome obstacles inherent in reality. Furthermore, these insights help people to act accordingly.</a:t>
            </a:r>
            <a:endParaRPr lang="en-US" sz="1800" dirty="0">
              <a:solidFill>
                <a:schemeClr val="tx1"/>
              </a:solidFill>
            </a:endParaRPr>
          </a:p>
        </p:txBody>
      </p:sp>
      <p:sp>
        <p:nvSpPr>
          <p:cNvPr id="62" name="Rechteck 49"/>
          <p:cNvSpPr/>
          <p:nvPr/>
        </p:nvSpPr>
        <p:spPr>
          <a:xfrm>
            <a:off x="8424864" y="2137972"/>
            <a:ext cx="7561261" cy="13514777"/>
          </a:xfrm>
          <a:prstGeom prst="roundRect">
            <a:avLst>
              <a:gd name="adj" fmla="val 4397"/>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algn="ctr" defTabSz="1530025">
              <a:spcAft>
                <a:spcPts val="600"/>
              </a:spcAft>
              <a:defRPr/>
            </a:pPr>
            <a:r>
              <a:rPr lang="en-US" sz="3200" b="1" dirty="0" smtClean="0">
                <a:solidFill>
                  <a:srgbClr val="004A99"/>
                </a:solidFill>
                <a:cs typeface="Arial" charset="0"/>
              </a:rPr>
              <a:t>Methods</a:t>
            </a:r>
          </a:p>
          <a:p>
            <a:pPr defTabSz="1530025">
              <a:spcAft>
                <a:spcPts val="600"/>
              </a:spcAft>
              <a:defRPr/>
            </a:pPr>
            <a:r>
              <a:rPr lang="en-US" sz="1800" b="1" dirty="0" smtClean="0">
                <a:solidFill>
                  <a:schemeClr val="tx1"/>
                </a:solidFill>
                <a:cs typeface="Arial" charset="0"/>
              </a:rPr>
              <a:t>Participants: </a:t>
            </a:r>
            <a:r>
              <a:rPr lang="en-US" sz="1800" dirty="0" smtClean="0">
                <a:solidFill>
                  <a:schemeClr val="tx1"/>
                </a:solidFill>
                <a:cs typeface="Arial" charset="0"/>
              </a:rPr>
              <a:t>126 University of Hamburg students</a:t>
            </a:r>
          </a:p>
          <a:p>
            <a:pPr defTabSz="1530025">
              <a:spcAft>
                <a:spcPts val="0"/>
              </a:spcAft>
              <a:defRPr/>
            </a:pPr>
            <a:r>
              <a:rPr lang="en-US" sz="1800" b="1" dirty="0" smtClean="0">
                <a:solidFill>
                  <a:schemeClr val="tx1"/>
                </a:solidFill>
                <a:cs typeface="Arial" charset="0"/>
              </a:rPr>
              <a:t>Overview: </a:t>
            </a:r>
            <a:r>
              <a:rPr lang="en-US" sz="1800" dirty="0" smtClean="0">
                <a:solidFill>
                  <a:schemeClr val="tx1"/>
                </a:solidFill>
                <a:cs typeface="Arial" charset="0"/>
              </a:rPr>
              <a:t>The study consisted of four parts</a:t>
            </a:r>
          </a:p>
          <a:p>
            <a:pPr marL="261938" indent="-261938" defTabSz="1530025">
              <a:spcAft>
                <a:spcPts val="0"/>
              </a:spcAft>
              <a:buFont typeface="+mj-lt"/>
              <a:buAutoNum type="arabicPeriod"/>
              <a:defRPr/>
            </a:pPr>
            <a:r>
              <a:rPr lang="en-US" sz="1800" dirty="0" smtClean="0">
                <a:solidFill>
                  <a:schemeClr val="tx1"/>
                </a:solidFill>
                <a:cs typeface="Arial" charset="0"/>
              </a:rPr>
              <a:t>Introduction of the cover story</a:t>
            </a:r>
          </a:p>
          <a:p>
            <a:pPr marL="261938" indent="-261938" defTabSz="1530025">
              <a:spcAft>
                <a:spcPts val="0"/>
              </a:spcAft>
              <a:buFont typeface="+mj-lt"/>
              <a:buAutoNum type="arabicPeriod"/>
              <a:defRPr/>
            </a:pPr>
            <a:r>
              <a:rPr lang="en-US" sz="1800" dirty="0" smtClean="0">
                <a:solidFill>
                  <a:schemeClr val="tx1"/>
                </a:solidFill>
                <a:cs typeface="Arial" charset="0"/>
              </a:rPr>
              <a:t>Induction of experimental conditions (the </a:t>
            </a:r>
            <a:r>
              <a:rPr lang="en-US" sz="1800" b="1" dirty="0" smtClean="0">
                <a:solidFill>
                  <a:schemeClr val="tx1"/>
                </a:solidFill>
                <a:cs typeface="Arial" charset="0"/>
              </a:rPr>
              <a:t>IV</a:t>
            </a:r>
            <a:r>
              <a:rPr lang="en-US" sz="1800" dirty="0" smtClean="0">
                <a:solidFill>
                  <a:schemeClr val="tx1"/>
                </a:solidFill>
                <a:cs typeface="Arial" charset="0"/>
              </a:rPr>
              <a:t>)</a:t>
            </a:r>
          </a:p>
          <a:p>
            <a:pPr marL="261938" indent="-261938" defTabSz="1530025">
              <a:spcAft>
                <a:spcPts val="0"/>
              </a:spcAft>
              <a:buFont typeface="+mj-lt"/>
              <a:buAutoNum type="arabicPeriod"/>
              <a:defRPr/>
            </a:pPr>
            <a:r>
              <a:rPr lang="en-US" sz="1800" dirty="0" smtClean="0">
                <a:solidFill>
                  <a:schemeClr val="tx1"/>
                </a:solidFill>
                <a:cs typeface="Arial" charset="0"/>
              </a:rPr>
              <a:t>LDT to measure reality-means associations (the </a:t>
            </a:r>
            <a:r>
              <a:rPr lang="en-US" sz="1800" b="1" dirty="0" smtClean="0">
                <a:solidFill>
                  <a:schemeClr val="tx1"/>
                </a:solidFill>
                <a:cs typeface="Arial" charset="0"/>
              </a:rPr>
              <a:t>mediator</a:t>
            </a:r>
            <a:r>
              <a:rPr lang="en-US" sz="1800" dirty="0" smtClean="0">
                <a:solidFill>
                  <a:schemeClr val="tx1"/>
                </a:solidFill>
                <a:cs typeface="Arial" charset="0"/>
              </a:rPr>
              <a:t>)</a:t>
            </a:r>
          </a:p>
          <a:p>
            <a:pPr marL="261938" indent="-261938" defTabSz="1530025">
              <a:spcAft>
                <a:spcPts val="0"/>
              </a:spcAft>
              <a:buFont typeface="+mj-lt"/>
              <a:buAutoNum type="arabicPeriod"/>
              <a:defRPr/>
            </a:pPr>
            <a:r>
              <a:rPr lang="en-US" sz="1800" dirty="0" smtClean="0">
                <a:solidFill>
                  <a:schemeClr val="tx1"/>
                </a:solidFill>
                <a:cs typeface="Arial" charset="0"/>
              </a:rPr>
              <a:t>Assessment of stair use (the </a:t>
            </a:r>
            <a:r>
              <a:rPr lang="en-US" sz="1800" b="1" dirty="0" smtClean="0">
                <a:solidFill>
                  <a:schemeClr val="tx1"/>
                </a:solidFill>
                <a:cs typeface="Arial" charset="0"/>
              </a:rPr>
              <a:t>DV</a:t>
            </a:r>
            <a:r>
              <a:rPr lang="en-US" sz="1800" dirty="0" smtClean="0">
                <a:solidFill>
                  <a:schemeClr val="tx1"/>
                </a:solidFill>
                <a:cs typeface="Arial" charset="0"/>
              </a:rPr>
              <a:t>) </a:t>
            </a:r>
          </a:p>
          <a:p>
            <a:pPr marL="261938" indent="-261938" defTabSz="1530025">
              <a:spcAft>
                <a:spcPts val="0"/>
              </a:spcAft>
              <a:defRPr/>
            </a:pPr>
            <a:endParaRPr lang="en-US" sz="600" dirty="0" smtClean="0">
              <a:solidFill>
                <a:schemeClr val="tx1"/>
              </a:solidFill>
              <a:cs typeface="Arial" charset="0"/>
            </a:endParaRPr>
          </a:p>
          <a:p>
            <a:pPr marL="457200" indent="-457200" defTabSz="1530025">
              <a:spcAft>
                <a:spcPts val="600"/>
              </a:spcAft>
              <a:defRPr/>
            </a:pPr>
            <a:r>
              <a:rPr lang="en-US" sz="1800" b="1" dirty="0" smtClean="0">
                <a:solidFill>
                  <a:schemeClr val="tx1"/>
                </a:solidFill>
                <a:cs typeface="Arial" charset="0"/>
              </a:rPr>
              <a:t>Procedure:</a:t>
            </a:r>
          </a:p>
          <a:p>
            <a:pPr marL="261938" indent="-261938" defTabSz="1530025">
              <a:spcAft>
                <a:spcPts val="600"/>
              </a:spcAft>
              <a:buAutoNum type="arabicPeriod"/>
              <a:defRPr/>
            </a:pPr>
            <a:r>
              <a:rPr lang="en-US" sz="1800" dirty="0" smtClean="0">
                <a:solidFill>
                  <a:schemeClr val="tx1"/>
                </a:solidFill>
                <a:cs typeface="Arial" charset="0"/>
              </a:rPr>
              <a:t>The cover story explained in vivid detail that it is desirable for students to </a:t>
            </a:r>
            <a:r>
              <a:rPr lang="en-US" sz="1800" b="1" dirty="0" smtClean="0">
                <a:solidFill>
                  <a:schemeClr val="tx1"/>
                </a:solidFill>
                <a:cs typeface="Arial" charset="0"/>
              </a:rPr>
              <a:t>become fitter </a:t>
            </a:r>
            <a:r>
              <a:rPr lang="en-US" sz="1800" dirty="0" smtClean="0">
                <a:solidFill>
                  <a:schemeClr val="tx1"/>
                </a:solidFill>
                <a:cs typeface="Arial" charset="0"/>
              </a:rPr>
              <a:t>(i.e., </a:t>
            </a:r>
            <a:r>
              <a:rPr lang="en-US" sz="1800" i="1" dirty="0" smtClean="0">
                <a:solidFill>
                  <a:schemeClr val="tx1"/>
                </a:solidFill>
                <a:cs typeface="Arial" charset="0"/>
              </a:rPr>
              <a:t>desired future</a:t>
            </a:r>
            <a:r>
              <a:rPr lang="en-US" sz="1800" dirty="0" smtClean="0">
                <a:solidFill>
                  <a:schemeClr val="tx1"/>
                </a:solidFill>
                <a:cs typeface="Arial" charset="0"/>
              </a:rPr>
              <a:t>), that </a:t>
            </a:r>
            <a:r>
              <a:rPr lang="en-US" sz="1800" b="1" dirty="0" smtClean="0">
                <a:solidFill>
                  <a:schemeClr val="tx1"/>
                </a:solidFill>
                <a:cs typeface="Arial" charset="0"/>
              </a:rPr>
              <a:t>inconvenience</a:t>
            </a:r>
            <a:r>
              <a:rPr lang="en-US" sz="1800" i="1" dirty="0" smtClean="0">
                <a:solidFill>
                  <a:schemeClr val="tx1"/>
                </a:solidFill>
                <a:cs typeface="Arial" charset="0"/>
              </a:rPr>
              <a:t> </a:t>
            </a:r>
            <a:r>
              <a:rPr lang="en-US" sz="1800" dirty="0" smtClean="0">
                <a:solidFill>
                  <a:schemeClr val="tx1"/>
                </a:solidFill>
                <a:cs typeface="Arial" charset="0"/>
              </a:rPr>
              <a:t>stands in the way of the desired future (i.e., </a:t>
            </a:r>
            <a:r>
              <a:rPr lang="en-US" sz="1800" i="1" dirty="0" smtClean="0">
                <a:solidFill>
                  <a:schemeClr val="tx1"/>
                </a:solidFill>
                <a:cs typeface="Arial" charset="0"/>
              </a:rPr>
              <a:t>reality</a:t>
            </a:r>
            <a:r>
              <a:rPr lang="en-US" sz="1800" dirty="0" smtClean="0">
                <a:solidFill>
                  <a:schemeClr val="tx1"/>
                </a:solidFill>
                <a:cs typeface="Arial" charset="0"/>
              </a:rPr>
              <a:t>) and that </a:t>
            </a:r>
            <a:r>
              <a:rPr lang="en-US" sz="1800" b="1" dirty="0" smtClean="0">
                <a:solidFill>
                  <a:schemeClr val="tx1"/>
                </a:solidFill>
                <a:cs typeface="Arial" charset="0"/>
              </a:rPr>
              <a:t>exercise</a:t>
            </a:r>
            <a:r>
              <a:rPr lang="en-US" sz="1800" dirty="0" smtClean="0">
                <a:solidFill>
                  <a:schemeClr val="tx1"/>
                </a:solidFill>
                <a:cs typeface="Arial" charset="0"/>
              </a:rPr>
              <a:t>, especially </a:t>
            </a:r>
            <a:r>
              <a:rPr lang="en-US" sz="1800" b="1" dirty="0" smtClean="0">
                <a:solidFill>
                  <a:schemeClr val="tx1"/>
                </a:solidFill>
                <a:cs typeface="Arial" charset="0"/>
              </a:rPr>
              <a:t>taking the stairs </a:t>
            </a:r>
            <a:r>
              <a:rPr lang="en-US" sz="1800" dirty="0" smtClean="0">
                <a:solidFill>
                  <a:schemeClr val="tx1"/>
                </a:solidFill>
                <a:cs typeface="Arial" charset="0"/>
              </a:rPr>
              <a:t>instead of the elevator, is an appropriate means for reaching the desired future (i.e., </a:t>
            </a:r>
            <a:r>
              <a:rPr lang="en-US" sz="1800" i="1" dirty="0" smtClean="0">
                <a:solidFill>
                  <a:schemeClr val="tx1"/>
                </a:solidFill>
                <a:cs typeface="Arial" charset="0"/>
              </a:rPr>
              <a:t>goal-relevant means</a:t>
            </a:r>
            <a:r>
              <a:rPr lang="en-US" sz="1800" dirty="0" smtClean="0">
                <a:solidFill>
                  <a:schemeClr val="tx1"/>
                </a:solidFill>
                <a:cs typeface="Arial" charset="0"/>
              </a:rPr>
              <a:t>): “Students like you who managed to take the stairs instead of the elevator on a daily basis reported feeling fitter permanently.”</a:t>
            </a:r>
          </a:p>
          <a:p>
            <a:pPr marL="261938" indent="-261938" defTabSz="1530025">
              <a:spcAft>
                <a:spcPts val="600"/>
              </a:spcAft>
              <a:buAutoNum type="arabicPeriod"/>
              <a:defRPr/>
            </a:pPr>
            <a:endParaRPr lang="en-US" sz="1200" dirty="0" smtClean="0">
              <a:solidFill>
                <a:schemeClr val="tx1"/>
              </a:solidFill>
              <a:cs typeface="Arial" charset="0"/>
            </a:endParaRPr>
          </a:p>
          <a:p>
            <a:pPr marL="261938" indent="-261938" defTabSz="1530025">
              <a:spcAft>
                <a:spcPts val="600"/>
              </a:spcAft>
              <a:defRPr/>
            </a:pPr>
            <a:r>
              <a:rPr lang="en-US" sz="1800" dirty="0" smtClean="0">
                <a:solidFill>
                  <a:schemeClr val="tx1"/>
                </a:solidFill>
                <a:cs typeface="Arial" charset="0"/>
              </a:rPr>
              <a:t>	- Participants were asked to indicate their e</a:t>
            </a:r>
            <a:r>
              <a:rPr lang="en-US" sz="1800" b="1" dirty="0" smtClean="0">
                <a:solidFill>
                  <a:schemeClr val="tx1"/>
                </a:solidFill>
                <a:cs typeface="Arial" charset="0"/>
              </a:rPr>
              <a:t>xpectations of success </a:t>
            </a:r>
            <a:r>
              <a:rPr lang="en-US" sz="1800" dirty="0" smtClean="0">
                <a:solidFill>
                  <a:schemeClr val="tx1"/>
                </a:solidFill>
                <a:cs typeface="Arial" charset="0"/>
              </a:rPr>
              <a:t>(i.e., “How likely do you think it is that you will improve your fitness? “)</a:t>
            </a:r>
            <a:br>
              <a:rPr lang="en-US" sz="1800" dirty="0" smtClean="0">
                <a:solidFill>
                  <a:schemeClr val="tx1"/>
                </a:solidFill>
                <a:cs typeface="Arial" charset="0"/>
              </a:rPr>
            </a:br>
            <a:r>
              <a:rPr lang="en-US" sz="1800" dirty="0" smtClean="0">
                <a:solidFill>
                  <a:schemeClr val="tx1"/>
                </a:solidFill>
                <a:cs typeface="Arial" charset="0"/>
              </a:rPr>
              <a:t>- Participants were asked to name the d</a:t>
            </a:r>
            <a:r>
              <a:rPr lang="en-US" sz="1800" b="1" dirty="0" smtClean="0">
                <a:solidFill>
                  <a:schemeClr val="tx1"/>
                </a:solidFill>
                <a:cs typeface="Arial" charset="0"/>
              </a:rPr>
              <a:t>esired future </a:t>
            </a:r>
            <a:r>
              <a:rPr lang="en-US" sz="1800" dirty="0" smtClean="0">
                <a:solidFill>
                  <a:schemeClr val="tx1"/>
                </a:solidFill>
                <a:cs typeface="Arial" charset="0"/>
              </a:rPr>
              <a:t>(i.e., aspect associated with becoming fit)</a:t>
            </a:r>
          </a:p>
          <a:p>
            <a:pPr marL="261938" indent="-261938" defTabSz="1530025">
              <a:spcAft>
                <a:spcPts val="600"/>
              </a:spcAft>
              <a:buFontTx/>
              <a:buAutoNum type="arabicPeriod"/>
              <a:defRPr/>
            </a:pPr>
            <a:endParaRPr lang="en-US" sz="1800" b="1" dirty="0" smtClean="0">
              <a:solidFill>
                <a:schemeClr val="tx1"/>
              </a:solidFill>
              <a:cs typeface="Arial" charset="0"/>
            </a:endParaRPr>
          </a:p>
          <a:p>
            <a:pPr marL="261938" indent="-261938" defTabSz="1530025">
              <a:spcAft>
                <a:spcPts val="600"/>
              </a:spcAft>
              <a:defRPr/>
            </a:pPr>
            <a:r>
              <a:rPr lang="en-US" sz="1800" dirty="0" smtClean="0">
                <a:solidFill>
                  <a:schemeClr val="tx1"/>
                </a:solidFill>
                <a:cs typeface="Arial" charset="0"/>
              </a:rPr>
              <a:t>2.	Participants elaborated: </a:t>
            </a: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Tx/>
              <a:buAutoNum type="arabicPeriod"/>
              <a:defRPr/>
            </a:pPr>
            <a:endParaRPr lang="en-US" sz="1800" dirty="0" smtClean="0">
              <a:solidFill>
                <a:schemeClr val="tx1"/>
              </a:solidFill>
              <a:cs typeface="Arial" charset="0"/>
            </a:endParaRPr>
          </a:p>
          <a:p>
            <a:pPr marL="261938" indent="-261938" defTabSz="1530025">
              <a:spcAft>
                <a:spcPts val="600"/>
              </a:spcAft>
              <a:buFont typeface="Arial" pitchFamily="34" charset="0"/>
              <a:buChar char="•"/>
              <a:defRPr/>
            </a:pPr>
            <a:r>
              <a:rPr lang="en-US" sz="1800" b="1" dirty="0" smtClean="0">
                <a:solidFill>
                  <a:schemeClr val="tx1"/>
                </a:solidFill>
                <a:cs typeface="Arial" charset="0"/>
              </a:rPr>
              <a:t>Mental contrasting:</a:t>
            </a:r>
            <a:br>
              <a:rPr lang="en-US" sz="1800" b="1" dirty="0" smtClean="0">
                <a:solidFill>
                  <a:schemeClr val="tx1"/>
                </a:solidFill>
                <a:cs typeface="Arial" charset="0"/>
              </a:rPr>
            </a:br>
            <a:r>
              <a:rPr lang="en-US" sz="1800" b="1" dirty="0" smtClean="0">
                <a:solidFill>
                  <a:schemeClr val="tx1"/>
                </a:solidFill>
                <a:cs typeface="Arial" charset="0"/>
              </a:rPr>
              <a:t>Participants elaborated about the desired future (i.e., the named aspect associated with becoming fit), then they elaborated about inconvenience.</a:t>
            </a:r>
          </a:p>
          <a:p>
            <a:pPr marL="261938" indent="-261938" defTabSz="1530025">
              <a:spcAft>
                <a:spcPts val="600"/>
              </a:spcAft>
              <a:buFont typeface="Arial" pitchFamily="34" charset="0"/>
              <a:buChar char="•"/>
              <a:defRPr/>
            </a:pPr>
            <a:r>
              <a:rPr lang="en-US" sz="1800" dirty="0" smtClean="0">
                <a:solidFill>
                  <a:schemeClr val="tx1"/>
                </a:solidFill>
                <a:cs typeface="Arial" charset="0"/>
              </a:rPr>
              <a:t>Reverse contrasting (control for content):</a:t>
            </a:r>
            <a:br>
              <a:rPr lang="en-US" sz="1800" dirty="0" smtClean="0">
                <a:solidFill>
                  <a:schemeClr val="tx1"/>
                </a:solidFill>
                <a:cs typeface="Arial" charset="0"/>
              </a:rPr>
            </a:br>
            <a:r>
              <a:rPr lang="en-US" sz="1800" dirty="0" smtClean="0">
                <a:solidFill>
                  <a:schemeClr val="tx1"/>
                </a:solidFill>
                <a:cs typeface="Arial" charset="0"/>
              </a:rPr>
              <a:t>Participants elaborated the exact same content  as the mental contrasting condition, but in reversed order.</a:t>
            </a:r>
          </a:p>
          <a:p>
            <a:pPr marL="261938" indent="-261938" defTabSz="1530025">
              <a:spcAft>
                <a:spcPts val="600"/>
              </a:spcAft>
              <a:buFont typeface="Arial" pitchFamily="34" charset="0"/>
              <a:buChar char="•"/>
              <a:defRPr/>
            </a:pPr>
            <a:r>
              <a:rPr lang="en-US" sz="1800" dirty="0" smtClean="0">
                <a:solidFill>
                  <a:schemeClr val="tx1"/>
                </a:solidFill>
                <a:cs typeface="Arial" charset="0"/>
              </a:rPr>
              <a:t>Control condition (control for order of affect):</a:t>
            </a:r>
            <a:br>
              <a:rPr lang="en-US" sz="1800" dirty="0" smtClean="0">
                <a:solidFill>
                  <a:schemeClr val="tx1"/>
                </a:solidFill>
                <a:cs typeface="Arial" charset="0"/>
              </a:rPr>
            </a:br>
            <a:r>
              <a:rPr lang="en-US" sz="1800" dirty="0" smtClean="0">
                <a:solidFill>
                  <a:schemeClr val="tx1"/>
                </a:solidFill>
                <a:cs typeface="Arial" charset="0"/>
              </a:rPr>
              <a:t>Participants elaborated a positive experience with one of their professors, followed by a negative experience with one of their professors.</a:t>
            </a:r>
          </a:p>
          <a:p>
            <a:pPr marL="261938" indent="-261938" defTabSz="1530025">
              <a:spcAft>
                <a:spcPts val="600"/>
              </a:spcAft>
              <a:defRPr/>
            </a:pPr>
            <a:endParaRPr lang="en-US" sz="1800" dirty="0" smtClean="0">
              <a:solidFill>
                <a:schemeClr val="tx1"/>
              </a:solidFill>
              <a:cs typeface="Arial" charset="0"/>
            </a:endParaRPr>
          </a:p>
        </p:txBody>
      </p:sp>
      <p:sp>
        <p:nvSpPr>
          <p:cNvPr id="50" name="Textfeld 49"/>
          <p:cNvSpPr txBox="1"/>
          <p:nvPr/>
        </p:nvSpPr>
        <p:spPr>
          <a:xfrm>
            <a:off x="1" y="15697503"/>
            <a:ext cx="32404050" cy="43394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33511" tIns="16755" rIns="33511" bIns="16755">
            <a:spAutoFit/>
          </a:bodyPr>
          <a:lstStyle/>
          <a:p>
            <a:pPr algn="ctr" defTabSz="1530565" fontAlgn="auto">
              <a:spcBef>
                <a:spcPts val="0"/>
              </a:spcBef>
              <a:spcAft>
                <a:spcPts val="0"/>
              </a:spcAft>
              <a:defRPr/>
            </a:pPr>
            <a:r>
              <a:rPr lang="en-US" sz="2600" b="1" dirty="0">
                <a:solidFill>
                  <a:schemeClr val="bg1">
                    <a:lumMod val="75000"/>
                  </a:schemeClr>
                </a:solidFill>
                <a:latin typeface="+mn-lt"/>
              </a:rPr>
              <a:t>Poster presented at the </a:t>
            </a:r>
            <a:r>
              <a:rPr lang="en-US" sz="2600" b="1" dirty="0" smtClean="0">
                <a:solidFill>
                  <a:schemeClr val="bg1">
                    <a:lumMod val="75000"/>
                  </a:schemeClr>
                </a:solidFill>
                <a:latin typeface="+mn-lt"/>
              </a:rPr>
              <a:t>11th Annual Meeting of the Society for Personality and Social Psychology, Las Vegas, NV, January 2010</a:t>
            </a:r>
            <a:endParaRPr lang="en-US" sz="2600" b="1" dirty="0">
              <a:solidFill>
                <a:schemeClr val="bg1">
                  <a:lumMod val="75000"/>
                </a:schemeClr>
              </a:solidFill>
              <a:latin typeface="+mn-lt"/>
            </a:endParaRPr>
          </a:p>
        </p:txBody>
      </p:sp>
      <p:cxnSp>
        <p:nvCxnSpPr>
          <p:cNvPr id="46" name="Gerade Verbindung 45"/>
          <p:cNvCxnSpPr/>
          <p:nvPr/>
        </p:nvCxnSpPr>
        <p:spPr>
          <a:xfrm>
            <a:off x="-14401" y="1372192"/>
            <a:ext cx="31356000" cy="0"/>
          </a:xfrm>
          <a:prstGeom prst="line">
            <a:avLst/>
          </a:prstGeom>
          <a:ln w="63500">
            <a:gradFill flip="none" rotWithShape="1">
              <a:gsLst>
                <a:gs pos="0">
                  <a:srgbClr val="C00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0" name="Rechteck 49"/>
          <p:cNvSpPr/>
          <p:nvPr/>
        </p:nvSpPr>
        <p:spPr>
          <a:xfrm>
            <a:off x="16417925" y="2128837"/>
            <a:ext cx="7561261" cy="6619875"/>
          </a:xfrm>
          <a:prstGeom prst="roundRect">
            <a:avLst>
              <a:gd name="adj" fmla="val 4397"/>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algn="ctr" defTabSz="1530025">
              <a:spcAft>
                <a:spcPts val="600"/>
              </a:spcAft>
              <a:defRPr/>
            </a:pPr>
            <a:r>
              <a:rPr lang="en-US" sz="3200" b="1" dirty="0" smtClean="0">
                <a:solidFill>
                  <a:schemeClr val="tx2"/>
                </a:solidFill>
                <a:cs typeface="Arial" charset="0"/>
              </a:rPr>
              <a:t>Methods (continued)</a:t>
            </a:r>
            <a:endParaRPr lang="en-US" b="1" dirty="0">
              <a:solidFill>
                <a:schemeClr val="tx2"/>
              </a:solidFill>
              <a:cs typeface="Arial" charset="0"/>
            </a:endParaRPr>
          </a:p>
          <a:p>
            <a:pPr marL="342900" indent="-342900" defTabSz="1530025">
              <a:defRPr/>
            </a:pPr>
            <a:r>
              <a:rPr lang="en-US" sz="1800" dirty="0" smtClean="0">
                <a:solidFill>
                  <a:schemeClr val="tx1"/>
                </a:solidFill>
                <a:cs typeface="Arial" charset="0"/>
              </a:rPr>
              <a:t>3.	We used a </a:t>
            </a:r>
            <a:r>
              <a:rPr lang="en-US" sz="1800" b="1" dirty="0" smtClean="0">
                <a:solidFill>
                  <a:schemeClr val="tx1"/>
                </a:solidFill>
                <a:cs typeface="Arial" charset="0"/>
              </a:rPr>
              <a:t>sequential priming paradigm </a:t>
            </a:r>
            <a:br>
              <a:rPr lang="en-US" sz="1800" b="1" dirty="0" smtClean="0">
                <a:solidFill>
                  <a:schemeClr val="tx1"/>
                </a:solidFill>
                <a:cs typeface="Arial" charset="0"/>
              </a:rPr>
            </a:br>
            <a:r>
              <a:rPr lang="en-US" sz="1800" b="1" dirty="0" smtClean="0">
                <a:solidFill>
                  <a:schemeClr val="tx1"/>
                </a:solidFill>
                <a:cs typeface="Arial" charset="0"/>
              </a:rPr>
              <a:t>with a lexical  decision task  </a:t>
            </a:r>
            <a:r>
              <a:rPr lang="en-US" sz="1800" dirty="0" smtClean="0">
                <a:solidFill>
                  <a:schemeClr val="tx1"/>
                </a:solidFill>
                <a:cs typeface="Arial" charset="0"/>
              </a:rPr>
              <a:t>(LDT) </a:t>
            </a:r>
            <a:br>
              <a:rPr lang="en-US" sz="1800" dirty="0" smtClean="0">
                <a:solidFill>
                  <a:schemeClr val="tx1"/>
                </a:solidFill>
                <a:cs typeface="Arial" charset="0"/>
              </a:rPr>
            </a:br>
            <a:r>
              <a:rPr lang="en-US" sz="1800" b="1" dirty="0" smtClean="0">
                <a:solidFill>
                  <a:schemeClr val="tx1"/>
                </a:solidFill>
                <a:cs typeface="Arial" charset="0"/>
              </a:rPr>
              <a:t>to measure the reality-means </a:t>
            </a:r>
            <a:br>
              <a:rPr lang="en-US" sz="1800" b="1" dirty="0" smtClean="0">
                <a:solidFill>
                  <a:schemeClr val="tx1"/>
                </a:solidFill>
                <a:cs typeface="Arial" charset="0"/>
              </a:rPr>
            </a:br>
            <a:r>
              <a:rPr lang="en-US" sz="1800" b="1" dirty="0" smtClean="0">
                <a:solidFill>
                  <a:schemeClr val="tx1"/>
                </a:solidFill>
                <a:cs typeface="Arial" charset="0"/>
              </a:rPr>
              <a:t>associations </a:t>
            </a:r>
            <a:r>
              <a:rPr lang="en-US" sz="1800" dirty="0" smtClean="0">
                <a:solidFill>
                  <a:schemeClr val="tx1"/>
                </a:solidFill>
                <a:cs typeface="Arial" charset="0"/>
              </a:rPr>
              <a:t>(sample trial  →):</a:t>
            </a:r>
            <a:br>
              <a:rPr lang="en-US" sz="1800" dirty="0" smtClean="0">
                <a:solidFill>
                  <a:schemeClr val="tx1"/>
                </a:solidFill>
                <a:cs typeface="Arial" charset="0"/>
              </a:rPr>
            </a:br>
            <a:endParaRPr lang="en-US" sz="1800" dirty="0" smtClean="0">
              <a:solidFill>
                <a:schemeClr val="tx1"/>
              </a:solidFill>
              <a:cs typeface="Arial" charset="0"/>
            </a:endParaRPr>
          </a:p>
          <a:p>
            <a:pPr marL="342900" indent="-342900" defTabSz="1530025">
              <a:defRPr/>
            </a:pPr>
            <a:r>
              <a:rPr lang="en-US" sz="1800" b="1" dirty="0" smtClean="0">
                <a:solidFill>
                  <a:schemeClr val="tx1"/>
                </a:solidFill>
                <a:cs typeface="Arial" charset="0"/>
              </a:rPr>
              <a:t>	Critical trials:</a:t>
            </a:r>
            <a:br>
              <a:rPr lang="en-US" sz="1800" b="1" dirty="0" smtClean="0">
                <a:solidFill>
                  <a:schemeClr val="tx1"/>
                </a:solidFill>
                <a:cs typeface="Arial" charset="0"/>
              </a:rPr>
            </a:br>
            <a:r>
              <a:rPr lang="en-US" sz="1800" dirty="0" smtClean="0">
                <a:solidFill>
                  <a:schemeClr val="tx1"/>
                </a:solidFill>
                <a:cs typeface="Arial" charset="0"/>
              </a:rPr>
              <a:t>reality-means association</a:t>
            </a:r>
            <a:br>
              <a:rPr lang="en-US" sz="1800" dirty="0" smtClean="0">
                <a:solidFill>
                  <a:schemeClr val="tx1"/>
                </a:solidFill>
                <a:cs typeface="Arial" charset="0"/>
              </a:rPr>
            </a:br>
            <a:r>
              <a:rPr lang="en-US" sz="1800" i="1" dirty="0" smtClean="0">
                <a:solidFill>
                  <a:schemeClr val="tx1"/>
                </a:solidFill>
                <a:cs typeface="Arial" charset="0"/>
              </a:rPr>
              <a:t>elevator – exercise</a:t>
            </a:r>
            <a:br>
              <a:rPr lang="en-US" sz="1800" i="1" dirty="0" smtClean="0">
                <a:solidFill>
                  <a:schemeClr val="tx1"/>
                </a:solidFill>
                <a:cs typeface="Arial" charset="0"/>
              </a:rPr>
            </a:br>
            <a:r>
              <a:rPr lang="en-US" sz="1800" dirty="0" smtClean="0">
                <a:solidFill>
                  <a:schemeClr val="tx1"/>
                </a:solidFill>
                <a:cs typeface="Arial" charset="0"/>
              </a:rPr>
              <a:t>accessibility</a:t>
            </a:r>
            <a:r>
              <a:rPr lang="en-US" sz="1800" i="1" dirty="0" smtClean="0">
                <a:solidFill>
                  <a:schemeClr val="tx1"/>
                </a:solidFill>
                <a:cs typeface="Arial" charset="0"/>
              </a:rPr>
              <a:t/>
            </a:r>
            <a:br>
              <a:rPr lang="en-US" sz="1800" i="1" dirty="0" smtClean="0">
                <a:solidFill>
                  <a:schemeClr val="tx1"/>
                </a:solidFill>
                <a:cs typeface="Arial" charset="0"/>
              </a:rPr>
            </a:br>
            <a:r>
              <a:rPr lang="en-US" sz="1800" i="1" dirty="0" err="1" smtClean="0">
                <a:solidFill>
                  <a:schemeClr val="tx1"/>
                </a:solidFill>
                <a:cs typeface="Arial" charset="0"/>
              </a:rPr>
              <a:t>xxxxxx</a:t>
            </a:r>
            <a:r>
              <a:rPr lang="en-US" sz="1800" i="1" dirty="0" smtClean="0">
                <a:solidFill>
                  <a:schemeClr val="tx1"/>
                </a:solidFill>
                <a:cs typeface="Arial" charset="0"/>
              </a:rPr>
              <a:t> – exercise</a:t>
            </a:r>
            <a:br>
              <a:rPr lang="en-US" sz="1800" i="1" dirty="0" smtClean="0">
                <a:solidFill>
                  <a:schemeClr val="tx1"/>
                </a:solidFill>
                <a:cs typeface="Arial" charset="0"/>
              </a:rPr>
            </a:br>
            <a:endParaRPr lang="en-US" sz="1800" i="1" dirty="0" smtClean="0">
              <a:solidFill>
                <a:schemeClr val="tx1"/>
              </a:solidFill>
              <a:cs typeface="Arial" charset="0"/>
            </a:endParaRPr>
          </a:p>
          <a:p>
            <a:pPr marL="342900" indent="-342900" defTabSz="1530025">
              <a:defRPr/>
            </a:pPr>
            <a:endParaRPr lang="en-US" sz="1800" dirty="0" smtClean="0">
              <a:solidFill>
                <a:schemeClr val="tx1"/>
              </a:solidFill>
              <a:cs typeface="Arial" charset="0"/>
            </a:endParaRPr>
          </a:p>
          <a:p>
            <a:pPr marL="342900" indent="-342900" defTabSz="1530025">
              <a:buAutoNum type="arabicPeriod" startAt="4"/>
              <a:defRPr/>
            </a:pPr>
            <a:r>
              <a:rPr lang="en-US" sz="1800" b="1" dirty="0" smtClean="0">
                <a:solidFill>
                  <a:schemeClr val="tx1"/>
                </a:solidFill>
                <a:cs typeface="Arial" charset="0"/>
              </a:rPr>
              <a:t>To measure if participants used  the stairs  instead of the elevator we asked participants to leave the experimental room to complete the next part of the study three floors down. We observed via video camera if</a:t>
            </a:r>
            <a:br>
              <a:rPr lang="en-US" sz="1800" b="1" dirty="0" smtClean="0">
                <a:solidFill>
                  <a:schemeClr val="tx1"/>
                </a:solidFill>
                <a:cs typeface="Arial" charset="0"/>
              </a:rPr>
            </a:br>
            <a:r>
              <a:rPr lang="en-US" sz="1800" b="1" dirty="0" smtClean="0">
                <a:solidFill>
                  <a:schemeClr val="tx1"/>
                </a:solidFill>
                <a:cs typeface="Arial" charset="0"/>
              </a:rPr>
              <a:t>participants on their way down and back up used the stairs. </a:t>
            </a:r>
          </a:p>
          <a:p>
            <a:pPr marL="342900" indent="-342900" defTabSz="1530025">
              <a:defRPr/>
            </a:pPr>
            <a:r>
              <a:rPr lang="en-US" sz="1800" dirty="0" smtClean="0">
                <a:solidFill>
                  <a:schemeClr val="tx1"/>
                </a:solidFill>
                <a:cs typeface="Arial" charset="0"/>
              </a:rPr>
              <a:t/>
            </a:r>
            <a:br>
              <a:rPr lang="en-US" sz="1800" dirty="0" smtClean="0">
                <a:solidFill>
                  <a:schemeClr val="tx1"/>
                </a:solidFill>
                <a:cs typeface="Arial" charset="0"/>
              </a:rPr>
            </a:br>
            <a:r>
              <a:rPr lang="en-US" sz="1800" dirty="0" smtClean="0">
                <a:solidFill>
                  <a:schemeClr val="tx1"/>
                </a:solidFill>
                <a:cs typeface="Arial" charset="0"/>
              </a:rPr>
              <a:t>After coming back, participants were thanked and debriefed.</a:t>
            </a:r>
            <a:endParaRPr lang="en-US" sz="1800" dirty="0">
              <a:solidFill>
                <a:schemeClr val="tx1"/>
              </a:solidFill>
              <a:cs typeface="Arial" charset="0"/>
            </a:endParaRPr>
          </a:p>
        </p:txBody>
      </p:sp>
      <p:grpSp>
        <p:nvGrpSpPr>
          <p:cNvPr id="58" name="Gruppieren 57"/>
          <p:cNvGrpSpPr/>
          <p:nvPr/>
        </p:nvGrpSpPr>
        <p:grpSpPr>
          <a:xfrm>
            <a:off x="8701035" y="9221816"/>
            <a:ext cx="6465888" cy="3022600"/>
            <a:chOff x="8701035" y="9507568"/>
            <a:chExt cx="6465888" cy="3022600"/>
          </a:xfrm>
        </p:grpSpPr>
        <p:pic>
          <p:nvPicPr>
            <p:cNvPr id="43" name="Picture 152" descr="Schreibrolle2"/>
            <p:cNvPicPr>
              <a:picLocks noChangeAspect="1" noChangeArrowheads="1"/>
            </p:cNvPicPr>
            <p:nvPr/>
          </p:nvPicPr>
          <p:blipFill>
            <a:blip r:embed="rId4" cstate="print"/>
            <a:srcRect/>
            <a:stretch>
              <a:fillRect/>
            </a:stretch>
          </p:blipFill>
          <p:spPr bwMode="auto">
            <a:xfrm>
              <a:off x="8999485" y="10187018"/>
              <a:ext cx="1828800" cy="2343150"/>
            </a:xfrm>
            <a:prstGeom prst="rect">
              <a:avLst/>
            </a:prstGeom>
            <a:noFill/>
            <a:ln w="9525">
              <a:noFill/>
              <a:miter lim="800000"/>
              <a:headEnd/>
              <a:tailEnd/>
            </a:ln>
          </p:spPr>
        </p:pic>
        <p:sp>
          <p:nvSpPr>
            <p:cNvPr id="44" name="Text Box 153"/>
            <p:cNvSpPr txBox="1">
              <a:spLocks noChangeArrowheads="1"/>
            </p:cNvSpPr>
            <p:nvPr/>
          </p:nvSpPr>
          <p:spPr bwMode="auto">
            <a:xfrm>
              <a:off x="9151885" y="10731530"/>
              <a:ext cx="1676400" cy="646331"/>
            </a:xfrm>
            <a:prstGeom prst="rect">
              <a:avLst/>
            </a:prstGeom>
            <a:noFill/>
            <a:ln w="9525">
              <a:noFill/>
              <a:miter lim="800000"/>
              <a:headEnd/>
              <a:tailEnd/>
            </a:ln>
          </p:spPr>
          <p:txBody>
            <a:bodyPr>
              <a:spAutoFit/>
            </a:bodyPr>
            <a:lstStyle/>
            <a:p>
              <a:pPr>
                <a:spcBef>
                  <a:spcPts val="0"/>
                </a:spcBef>
              </a:pPr>
              <a:r>
                <a:rPr lang="en-US" sz="1800" b="1" dirty="0"/>
                <a:t>1. Desired</a:t>
              </a:r>
            </a:p>
            <a:p>
              <a:pPr>
                <a:spcBef>
                  <a:spcPts val="0"/>
                </a:spcBef>
              </a:pPr>
              <a:r>
                <a:rPr lang="en-US" sz="1800" b="1" dirty="0"/>
                <a:t>Future</a:t>
              </a:r>
            </a:p>
          </p:txBody>
        </p:sp>
        <p:sp>
          <p:nvSpPr>
            <p:cNvPr id="45" name="Text Box 154"/>
            <p:cNvSpPr txBox="1">
              <a:spLocks noChangeArrowheads="1"/>
            </p:cNvSpPr>
            <p:nvPr/>
          </p:nvSpPr>
          <p:spPr bwMode="auto">
            <a:xfrm>
              <a:off x="9151885" y="11417330"/>
              <a:ext cx="1676400" cy="646331"/>
            </a:xfrm>
            <a:prstGeom prst="rect">
              <a:avLst/>
            </a:prstGeom>
            <a:noFill/>
            <a:ln w="9525">
              <a:noFill/>
              <a:miter lim="800000"/>
              <a:headEnd/>
              <a:tailEnd/>
            </a:ln>
          </p:spPr>
          <p:txBody>
            <a:bodyPr>
              <a:spAutoFit/>
            </a:bodyPr>
            <a:lstStyle/>
            <a:p>
              <a:pPr>
                <a:spcBef>
                  <a:spcPct val="50000"/>
                </a:spcBef>
              </a:pPr>
              <a:r>
                <a:rPr lang="en-US" sz="1800" b="1" dirty="0">
                  <a:solidFill>
                    <a:schemeClr val="accent5">
                      <a:lumMod val="75000"/>
                    </a:schemeClr>
                  </a:solidFill>
                </a:rPr>
                <a:t>2. </a:t>
              </a:r>
              <a:r>
                <a:rPr lang="en-US" sz="1800" b="1" dirty="0" err="1" smtClean="0">
                  <a:solidFill>
                    <a:schemeClr val="accent5">
                      <a:lumMod val="75000"/>
                    </a:schemeClr>
                  </a:solidFill>
                </a:rPr>
                <a:t>Incon-venience</a:t>
              </a:r>
              <a:endParaRPr lang="en-US" sz="1800" b="1" dirty="0">
                <a:solidFill>
                  <a:schemeClr val="accent5">
                    <a:lumMod val="75000"/>
                  </a:schemeClr>
                </a:solidFill>
              </a:endParaRPr>
            </a:p>
          </p:txBody>
        </p:sp>
        <p:pic>
          <p:nvPicPr>
            <p:cNvPr id="47" name="Picture 155" descr="Schreibrolle2"/>
            <p:cNvPicPr>
              <a:picLocks noChangeAspect="1" noChangeArrowheads="1"/>
            </p:cNvPicPr>
            <p:nvPr/>
          </p:nvPicPr>
          <p:blipFill>
            <a:blip r:embed="rId4" cstate="print"/>
            <a:srcRect/>
            <a:stretch>
              <a:fillRect/>
            </a:stretch>
          </p:blipFill>
          <p:spPr bwMode="auto">
            <a:xfrm>
              <a:off x="11177535" y="10172730"/>
              <a:ext cx="1828800" cy="2343150"/>
            </a:xfrm>
            <a:prstGeom prst="rect">
              <a:avLst/>
            </a:prstGeom>
            <a:noFill/>
            <a:ln w="9525">
              <a:noFill/>
              <a:miter lim="800000"/>
              <a:headEnd/>
              <a:tailEnd/>
            </a:ln>
          </p:spPr>
        </p:pic>
        <p:sp>
          <p:nvSpPr>
            <p:cNvPr id="48" name="Text Box 156"/>
            <p:cNvSpPr txBox="1">
              <a:spLocks noChangeArrowheads="1"/>
            </p:cNvSpPr>
            <p:nvPr/>
          </p:nvSpPr>
          <p:spPr bwMode="auto">
            <a:xfrm>
              <a:off x="11329935" y="11493530"/>
              <a:ext cx="1676400" cy="641350"/>
            </a:xfrm>
            <a:prstGeom prst="rect">
              <a:avLst/>
            </a:prstGeom>
            <a:noFill/>
            <a:ln w="9525">
              <a:noFill/>
              <a:miter lim="800000"/>
              <a:headEnd/>
              <a:tailEnd/>
            </a:ln>
          </p:spPr>
          <p:txBody>
            <a:bodyPr>
              <a:spAutoFit/>
            </a:bodyPr>
            <a:lstStyle/>
            <a:p>
              <a:pPr>
                <a:spcBef>
                  <a:spcPct val="50000"/>
                </a:spcBef>
              </a:pPr>
              <a:r>
                <a:rPr lang="en-US" sz="1800" b="1" dirty="0"/>
                <a:t>2. Desired Future</a:t>
              </a:r>
            </a:p>
          </p:txBody>
        </p:sp>
        <p:sp>
          <p:nvSpPr>
            <p:cNvPr id="51" name="Text Box 157"/>
            <p:cNvSpPr txBox="1">
              <a:spLocks noChangeArrowheads="1"/>
            </p:cNvSpPr>
            <p:nvPr/>
          </p:nvSpPr>
          <p:spPr bwMode="auto">
            <a:xfrm>
              <a:off x="11329935" y="10731530"/>
              <a:ext cx="1676400" cy="646331"/>
            </a:xfrm>
            <a:prstGeom prst="rect">
              <a:avLst/>
            </a:prstGeom>
            <a:noFill/>
            <a:ln w="9525">
              <a:noFill/>
              <a:miter lim="800000"/>
              <a:headEnd/>
              <a:tailEnd/>
            </a:ln>
          </p:spPr>
          <p:txBody>
            <a:bodyPr>
              <a:spAutoFit/>
            </a:bodyPr>
            <a:lstStyle/>
            <a:p>
              <a:pPr>
                <a:spcBef>
                  <a:spcPct val="50000"/>
                </a:spcBef>
              </a:pPr>
              <a:r>
                <a:rPr lang="en-US" sz="1800" b="1" dirty="0">
                  <a:solidFill>
                    <a:schemeClr val="accent5">
                      <a:lumMod val="75000"/>
                    </a:schemeClr>
                  </a:solidFill>
                </a:rPr>
                <a:t>1. </a:t>
              </a:r>
              <a:r>
                <a:rPr lang="en-US" sz="1800" b="1" dirty="0" err="1" smtClean="0">
                  <a:solidFill>
                    <a:schemeClr val="accent5">
                      <a:lumMod val="75000"/>
                    </a:schemeClr>
                  </a:solidFill>
                </a:rPr>
                <a:t>Incon-venience</a:t>
              </a:r>
              <a:endParaRPr lang="en-US" sz="1800" b="1" dirty="0">
                <a:solidFill>
                  <a:schemeClr val="accent5">
                    <a:lumMod val="75000"/>
                  </a:schemeClr>
                </a:solidFill>
              </a:endParaRPr>
            </a:p>
          </p:txBody>
        </p:sp>
        <p:pic>
          <p:nvPicPr>
            <p:cNvPr id="52" name="Picture 158" descr="Schreibrolle2"/>
            <p:cNvPicPr>
              <a:picLocks noChangeAspect="1" noChangeArrowheads="1"/>
            </p:cNvPicPr>
            <p:nvPr/>
          </p:nvPicPr>
          <p:blipFill>
            <a:blip r:embed="rId4" cstate="print"/>
            <a:srcRect/>
            <a:stretch>
              <a:fillRect/>
            </a:stretch>
          </p:blipFill>
          <p:spPr bwMode="auto">
            <a:xfrm>
              <a:off x="13338123" y="10172730"/>
              <a:ext cx="1828800" cy="2343150"/>
            </a:xfrm>
            <a:prstGeom prst="rect">
              <a:avLst/>
            </a:prstGeom>
            <a:noFill/>
            <a:ln w="9525">
              <a:noFill/>
              <a:miter lim="800000"/>
              <a:headEnd/>
              <a:tailEnd/>
            </a:ln>
          </p:spPr>
        </p:pic>
        <p:sp>
          <p:nvSpPr>
            <p:cNvPr id="53" name="Text Box 159"/>
            <p:cNvSpPr txBox="1">
              <a:spLocks noChangeArrowheads="1"/>
            </p:cNvSpPr>
            <p:nvPr/>
          </p:nvSpPr>
          <p:spPr bwMode="auto">
            <a:xfrm>
              <a:off x="13489843" y="10717243"/>
              <a:ext cx="1676400" cy="641350"/>
            </a:xfrm>
            <a:prstGeom prst="rect">
              <a:avLst/>
            </a:prstGeom>
            <a:noFill/>
            <a:ln w="9525">
              <a:noFill/>
              <a:miter lim="800000"/>
              <a:headEnd/>
              <a:tailEnd/>
            </a:ln>
          </p:spPr>
          <p:txBody>
            <a:bodyPr>
              <a:spAutoFit/>
            </a:bodyPr>
            <a:lstStyle/>
            <a:p>
              <a:pPr>
                <a:spcBef>
                  <a:spcPct val="50000"/>
                </a:spcBef>
              </a:pPr>
              <a:r>
                <a:rPr lang="en-US" sz="1800" b="1" dirty="0"/>
                <a:t>1. Positive Experience</a:t>
              </a:r>
            </a:p>
          </p:txBody>
        </p:sp>
        <p:sp>
          <p:nvSpPr>
            <p:cNvPr id="54" name="Text Box 160"/>
            <p:cNvSpPr txBox="1">
              <a:spLocks noChangeArrowheads="1"/>
            </p:cNvSpPr>
            <p:nvPr/>
          </p:nvSpPr>
          <p:spPr bwMode="auto">
            <a:xfrm>
              <a:off x="13468072" y="11403043"/>
              <a:ext cx="1676400" cy="641350"/>
            </a:xfrm>
            <a:prstGeom prst="rect">
              <a:avLst/>
            </a:prstGeom>
            <a:noFill/>
            <a:ln w="9525">
              <a:noFill/>
              <a:miter lim="800000"/>
              <a:headEnd/>
              <a:tailEnd/>
            </a:ln>
          </p:spPr>
          <p:txBody>
            <a:bodyPr>
              <a:spAutoFit/>
            </a:bodyPr>
            <a:lstStyle/>
            <a:p>
              <a:pPr>
                <a:spcBef>
                  <a:spcPct val="50000"/>
                </a:spcBef>
              </a:pPr>
              <a:r>
                <a:rPr lang="en-US" sz="1800" b="1" dirty="0">
                  <a:solidFill>
                    <a:schemeClr val="accent5">
                      <a:lumMod val="75000"/>
                    </a:schemeClr>
                  </a:solidFill>
                </a:rPr>
                <a:t>2. Negative Experience </a:t>
              </a:r>
            </a:p>
          </p:txBody>
        </p:sp>
        <p:sp>
          <p:nvSpPr>
            <p:cNvPr id="55" name="Textfeld 53"/>
            <p:cNvSpPr txBox="1">
              <a:spLocks noChangeArrowheads="1"/>
            </p:cNvSpPr>
            <p:nvPr/>
          </p:nvSpPr>
          <p:spPr bwMode="auto">
            <a:xfrm>
              <a:off x="8701035" y="9507568"/>
              <a:ext cx="2376488" cy="708025"/>
            </a:xfrm>
            <a:prstGeom prst="rect">
              <a:avLst/>
            </a:prstGeom>
            <a:noFill/>
            <a:ln w="9525">
              <a:noFill/>
              <a:miter lim="800000"/>
              <a:headEnd/>
              <a:tailEnd/>
            </a:ln>
          </p:spPr>
          <p:txBody>
            <a:bodyPr>
              <a:spAutoFit/>
            </a:bodyPr>
            <a:lstStyle/>
            <a:p>
              <a:pPr algn="ctr"/>
              <a:r>
                <a:rPr lang="en-US" sz="2000" b="1" dirty="0">
                  <a:latin typeface="Calibri" pitchFamily="34" charset="0"/>
                </a:rPr>
                <a:t>Mental Contrasting</a:t>
              </a:r>
            </a:p>
            <a:p>
              <a:pPr algn="ctr"/>
              <a:r>
                <a:rPr lang="en-US" sz="2000" b="1" dirty="0">
                  <a:latin typeface="Calibri" pitchFamily="34" charset="0"/>
                </a:rPr>
                <a:t>n = </a:t>
              </a:r>
              <a:r>
                <a:rPr lang="en-US" sz="2000" b="1" dirty="0" smtClean="0">
                  <a:latin typeface="Calibri" pitchFamily="34" charset="0"/>
                </a:rPr>
                <a:t>45</a:t>
              </a:r>
              <a:endParaRPr lang="en-US" sz="2000" b="1" dirty="0">
                <a:latin typeface="Calibri" pitchFamily="34" charset="0"/>
              </a:endParaRPr>
            </a:p>
          </p:txBody>
        </p:sp>
        <p:sp>
          <p:nvSpPr>
            <p:cNvPr id="56" name="Textfeld 53"/>
            <p:cNvSpPr txBox="1">
              <a:spLocks noChangeArrowheads="1"/>
            </p:cNvSpPr>
            <p:nvPr/>
          </p:nvSpPr>
          <p:spPr bwMode="auto">
            <a:xfrm>
              <a:off x="10915598" y="9507568"/>
              <a:ext cx="2447925" cy="708025"/>
            </a:xfrm>
            <a:prstGeom prst="rect">
              <a:avLst/>
            </a:prstGeom>
            <a:noFill/>
            <a:ln w="9525">
              <a:noFill/>
              <a:miter lim="800000"/>
              <a:headEnd/>
              <a:tailEnd/>
            </a:ln>
          </p:spPr>
          <p:txBody>
            <a:bodyPr>
              <a:spAutoFit/>
            </a:bodyPr>
            <a:lstStyle/>
            <a:p>
              <a:pPr algn="ctr"/>
              <a:r>
                <a:rPr lang="en-US" sz="2000" b="1" dirty="0">
                  <a:latin typeface="Calibri" pitchFamily="34" charset="0"/>
                </a:rPr>
                <a:t>Reverse Contrasting</a:t>
              </a:r>
            </a:p>
            <a:p>
              <a:pPr algn="ctr"/>
              <a:r>
                <a:rPr lang="en-US" sz="2000" b="1" dirty="0">
                  <a:latin typeface="Calibri" pitchFamily="34" charset="0"/>
                </a:rPr>
                <a:t>n = </a:t>
              </a:r>
              <a:r>
                <a:rPr lang="en-US" sz="2000" b="1" dirty="0" smtClean="0">
                  <a:latin typeface="Calibri" pitchFamily="34" charset="0"/>
                </a:rPr>
                <a:t>43</a:t>
              </a:r>
              <a:endParaRPr lang="en-US" sz="2000" b="1" dirty="0">
                <a:latin typeface="Calibri" pitchFamily="34" charset="0"/>
              </a:endParaRPr>
            </a:p>
          </p:txBody>
        </p:sp>
        <p:sp>
          <p:nvSpPr>
            <p:cNvPr id="57" name="Textfeld 53"/>
            <p:cNvSpPr txBox="1">
              <a:spLocks noChangeArrowheads="1"/>
            </p:cNvSpPr>
            <p:nvPr/>
          </p:nvSpPr>
          <p:spPr bwMode="auto">
            <a:xfrm>
              <a:off x="13252398" y="9507568"/>
              <a:ext cx="1871662" cy="708025"/>
            </a:xfrm>
            <a:prstGeom prst="rect">
              <a:avLst/>
            </a:prstGeom>
            <a:noFill/>
            <a:ln w="9525">
              <a:noFill/>
              <a:miter lim="800000"/>
              <a:headEnd/>
              <a:tailEnd/>
            </a:ln>
          </p:spPr>
          <p:txBody>
            <a:bodyPr>
              <a:spAutoFit/>
            </a:bodyPr>
            <a:lstStyle/>
            <a:p>
              <a:pPr algn="ctr"/>
              <a:r>
                <a:rPr lang="en-US" sz="2000" b="1" dirty="0">
                  <a:latin typeface="Calibri" pitchFamily="34" charset="0"/>
                </a:rPr>
                <a:t>Control Group</a:t>
              </a:r>
            </a:p>
            <a:p>
              <a:pPr algn="ctr"/>
              <a:r>
                <a:rPr lang="en-US" sz="2000" b="1" dirty="0">
                  <a:latin typeface="Calibri" pitchFamily="34" charset="0"/>
                </a:rPr>
                <a:t>n = </a:t>
              </a:r>
              <a:r>
                <a:rPr lang="en-US" sz="2000" b="1" dirty="0" smtClean="0">
                  <a:latin typeface="Calibri" pitchFamily="34" charset="0"/>
                </a:rPr>
                <a:t>38</a:t>
              </a:r>
              <a:endParaRPr lang="en-US" sz="2000" b="1" dirty="0">
                <a:latin typeface="Calibri" pitchFamily="34" charset="0"/>
              </a:endParaRPr>
            </a:p>
          </p:txBody>
        </p:sp>
      </p:grpSp>
      <p:pic>
        <p:nvPicPr>
          <p:cNvPr id="59" name="Grafik 54" descr="lexical decission procedure figure v1.2.tif"/>
          <p:cNvPicPr>
            <a:picLocks noChangeAspect="1"/>
          </p:cNvPicPr>
          <p:nvPr/>
        </p:nvPicPr>
        <p:blipFill>
          <a:blip r:embed="rId5" cstate="print"/>
          <a:srcRect/>
          <a:stretch>
            <a:fillRect/>
          </a:stretch>
        </p:blipFill>
        <p:spPr bwMode="auto">
          <a:xfrm>
            <a:off x="19697132" y="3244836"/>
            <a:ext cx="4148759" cy="2070094"/>
          </a:xfrm>
          <a:prstGeom prst="rect">
            <a:avLst/>
          </a:prstGeom>
          <a:noFill/>
          <a:ln w="9525">
            <a:noFill/>
            <a:miter lim="800000"/>
            <a:headEnd/>
            <a:tailEnd/>
          </a:ln>
        </p:spPr>
      </p:pic>
      <p:sp>
        <p:nvSpPr>
          <p:cNvPr id="74" name="Rechteck 49"/>
          <p:cNvSpPr/>
          <p:nvPr/>
        </p:nvSpPr>
        <p:spPr>
          <a:xfrm>
            <a:off x="16417925" y="9458334"/>
            <a:ext cx="7559675" cy="6194416"/>
          </a:xfrm>
          <a:prstGeom prst="roundRect">
            <a:avLst>
              <a:gd name="adj" fmla="val 4397"/>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algn="ctr" defTabSz="1530025">
              <a:spcAft>
                <a:spcPts val="600"/>
              </a:spcAft>
              <a:defRPr/>
            </a:pPr>
            <a:r>
              <a:rPr lang="en-US" sz="3200" b="1" dirty="0" smtClean="0">
                <a:solidFill>
                  <a:schemeClr val="tx2"/>
                </a:solidFill>
                <a:cs typeface="Arial" charset="0"/>
              </a:rPr>
              <a:t>Results</a:t>
            </a:r>
          </a:p>
          <a:p>
            <a:pPr marL="342900" indent="-342900" defTabSz="1530025">
              <a:defRPr/>
            </a:pPr>
            <a:r>
              <a:rPr lang="en-US" sz="2000" b="1" dirty="0" smtClean="0">
                <a:solidFill>
                  <a:schemeClr val="tx1"/>
                </a:solidFill>
                <a:cs typeface="Arial" charset="0"/>
              </a:rPr>
              <a:t>Effect of Expectations on Stair Use (DV)</a:t>
            </a:r>
          </a:p>
          <a:p>
            <a:pPr defTabSz="1530025">
              <a:spcAft>
                <a:spcPts val="400"/>
              </a:spcAft>
              <a:defRPr/>
            </a:pPr>
            <a:r>
              <a:rPr lang="en-US" sz="1800" dirty="0" smtClean="0">
                <a:solidFill>
                  <a:schemeClr val="tx1"/>
                </a:solidFill>
                <a:cs typeface="Arial" charset="0"/>
              </a:rPr>
              <a:t>We formed an overall index of stair use</a:t>
            </a:r>
            <a:br>
              <a:rPr lang="en-US" sz="1800" dirty="0" smtClean="0">
                <a:solidFill>
                  <a:schemeClr val="tx1"/>
                </a:solidFill>
                <a:cs typeface="Arial" charset="0"/>
              </a:rPr>
            </a:br>
            <a:r>
              <a:rPr lang="en-US" sz="1800" dirty="0" smtClean="0">
                <a:solidFill>
                  <a:schemeClr val="tx1"/>
                </a:solidFill>
                <a:cs typeface="Arial" charset="0"/>
              </a:rPr>
              <a:t>(0 = both ways elevator, .5 = one way stairs, …)</a:t>
            </a:r>
            <a:endParaRPr lang="en-US" sz="500" dirty="0" smtClean="0">
              <a:solidFill>
                <a:schemeClr val="tx1"/>
              </a:solidFill>
              <a:cs typeface="Arial" charset="0"/>
            </a:endParaRPr>
          </a:p>
          <a:p>
            <a:pPr marL="342900" indent="-342900" defTabSz="1530025">
              <a:spcAft>
                <a:spcPts val="400"/>
              </a:spcAft>
              <a:buFont typeface="Arial" pitchFamily="34" charset="0"/>
              <a:buChar char="•"/>
              <a:defRPr/>
            </a:pPr>
            <a:endParaRPr lang="en-US" sz="1800" dirty="0" smtClean="0">
              <a:solidFill>
                <a:schemeClr val="tx1"/>
              </a:solidFill>
              <a:cs typeface="Arial" charset="0"/>
            </a:endParaRPr>
          </a:p>
          <a:p>
            <a:pPr marL="342900" indent="-342900" defTabSz="1530025">
              <a:spcAft>
                <a:spcPts val="400"/>
              </a:spcAft>
              <a:buFont typeface="Arial" pitchFamily="34" charset="0"/>
              <a:buChar char="•"/>
              <a:defRPr/>
            </a:pPr>
            <a:r>
              <a:rPr lang="en-US" sz="1800" dirty="0" smtClean="0">
                <a:solidFill>
                  <a:schemeClr val="tx1"/>
                </a:solidFill>
                <a:cs typeface="Arial" charset="0"/>
              </a:rPr>
              <a:t>A GLM with expectations and condition </a:t>
            </a:r>
            <a:br>
              <a:rPr lang="en-US" sz="1800" dirty="0" smtClean="0">
                <a:solidFill>
                  <a:schemeClr val="tx1"/>
                </a:solidFill>
                <a:cs typeface="Arial" charset="0"/>
              </a:rPr>
            </a:br>
            <a:r>
              <a:rPr lang="en-US" sz="1800" dirty="0" smtClean="0">
                <a:solidFill>
                  <a:schemeClr val="tx1"/>
                </a:solidFill>
                <a:cs typeface="Arial" charset="0"/>
              </a:rPr>
              <a:t>on stair use confirmed the predicted </a:t>
            </a:r>
            <a:br>
              <a:rPr lang="en-US" sz="1800" dirty="0" smtClean="0">
                <a:solidFill>
                  <a:schemeClr val="tx1"/>
                </a:solidFill>
                <a:cs typeface="Arial" charset="0"/>
              </a:rPr>
            </a:br>
            <a:r>
              <a:rPr lang="en-US" sz="1800" smtClean="0">
                <a:solidFill>
                  <a:schemeClr val="tx1"/>
                </a:solidFill>
                <a:cs typeface="Arial" charset="0"/>
              </a:rPr>
              <a:t>interaction </a:t>
            </a:r>
            <a:r>
              <a:rPr lang="en-US" sz="1800" smtClean="0">
                <a:solidFill>
                  <a:schemeClr val="tx1"/>
                </a:solidFill>
                <a:cs typeface="Arial" charset="0"/>
              </a:rPr>
              <a:t>,</a:t>
            </a:r>
            <a:r>
              <a:rPr lang="en-US" sz="1800" smtClean="0">
                <a:solidFill>
                  <a:schemeClr val="tx1"/>
                </a:solidFill>
                <a:cs typeface="Arial" charset="0"/>
              </a:rPr>
              <a:t> </a:t>
            </a:r>
            <a:r>
              <a:rPr lang="en-US" sz="1800" i="1" dirty="0" smtClean="0">
                <a:solidFill>
                  <a:schemeClr val="tx1"/>
                </a:solidFill>
                <a:cs typeface="Arial" charset="0"/>
              </a:rPr>
              <a:t>F</a:t>
            </a:r>
            <a:r>
              <a:rPr lang="en-US" sz="1800" dirty="0" smtClean="0">
                <a:solidFill>
                  <a:schemeClr val="tx1"/>
                </a:solidFill>
                <a:cs typeface="Arial" charset="0"/>
              </a:rPr>
              <a:t>(2,120) = 3.23, </a:t>
            </a:r>
            <a:r>
              <a:rPr lang="en-US" sz="1800" i="1" dirty="0" smtClean="0">
                <a:solidFill>
                  <a:schemeClr val="tx1"/>
                </a:solidFill>
                <a:cs typeface="Arial" charset="0"/>
              </a:rPr>
              <a:t>p</a:t>
            </a:r>
            <a:r>
              <a:rPr lang="en-US" sz="1800" dirty="0" smtClean="0">
                <a:solidFill>
                  <a:schemeClr val="tx1"/>
                </a:solidFill>
                <a:cs typeface="Arial" charset="0"/>
              </a:rPr>
              <a:t> = .04.</a:t>
            </a:r>
          </a:p>
          <a:p>
            <a:pPr marL="342900" indent="-342900" defTabSz="1530025">
              <a:spcAft>
                <a:spcPts val="400"/>
              </a:spcAft>
              <a:buFont typeface="Arial" pitchFamily="34" charset="0"/>
              <a:buChar char="•"/>
              <a:defRPr/>
            </a:pPr>
            <a:endParaRPr lang="en-US" sz="1800" dirty="0" smtClean="0">
              <a:solidFill>
                <a:schemeClr val="tx1"/>
              </a:solidFill>
              <a:cs typeface="Arial" charset="0"/>
            </a:endParaRPr>
          </a:p>
          <a:p>
            <a:pPr marL="342900" indent="-342900" defTabSz="1530025">
              <a:spcAft>
                <a:spcPts val="400"/>
              </a:spcAft>
              <a:buFont typeface="Arial" pitchFamily="34" charset="0"/>
              <a:buChar char="•"/>
              <a:defRPr/>
            </a:pPr>
            <a:r>
              <a:rPr lang="en-US" sz="1800" dirty="0" smtClean="0">
                <a:solidFill>
                  <a:schemeClr val="tx1"/>
                </a:solidFill>
                <a:cs typeface="Arial" charset="0"/>
              </a:rPr>
              <a:t>Only in the mental contrasting condition</a:t>
            </a:r>
            <a:br>
              <a:rPr lang="en-US" sz="1800" dirty="0" smtClean="0">
                <a:solidFill>
                  <a:schemeClr val="tx1"/>
                </a:solidFill>
                <a:cs typeface="Arial" charset="0"/>
              </a:rPr>
            </a:br>
            <a:r>
              <a:rPr lang="en-US" sz="1800" dirty="0" smtClean="0">
                <a:solidFill>
                  <a:schemeClr val="tx1"/>
                </a:solidFill>
                <a:cs typeface="Arial" charset="0"/>
              </a:rPr>
              <a:t>expectations predicted stair use </a:t>
            </a:r>
            <a:br>
              <a:rPr lang="en-US" sz="1800" dirty="0" smtClean="0">
                <a:solidFill>
                  <a:schemeClr val="tx1"/>
                </a:solidFill>
                <a:cs typeface="Arial" charset="0"/>
              </a:rPr>
            </a:br>
            <a:r>
              <a:rPr lang="en-US" sz="1800" dirty="0" smtClean="0">
                <a:solidFill>
                  <a:schemeClr val="tx1"/>
                </a:solidFill>
                <a:cs typeface="Arial" charset="0"/>
              </a:rPr>
              <a:t>(</a:t>
            </a:r>
            <a:r>
              <a:rPr lang="en-US" sz="1800" i="1" dirty="0" smtClean="0">
                <a:solidFill>
                  <a:schemeClr val="tx1"/>
                </a:solidFill>
                <a:cs typeface="Arial" charset="0"/>
              </a:rPr>
              <a:t>r</a:t>
            </a:r>
            <a:r>
              <a:rPr lang="en-US" sz="1800" dirty="0" smtClean="0">
                <a:solidFill>
                  <a:schemeClr val="tx1"/>
                </a:solidFill>
                <a:cs typeface="Arial" charset="0"/>
              </a:rPr>
              <a:t> = .32, </a:t>
            </a:r>
            <a:r>
              <a:rPr lang="en-US" sz="1800" i="1" dirty="0" smtClean="0">
                <a:solidFill>
                  <a:schemeClr val="tx1"/>
                </a:solidFill>
                <a:cs typeface="Arial" charset="0"/>
              </a:rPr>
              <a:t>p</a:t>
            </a:r>
            <a:r>
              <a:rPr lang="en-US" sz="1800" dirty="0" smtClean="0">
                <a:solidFill>
                  <a:schemeClr val="tx1"/>
                </a:solidFill>
                <a:cs typeface="Arial" charset="0"/>
              </a:rPr>
              <a:t> = .03). This correlation was not</a:t>
            </a:r>
            <a:br>
              <a:rPr lang="en-US" sz="1800" dirty="0" smtClean="0">
                <a:solidFill>
                  <a:schemeClr val="tx1"/>
                </a:solidFill>
                <a:cs typeface="Arial" charset="0"/>
              </a:rPr>
            </a:br>
            <a:r>
              <a:rPr lang="en-US" sz="1800" dirty="0" smtClean="0">
                <a:solidFill>
                  <a:schemeClr val="tx1"/>
                </a:solidFill>
                <a:cs typeface="Arial" charset="0"/>
              </a:rPr>
              <a:t>significant in the control conditions</a:t>
            </a:r>
            <a:br>
              <a:rPr lang="en-US" sz="1800" dirty="0" smtClean="0">
                <a:solidFill>
                  <a:schemeClr val="tx1"/>
                </a:solidFill>
                <a:cs typeface="Arial" charset="0"/>
              </a:rPr>
            </a:br>
            <a:r>
              <a:rPr lang="en-US" sz="1800" dirty="0" smtClean="0">
                <a:solidFill>
                  <a:schemeClr val="tx1"/>
                </a:solidFill>
                <a:cs typeface="Arial" charset="0"/>
              </a:rPr>
              <a:t>(|</a:t>
            </a:r>
            <a:r>
              <a:rPr lang="en-US" sz="1800" i="1" dirty="0" smtClean="0">
                <a:solidFill>
                  <a:schemeClr val="tx1"/>
                </a:solidFill>
                <a:cs typeface="Arial" charset="0"/>
              </a:rPr>
              <a:t>r</a:t>
            </a:r>
            <a:r>
              <a:rPr lang="en-US" sz="1800" dirty="0" smtClean="0">
                <a:solidFill>
                  <a:schemeClr val="tx1"/>
                </a:solidFill>
                <a:cs typeface="Arial" charset="0"/>
              </a:rPr>
              <a:t>|s &lt; .21; </a:t>
            </a:r>
            <a:r>
              <a:rPr lang="en-US" sz="1800" i="1" dirty="0" smtClean="0">
                <a:solidFill>
                  <a:schemeClr val="tx1"/>
                </a:solidFill>
                <a:cs typeface="Arial" charset="0"/>
              </a:rPr>
              <a:t>ns</a:t>
            </a:r>
            <a:r>
              <a:rPr lang="en-US" sz="1800" dirty="0" smtClean="0">
                <a:solidFill>
                  <a:schemeClr val="tx1"/>
                </a:solidFill>
                <a:cs typeface="Arial" charset="0"/>
              </a:rPr>
              <a:t>).</a:t>
            </a:r>
          </a:p>
        </p:txBody>
      </p:sp>
      <p:sp>
        <p:nvSpPr>
          <p:cNvPr id="76" name="Textfeld 75"/>
          <p:cNvSpPr txBox="1"/>
          <p:nvPr/>
        </p:nvSpPr>
        <p:spPr>
          <a:xfrm>
            <a:off x="0" y="896387"/>
            <a:ext cx="32404050" cy="93358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4175125">
              <a:spcAft>
                <a:spcPts val="800"/>
              </a:spcAft>
              <a:defRPr/>
            </a:pPr>
            <a:r>
              <a:rPr lang="de-DE" sz="2400" dirty="0">
                <a:solidFill>
                  <a:schemeClr val="bg1"/>
                </a:solidFill>
                <a:latin typeface="Calibri" pitchFamily="34" charset="0"/>
              </a:rPr>
              <a:t>Henrik </a:t>
            </a:r>
            <a:r>
              <a:rPr lang="de-DE" sz="2400" dirty="0" smtClean="0">
                <a:solidFill>
                  <a:schemeClr val="bg1"/>
                </a:solidFill>
                <a:latin typeface="Calibri" pitchFamily="34" charset="0"/>
              </a:rPr>
              <a:t>Singmann</a:t>
            </a:r>
            <a:r>
              <a:rPr lang="de-DE" sz="2400" baseline="30000" dirty="0" smtClean="0">
                <a:solidFill>
                  <a:schemeClr val="bg1"/>
                </a:solidFill>
                <a:latin typeface="Calibri" pitchFamily="34" charset="0"/>
              </a:rPr>
              <a:t>1,2,</a:t>
            </a:r>
            <a:r>
              <a:rPr lang="de-DE" sz="2400" dirty="0" smtClean="0">
                <a:solidFill>
                  <a:schemeClr val="bg1"/>
                </a:solidFill>
                <a:latin typeface="Calibri" pitchFamily="34" charset="0"/>
              </a:rPr>
              <a:t>*, Andreas Kappes</a:t>
            </a:r>
            <a:r>
              <a:rPr lang="de-DE" sz="2400" baseline="30000" dirty="0" smtClean="0">
                <a:solidFill>
                  <a:schemeClr val="bg1"/>
                </a:solidFill>
                <a:latin typeface="Calibri" pitchFamily="34" charset="0"/>
              </a:rPr>
              <a:t>2</a:t>
            </a:r>
            <a:r>
              <a:rPr lang="de-DE" sz="2400" dirty="0" smtClean="0">
                <a:solidFill>
                  <a:schemeClr val="bg1"/>
                </a:solidFill>
                <a:latin typeface="Calibri" pitchFamily="34" charset="0"/>
              </a:rPr>
              <a:t>, &amp; </a:t>
            </a:r>
            <a:r>
              <a:rPr lang="de-DE" sz="2400" dirty="0">
                <a:solidFill>
                  <a:schemeClr val="bg1"/>
                </a:solidFill>
                <a:latin typeface="Calibri" pitchFamily="34" charset="0"/>
              </a:rPr>
              <a:t>Gabriele </a:t>
            </a:r>
            <a:r>
              <a:rPr lang="de-DE" sz="2400" dirty="0" smtClean="0">
                <a:solidFill>
                  <a:schemeClr val="bg1"/>
                </a:solidFill>
                <a:latin typeface="Calibri" pitchFamily="34" charset="0"/>
              </a:rPr>
              <a:t>Oettingen</a:t>
            </a:r>
            <a:r>
              <a:rPr lang="de-DE" sz="2400" baseline="30000" dirty="0" smtClean="0">
                <a:solidFill>
                  <a:schemeClr val="bg1"/>
                </a:solidFill>
                <a:latin typeface="Calibri" pitchFamily="34" charset="0"/>
              </a:rPr>
              <a:t>2,3</a:t>
            </a:r>
            <a:endParaRPr lang="de-DE" sz="2400" baseline="30000" dirty="0">
              <a:solidFill>
                <a:schemeClr val="bg1"/>
              </a:solidFill>
              <a:latin typeface="Calibri" pitchFamily="34" charset="0"/>
            </a:endParaRPr>
          </a:p>
          <a:p>
            <a:pPr algn="ctr" defTabSz="4175125">
              <a:defRPr/>
            </a:pPr>
            <a:r>
              <a:rPr lang="en-US" sz="2400" baseline="30000" dirty="0">
                <a:solidFill>
                  <a:schemeClr val="bg1"/>
                </a:solidFill>
                <a:latin typeface="Calibri" pitchFamily="34" charset="0"/>
              </a:rPr>
              <a:t>1</a:t>
            </a:r>
            <a:r>
              <a:rPr lang="en-US" sz="2400" dirty="0">
                <a:solidFill>
                  <a:schemeClr val="bg1"/>
                </a:solidFill>
                <a:latin typeface="Calibri" pitchFamily="34" charset="0"/>
              </a:rPr>
              <a:t> </a:t>
            </a:r>
            <a:r>
              <a:rPr lang="en-US" sz="2400" dirty="0" smtClean="0">
                <a:solidFill>
                  <a:schemeClr val="bg1"/>
                </a:solidFill>
                <a:latin typeface="Calibri" pitchFamily="34" charset="0"/>
              </a:rPr>
              <a:t>University of Freiburg   </a:t>
            </a:r>
            <a:r>
              <a:rPr lang="en-US" sz="2400" baseline="30000" dirty="0" smtClean="0">
                <a:solidFill>
                  <a:schemeClr val="bg1"/>
                </a:solidFill>
                <a:latin typeface="Calibri" pitchFamily="34" charset="0"/>
              </a:rPr>
              <a:t>2</a:t>
            </a:r>
            <a:r>
              <a:rPr lang="en-US" sz="2400" dirty="0" smtClean="0">
                <a:solidFill>
                  <a:schemeClr val="bg1"/>
                </a:solidFill>
                <a:latin typeface="Calibri" pitchFamily="34" charset="0"/>
              </a:rPr>
              <a:t> University </a:t>
            </a:r>
            <a:r>
              <a:rPr lang="en-US" sz="2400" dirty="0">
                <a:solidFill>
                  <a:schemeClr val="bg1"/>
                </a:solidFill>
                <a:latin typeface="Calibri" pitchFamily="34" charset="0"/>
              </a:rPr>
              <a:t>of Hamburg   </a:t>
            </a:r>
            <a:r>
              <a:rPr lang="en-US" sz="2400" baseline="30000" dirty="0" smtClean="0">
                <a:solidFill>
                  <a:schemeClr val="bg1"/>
                </a:solidFill>
                <a:latin typeface="Calibri" pitchFamily="34" charset="0"/>
              </a:rPr>
              <a:t>3</a:t>
            </a:r>
            <a:r>
              <a:rPr lang="en-US" sz="2400" dirty="0" smtClean="0">
                <a:solidFill>
                  <a:schemeClr val="bg1"/>
                </a:solidFill>
                <a:latin typeface="Calibri" pitchFamily="34" charset="0"/>
              </a:rPr>
              <a:t> </a:t>
            </a:r>
            <a:r>
              <a:rPr lang="en-US" sz="2400" dirty="0">
                <a:solidFill>
                  <a:schemeClr val="bg1"/>
                </a:solidFill>
                <a:latin typeface="Calibri" pitchFamily="34" charset="0"/>
              </a:rPr>
              <a:t>New York University</a:t>
            </a:r>
            <a:endParaRPr lang="de-DE" sz="2400" baseline="30000" dirty="0">
              <a:solidFill>
                <a:schemeClr val="bg1"/>
              </a:solidFill>
              <a:latin typeface="Calibri" pitchFamily="34" charset="0"/>
            </a:endParaRPr>
          </a:p>
        </p:txBody>
      </p:sp>
      <p:pic>
        <p:nvPicPr>
          <p:cNvPr id="77" name="Grafik 19" descr="Logo-Bunt-Transparent.png"/>
          <p:cNvPicPr>
            <a:picLocks noChangeAspect="1"/>
          </p:cNvPicPr>
          <p:nvPr/>
        </p:nvPicPr>
        <p:blipFill>
          <a:blip r:embed="rId6" cstate="print"/>
          <a:srcRect r="73967" b="4245"/>
          <a:stretch>
            <a:fillRect/>
          </a:stretch>
        </p:blipFill>
        <p:spPr bwMode="auto">
          <a:xfrm>
            <a:off x="335874" y="151484"/>
            <a:ext cx="1342465" cy="1315666"/>
          </a:xfrm>
          <a:prstGeom prst="rect">
            <a:avLst/>
          </a:prstGeom>
          <a:noFill/>
          <a:ln w="9525">
            <a:noFill/>
            <a:miter lim="800000"/>
            <a:headEnd/>
            <a:tailEnd/>
          </a:ln>
        </p:spPr>
      </p:pic>
      <p:grpSp>
        <p:nvGrpSpPr>
          <p:cNvPr id="102" name="Gruppieren 101"/>
          <p:cNvGrpSpPr/>
          <p:nvPr/>
        </p:nvGrpSpPr>
        <p:grpSpPr>
          <a:xfrm>
            <a:off x="24719814" y="8601078"/>
            <a:ext cx="6984257" cy="2114622"/>
            <a:chOff x="24719814" y="8958268"/>
            <a:chExt cx="6984257" cy="2114622"/>
          </a:xfrm>
          <a:solidFill>
            <a:schemeClr val="accent5">
              <a:lumMod val="75000"/>
            </a:schemeClr>
          </a:solidFill>
        </p:grpSpPr>
        <p:sp>
          <p:nvSpPr>
            <p:cNvPr id="78" name="Rechteck 77"/>
            <p:cNvSpPr/>
            <p:nvPr/>
          </p:nvSpPr>
          <p:spPr>
            <a:xfrm>
              <a:off x="24719814" y="10244152"/>
              <a:ext cx="1620000" cy="714380"/>
            </a:xfrm>
            <a:prstGeom prst="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Expectations</a:t>
              </a:r>
              <a:endParaRPr lang="en-US" sz="2000" dirty="0"/>
            </a:p>
          </p:txBody>
        </p:sp>
        <p:sp>
          <p:nvSpPr>
            <p:cNvPr id="79" name="Rechteck 78"/>
            <p:cNvSpPr/>
            <p:nvPr/>
          </p:nvSpPr>
          <p:spPr>
            <a:xfrm>
              <a:off x="27148706" y="8958268"/>
              <a:ext cx="2052000" cy="714380"/>
            </a:xfrm>
            <a:prstGeom prst="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Reality-Means Associations</a:t>
              </a:r>
              <a:endParaRPr lang="en-US" sz="2000" dirty="0"/>
            </a:p>
          </p:txBody>
        </p:sp>
        <p:sp>
          <p:nvSpPr>
            <p:cNvPr id="80" name="Rechteck 79"/>
            <p:cNvSpPr/>
            <p:nvPr/>
          </p:nvSpPr>
          <p:spPr>
            <a:xfrm>
              <a:off x="30084071" y="10244152"/>
              <a:ext cx="1620000" cy="714380"/>
            </a:xfrm>
            <a:prstGeom prst="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Stair-Use</a:t>
              </a:r>
              <a:endParaRPr lang="en-US" sz="2000" dirty="0"/>
            </a:p>
          </p:txBody>
        </p:sp>
        <p:cxnSp>
          <p:nvCxnSpPr>
            <p:cNvPr id="82" name="Gerade Verbindung mit Pfeil 81"/>
            <p:cNvCxnSpPr>
              <a:stCxn id="78" idx="3"/>
              <a:endCxn id="80" idx="1"/>
            </p:cNvCxnSpPr>
            <p:nvPr/>
          </p:nvCxnSpPr>
          <p:spPr>
            <a:xfrm>
              <a:off x="26339814" y="10601342"/>
              <a:ext cx="3744257" cy="1588"/>
            </a:xfrm>
            <a:prstGeom prst="straightConnector1">
              <a:avLst/>
            </a:prstGeom>
            <a:grpFill/>
            <a:ln w="1905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78" idx="3"/>
              <a:endCxn id="79" idx="1"/>
            </p:cNvCxnSpPr>
            <p:nvPr/>
          </p:nvCxnSpPr>
          <p:spPr>
            <a:xfrm flipV="1">
              <a:off x="26339814" y="9315458"/>
              <a:ext cx="808892" cy="1285884"/>
            </a:xfrm>
            <a:prstGeom prst="straightConnector1">
              <a:avLst/>
            </a:prstGeom>
            <a:grpFill/>
            <a:ln w="1905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a:stCxn id="79" idx="3"/>
              <a:endCxn id="80" idx="1"/>
            </p:cNvCxnSpPr>
            <p:nvPr/>
          </p:nvCxnSpPr>
          <p:spPr>
            <a:xfrm>
              <a:off x="29200706" y="9315458"/>
              <a:ext cx="883365" cy="1285884"/>
            </a:xfrm>
            <a:prstGeom prst="straightConnector1">
              <a:avLst/>
            </a:prstGeom>
            <a:grpFill/>
            <a:ln w="1905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26060469" y="9672648"/>
              <a:ext cx="714380" cy="400110"/>
            </a:xfrm>
            <a:prstGeom prst="rect">
              <a:avLst/>
            </a:prstGeom>
            <a:noFill/>
            <a:ln>
              <a:noFill/>
            </a:ln>
          </p:spPr>
          <p:txBody>
            <a:bodyPr wrap="square" rtlCol="0">
              <a:spAutoFit/>
            </a:bodyPr>
            <a:lstStyle/>
            <a:p>
              <a:r>
                <a:rPr lang="de-DE" sz="2000" b="1" dirty="0" smtClean="0">
                  <a:latin typeface="+mn-lt"/>
                </a:rPr>
                <a:t>-.32*</a:t>
              </a:r>
              <a:endParaRPr lang="de-DE" sz="2000" b="1" dirty="0">
                <a:latin typeface="+mn-lt"/>
              </a:endParaRPr>
            </a:p>
          </p:txBody>
        </p:sp>
        <p:sp>
          <p:nvSpPr>
            <p:cNvPr id="99" name="Textfeld 98"/>
            <p:cNvSpPr txBox="1"/>
            <p:nvPr/>
          </p:nvSpPr>
          <p:spPr>
            <a:xfrm>
              <a:off x="29560931" y="9601210"/>
              <a:ext cx="714380" cy="400110"/>
            </a:xfrm>
            <a:prstGeom prst="rect">
              <a:avLst/>
            </a:prstGeom>
            <a:noFill/>
            <a:ln>
              <a:noFill/>
            </a:ln>
          </p:spPr>
          <p:txBody>
            <a:bodyPr wrap="square" rtlCol="0">
              <a:spAutoFit/>
            </a:bodyPr>
            <a:lstStyle/>
            <a:p>
              <a:r>
                <a:rPr lang="de-DE" sz="2000" b="1" dirty="0" smtClean="0">
                  <a:latin typeface="+mn-lt"/>
                </a:rPr>
                <a:t>-.33*</a:t>
              </a:r>
              <a:endParaRPr lang="de-DE" sz="2000" b="1" dirty="0">
                <a:latin typeface="+mn-lt"/>
              </a:endParaRPr>
            </a:p>
          </p:txBody>
        </p:sp>
        <p:sp>
          <p:nvSpPr>
            <p:cNvPr id="100" name="Textfeld 99"/>
            <p:cNvSpPr txBox="1"/>
            <p:nvPr/>
          </p:nvSpPr>
          <p:spPr>
            <a:xfrm>
              <a:off x="27917857" y="10672780"/>
              <a:ext cx="714380" cy="400110"/>
            </a:xfrm>
            <a:prstGeom prst="rect">
              <a:avLst/>
            </a:prstGeom>
            <a:noFill/>
            <a:ln>
              <a:noFill/>
            </a:ln>
          </p:spPr>
          <p:txBody>
            <a:bodyPr wrap="square" rtlCol="0">
              <a:spAutoFit/>
            </a:bodyPr>
            <a:lstStyle/>
            <a:p>
              <a:r>
                <a:rPr lang="de-DE" sz="2000" b="1" dirty="0" smtClean="0">
                  <a:latin typeface="+mn-lt"/>
                </a:rPr>
                <a:t>.32*</a:t>
              </a:r>
              <a:endParaRPr lang="de-DE" sz="2000" b="1" dirty="0">
                <a:latin typeface="+mn-lt"/>
              </a:endParaRPr>
            </a:p>
          </p:txBody>
        </p:sp>
        <p:sp>
          <p:nvSpPr>
            <p:cNvPr id="101" name="Textfeld 100"/>
            <p:cNvSpPr txBox="1"/>
            <p:nvPr/>
          </p:nvSpPr>
          <p:spPr>
            <a:xfrm>
              <a:off x="27560667" y="10201232"/>
              <a:ext cx="1571636" cy="369332"/>
            </a:xfrm>
            <a:prstGeom prst="rect">
              <a:avLst/>
            </a:prstGeom>
            <a:noFill/>
            <a:ln>
              <a:noFill/>
            </a:ln>
          </p:spPr>
          <p:txBody>
            <a:bodyPr wrap="square" rtlCol="0">
              <a:spAutoFit/>
            </a:bodyPr>
            <a:lstStyle/>
            <a:p>
              <a:r>
                <a:rPr lang="de-DE" sz="1800" dirty="0" smtClean="0">
                  <a:latin typeface="+mn-lt"/>
                </a:rPr>
                <a:t>.21, </a:t>
              </a:r>
              <a:r>
                <a:rPr lang="de-DE" sz="1800" i="1" dirty="0" smtClean="0">
                  <a:latin typeface="+mn-lt"/>
                </a:rPr>
                <a:t>p </a:t>
              </a:r>
              <a:r>
                <a:rPr lang="de-DE" sz="1800" dirty="0" smtClean="0">
                  <a:latin typeface="+mn-lt"/>
                </a:rPr>
                <a:t>= .16</a:t>
              </a:r>
              <a:endParaRPr lang="de-DE" sz="1800" dirty="0">
                <a:latin typeface="+mn-lt"/>
              </a:endParaRPr>
            </a:p>
          </p:txBody>
        </p:sp>
      </p:grpSp>
      <p:sp>
        <p:nvSpPr>
          <p:cNvPr id="42" name="Rechteck 49"/>
          <p:cNvSpPr/>
          <p:nvPr/>
        </p:nvSpPr>
        <p:spPr>
          <a:xfrm>
            <a:off x="431800" y="10958532"/>
            <a:ext cx="7559675" cy="4694218"/>
          </a:xfrm>
          <a:prstGeom prst="roundRect">
            <a:avLst>
              <a:gd name="adj" fmla="val 4397"/>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marL="174625" indent="-174625" algn="ctr">
              <a:spcAft>
                <a:spcPts val="400"/>
              </a:spcAft>
            </a:pPr>
            <a:r>
              <a:rPr lang="en-US" sz="3200" b="1" dirty="0" smtClean="0">
                <a:solidFill>
                  <a:srgbClr val="004A99"/>
                </a:solidFill>
                <a:latin typeface="Calibri" pitchFamily="34" charset="0"/>
              </a:rPr>
              <a:t>The Present Research</a:t>
            </a:r>
          </a:p>
          <a:p>
            <a:pPr marL="174625" indent="-174625">
              <a:spcAft>
                <a:spcPts val="400"/>
              </a:spcAft>
              <a:buFont typeface="Arial" charset="0"/>
              <a:buChar char="•"/>
            </a:pPr>
            <a:r>
              <a:rPr lang="en-US" sz="1800" b="1" dirty="0" smtClean="0">
                <a:solidFill>
                  <a:schemeClr val="tx1"/>
                </a:solidFill>
                <a:latin typeface="Calibri" pitchFamily="34" charset="0"/>
              </a:rPr>
              <a:t>Overview: </a:t>
            </a:r>
            <a:r>
              <a:rPr lang="en-US" sz="1800" i="1" dirty="0" smtClean="0">
                <a:solidFill>
                  <a:schemeClr val="tx1"/>
                </a:solidFill>
                <a:latin typeface="Calibri" pitchFamily="34" charset="0"/>
              </a:rPr>
              <a:t>We told students  that in order to </a:t>
            </a:r>
            <a:r>
              <a:rPr lang="en-US" sz="1800" b="1" i="1" dirty="0" smtClean="0">
                <a:solidFill>
                  <a:schemeClr val="tx1"/>
                </a:solidFill>
                <a:latin typeface="Calibri" pitchFamily="34" charset="0"/>
              </a:rPr>
              <a:t>become fitter (i.e., desired future)</a:t>
            </a:r>
            <a:r>
              <a:rPr lang="en-US" sz="1800" i="1" dirty="0" smtClean="0">
                <a:solidFill>
                  <a:schemeClr val="tx1"/>
                </a:solidFill>
                <a:latin typeface="Calibri" pitchFamily="34" charset="0"/>
              </a:rPr>
              <a:t>,</a:t>
            </a:r>
            <a:r>
              <a:rPr lang="en-US" sz="1800" b="1" i="1" dirty="0" smtClean="0">
                <a:solidFill>
                  <a:schemeClr val="tx1"/>
                </a:solidFill>
                <a:latin typeface="Calibri" pitchFamily="34" charset="0"/>
              </a:rPr>
              <a:t> </a:t>
            </a:r>
            <a:r>
              <a:rPr lang="en-US" sz="1800" i="1" dirty="0" smtClean="0">
                <a:solidFill>
                  <a:schemeClr val="tx1"/>
                </a:solidFill>
                <a:latin typeface="Calibri" pitchFamily="34" charset="0"/>
              </a:rPr>
              <a:t>they need to overcome their </a:t>
            </a:r>
            <a:r>
              <a:rPr lang="en-US" sz="1800" b="1" i="1" dirty="0" smtClean="0">
                <a:solidFill>
                  <a:schemeClr val="tx1"/>
                </a:solidFill>
                <a:latin typeface="Calibri" pitchFamily="34" charset="0"/>
              </a:rPr>
              <a:t>inconvenience (i.e., reality aspect)</a:t>
            </a:r>
            <a:r>
              <a:rPr lang="en-US" sz="1800" i="1" dirty="0" smtClean="0">
                <a:solidFill>
                  <a:schemeClr val="tx1"/>
                </a:solidFill>
                <a:latin typeface="Calibri" pitchFamily="34" charset="0"/>
              </a:rPr>
              <a:t> in daily life. Small steps such as </a:t>
            </a:r>
            <a:r>
              <a:rPr lang="en-US" sz="1800" b="1" i="1" dirty="0" smtClean="0">
                <a:solidFill>
                  <a:schemeClr val="tx1"/>
                </a:solidFill>
                <a:latin typeface="Calibri" pitchFamily="34" charset="0"/>
              </a:rPr>
              <a:t>taking the stairs</a:t>
            </a:r>
            <a:r>
              <a:rPr lang="en-US" sz="1800" i="1" dirty="0" smtClean="0">
                <a:solidFill>
                  <a:schemeClr val="tx1"/>
                </a:solidFill>
                <a:latin typeface="Calibri" pitchFamily="34" charset="0"/>
              </a:rPr>
              <a:t> instead of the elevator (</a:t>
            </a:r>
            <a:r>
              <a:rPr lang="en-US" sz="1800" b="1" i="1" dirty="0" smtClean="0">
                <a:solidFill>
                  <a:schemeClr val="tx1"/>
                </a:solidFill>
                <a:latin typeface="Calibri" pitchFamily="34" charset="0"/>
              </a:rPr>
              <a:t>i.e., goal-relevant means) </a:t>
            </a:r>
            <a:r>
              <a:rPr lang="en-US" sz="1800" i="1" dirty="0" smtClean="0">
                <a:solidFill>
                  <a:schemeClr val="tx1"/>
                </a:solidFill>
                <a:latin typeface="Calibri" pitchFamily="34" charset="0"/>
              </a:rPr>
              <a:t>are sufficient to reach the desired future of becoming fitter. Next, all students indicated expectations of successfully improving their fitness. Then, three experimental conditions were established: mental contrasting versus two control conditions. Next, all participants performed a lexical decision task measuring the reality-means associations. Finally, we sent participants three floors down for an alleged additional part of the study and observed if they took the stairs (i.e., implemented the goal-relevant means)</a:t>
            </a:r>
            <a:r>
              <a:rPr lang="en-US" sz="2000" i="1" dirty="0" smtClean="0">
                <a:solidFill>
                  <a:schemeClr val="tx1"/>
                </a:solidFill>
                <a:latin typeface="Calibri" pitchFamily="34" charset="0"/>
              </a:rPr>
              <a:t>.</a:t>
            </a:r>
          </a:p>
          <a:p>
            <a:pPr marL="174625" indent="-174625">
              <a:spcAft>
                <a:spcPts val="400"/>
              </a:spcAft>
              <a:buFont typeface="Arial" charset="0"/>
              <a:buChar char="•"/>
            </a:pPr>
            <a:r>
              <a:rPr lang="en-US" sz="1800" b="1" dirty="0" smtClean="0">
                <a:solidFill>
                  <a:schemeClr val="tx1"/>
                </a:solidFill>
                <a:latin typeface="Calibri" pitchFamily="34" charset="0"/>
              </a:rPr>
              <a:t>Main Hypotheses: In the mental contrasting condition, we predicted a mediation of the effect of expectations on stair-use by reality-means associations.</a:t>
            </a:r>
            <a:endParaRPr lang="en-US" sz="1600" dirty="0" smtClean="0">
              <a:solidFill>
                <a:schemeClr val="tx1"/>
              </a:solidFill>
              <a:cs typeface="Arial" charset="0"/>
            </a:endParaRPr>
          </a:p>
        </p:txBody>
      </p:sp>
      <p:sp>
        <p:nvSpPr>
          <p:cNvPr id="49" name="Rechteck 49"/>
          <p:cNvSpPr/>
          <p:nvPr/>
        </p:nvSpPr>
        <p:spPr>
          <a:xfrm>
            <a:off x="24410988" y="14887622"/>
            <a:ext cx="7559675" cy="765128"/>
          </a:xfrm>
          <a:prstGeom prst="roundRect">
            <a:avLst>
              <a:gd name="adj" fmla="val 22613"/>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53154" tIns="26577" rIns="53154" bIns="26577"/>
          <a:lstStyle/>
          <a:p>
            <a:pPr marL="342900" indent="-342900" defTabSz="1530025">
              <a:defRPr/>
            </a:pPr>
            <a:r>
              <a:rPr lang="en-US" sz="2000" b="1" dirty="0" smtClean="0">
                <a:solidFill>
                  <a:schemeClr val="tx1"/>
                </a:solidFill>
                <a:cs typeface="Arial" charset="0"/>
              </a:rPr>
              <a:t>* Contact:</a:t>
            </a:r>
          </a:p>
          <a:p>
            <a:pPr defTabSz="1530025">
              <a:defRPr/>
            </a:pPr>
            <a:r>
              <a:rPr lang="en-US" sz="1800" dirty="0" smtClean="0">
                <a:solidFill>
                  <a:schemeClr val="tx1"/>
                </a:solidFill>
                <a:cs typeface="Arial" charset="0"/>
              </a:rPr>
              <a:t>henrik.singmann@psychologie.uni-freiburg.de</a:t>
            </a:r>
          </a:p>
        </p:txBody>
      </p:sp>
      <p:pic>
        <p:nvPicPr>
          <p:cNvPr id="60" name="Grafik 59" descr="ergebnissgrafik 1c (legende unten).png"/>
          <p:cNvPicPr>
            <a:picLocks noChangeAspect="1"/>
          </p:cNvPicPr>
          <p:nvPr/>
        </p:nvPicPr>
        <p:blipFill>
          <a:blip r:embed="rId7" cstate="print"/>
          <a:srcRect l="31614" t="4400" r="33502" b="11768"/>
          <a:stretch>
            <a:fillRect/>
          </a:stretch>
        </p:blipFill>
        <p:spPr>
          <a:xfrm>
            <a:off x="28846551" y="3096397"/>
            <a:ext cx="2714644" cy="4433111"/>
          </a:xfrm>
          <a:prstGeom prst="rect">
            <a:avLst/>
          </a:prstGeom>
        </p:spPr>
      </p:pic>
      <p:pic>
        <p:nvPicPr>
          <p:cNvPr id="63" name="Grafik 62" descr="ergebnissgrafik 1c (legende unten).png"/>
          <p:cNvPicPr>
            <a:picLocks noChangeAspect="1"/>
          </p:cNvPicPr>
          <p:nvPr/>
        </p:nvPicPr>
        <p:blipFill>
          <a:blip r:embed="rId8" cstate="print"/>
          <a:srcRect l="17683" t="91040" r="17696" b="808"/>
          <a:stretch>
            <a:fillRect/>
          </a:stretch>
        </p:blipFill>
        <p:spPr>
          <a:xfrm>
            <a:off x="17559347" y="14922304"/>
            <a:ext cx="5429288" cy="465384"/>
          </a:xfrm>
          <a:prstGeom prst="rect">
            <a:avLst/>
          </a:prstGeom>
          <a:ln w="6350" cmpd="sng">
            <a:noFill/>
          </a:ln>
        </p:spPr>
      </p:pic>
      <p:sp>
        <p:nvSpPr>
          <p:cNvPr id="65" name="Textfeld 64"/>
          <p:cNvSpPr txBox="1"/>
          <p:nvPr/>
        </p:nvSpPr>
        <p:spPr>
          <a:xfrm>
            <a:off x="20812615" y="11029970"/>
            <a:ext cx="430887" cy="3071834"/>
          </a:xfrm>
          <a:prstGeom prst="rect">
            <a:avLst/>
          </a:prstGeom>
          <a:noFill/>
        </p:spPr>
        <p:txBody>
          <a:bodyPr vert="vert270" wrap="square" rtlCol="0" anchor="ctr">
            <a:spAutoFit/>
          </a:bodyPr>
          <a:lstStyle/>
          <a:p>
            <a:pPr algn="ctr"/>
            <a:r>
              <a:rPr lang="de-DE" sz="1600" dirty="0" smtClean="0">
                <a:latin typeface="Times New Roman" pitchFamily="18" charset="0"/>
                <a:cs typeface="Times New Roman" pitchFamily="18" charset="0"/>
              </a:rPr>
              <a:t>Index of Stair-Use</a:t>
            </a:r>
            <a:endParaRPr lang="de-DE" sz="1600" dirty="0">
              <a:latin typeface="Times New Roman" pitchFamily="18" charset="0"/>
              <a:cs typeface="Times New Roman" pitchFamily="18" charset="0"/>
            </a:endParaRPr>
          </a:p>
        </p:txBody>
      </p:sp>
      <p:pic>
        <p:nvPicPr>
          <p:cNvPr id="1026" name="Picture 2" descr="C:\Dokumente und Einstellungen\singmann\Eigene Dateien\Eigene Bilder\Bild1.png"/>
          <p:cNvPicPr>
            <a:picLocks noChangeAspect="1" noChangeArrowheads="1"/>
          </p:cNvPicPr>
          <p:nvPr/>
        </p:nvPicPr>
        <p:blipFill>
          <a:blip r:embed="rId9" cstate="print"/>
          <a:srcRect/>
          <a:stretch>
            <a:fillRect/>
          </a:stretch>
        </p:blipFill>
        <p:spPr bwMode="auto">
          <a:xfrm>
            <a:off x="21193179" y="9958400"/>
            <a:ext cx="2724150" cy="50530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Benutzerdefiniert</PresentationFormat>
  <Paragraphs>103</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Times New Roman</vt:lpstr>
      <vt:lpstr>Larissa-Design</vt:lpstr>
      <vt:lpstr>Folie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WG1</dc:creator>
  <cp:lastModifiedBy>singmann</cp:lastModifiedBy>
  <cp:revision>182</cp:revision>
  <dcterms:created xsi:type="dcterms:W3CDTF">2008-05-02T20:58:00Z</dcterms:created>
  <dcterms:modified xsi:type="dcterms:W3CDTF">2010-01-25T11:28:42Z</dcterms:modified>
</cp:coreProperties>
</file>