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79975" cy="42808525"/>
  <p:notesSz cx="7099300" cy="10234613"/>
  <p:embeddedFontLst>
    <p:embeddedFont>
      <p:font typeface="Calibri" pitchFamily="34" charset="0"/>
      <p:regular r:id="rId4"/>
      <p:bold r:id="rId5"/>
      <p:italic r:id="rId6"/>
      <p:boldItalic r:id="rId7"/>
    </p:embeddedFont>
  </p:embeddedFontLst>
  <p:defaultTextStyle>
    <a:defPPr>
      <a:defRPr lang="de-DE"/>
    </a:defPPr>
    <a:lvl1pPr algn="l" defTabSz="2630488" rtl="0" fontAlgn="base">
      <a:spcBef>
        <a:spcPct val="0"/>
      </a:spcBef>
      <a:spcAft>
        <a:spcPct val="0"/>
      </a:spcAft>
      <a:defRPr sz="5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1316038" indent="-858838" algn="l" defTabSz="2630488" rtl="0" fontAlgn="base">
      <a:spcBef>
        <a:spcPct val="0"/>
      </a:spcBef>
      <a:spcAft>
        <a:spcPct val="0"/>
      </a:spcAft>
      <a:defRPr sz="5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2630488" indent="-1716088" algn="l" defTabSz="2630488" rtl="0" fontAlgn="base">
      <a:spcBef>
        <a:spcPct val="0"/>
      </a:spcBef>
      <a:spcAft>
        <a:spcPct val="0"/>
      </a:spcAft>
      <a:defRPr sz="5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3948113" indent="-2576513" algn="l" defTabSz="2630488" rtl="0" fontAlgn="base">
      <a:spcBef>
        <a:spcPct val="0"/>
      </a:spcBef>
      <a:spcAft>
        <a:spcPct val="0"/>
      </a:spcAft>
      <a:defRPr sz="5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5265738" indent="-3436938" algn="l" defTabSz="2630488" rtl="0" fontAlgn="base">
      <a:spcBef>
        <a:spcPct val="0"/>
      </a:spcBef>
      <a:spcAft>
        <a:spcPct val="0"/>
      </a:spcAft>
      <a:defRPr sz="5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5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5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5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5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666699"/>
    <a:srgbClr val="000099"/>
    <a:srgbClr val="5C0000"/>
    <a:srgbClr val="004A99"/>
    <a:srgbClr val="9A0000"/>
    <a:srgbClr val="0033CC"/>
    <a:srgbClr val="2437C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3626" autoAdjust="0"/>
    <p:restoredTop sz="98615" autoAdjust="0"/>
  </p:normalViewPr>
  <p:slideViewPr>
    <p:cSldViewPr showGuides="1">
      <p:cViewPr>
        <p:scale>
          <a:sx n="30" d="100"/>
          <a:sy n="30" d="100"/>
        </p:scale>
        <p:origin x="-846" y="-114"/>
      </p:cViewPr>
      <p:guideLst>
        <p:guide orient="horz" pos="22373"/>
        <p:guide orient="horz" pos="2778"/>
        <p:guide orient="horz" pos="25140"/>
        <p:guide orient="horz" pos="9764"/>
        <p:guide orient="horz" pos="26955"/>
        <p:guide orient="horz"/>
        <p:guide orient="horz" pos="9945"/>
        <p:guide orient="horz" pos="22510"/>
        <p:guide orient="horz" pos="25276"/>
        <p:guide orient="horz" pos="26683"/>
        <p:guide pos="9401"/>
        <p:guide pos="238"/>
        <p:guide pos="9673"/>
        <p:guide pos="1883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14" d="100"/>
          <a:sy n="14" d="100"/>
        </p:scale>
        <p:origin x="-2964" y="-228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464" cy="511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5089" tIns="17545" rIns="35089" bIns="17545" numCol="1" anchor="t" anchorCtr="0" compatLnSpc="1">
            <a:prstTxWarp prst="textNoShape">
              <a:avLst/>
            </a:prstTxWarp>
          </a:bodyPr>
          <a:lstStyle>
            <a:lvl1pPr defTabSz="1009568">
              <a:defRPr sz="5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4021324" y="0"/>
            <a:ext cx="3076464" cy="511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5089" tIns="17545" rIns="35089" bIns="17545" numCol="1" anchor="t" anchorCtr="0" compatLnSpc="1">
            <a:prstTxWarp prst="textNoShape">
              <a:avLst/>
            </a:prstTxWarp>
          </a:bodyPr>
          <a:lstStyle>
            <a:lvl1pPr algn="r" defTabSz="1009568">
              <a:defRPr sz="500"/>
            </a:lvl1pPr>
          </a:lstStyle>
          <a:p>
            <a:pPr>
              <a:defRPr/>
            </a:pPr>
            <a:fld id="{8A8420F7-6461-479F-B062-851B7E7E32AA}" type="datetimeFigureOut">
              <a:rPr lang="de-DE"/>
              <a:pPr>
                <a:defRPr/>
              </a:pPr>
              <a:t>09.04.2012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92338" y="766763"/>
            <a:ext cx="271462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pPr lv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709779" y="4862516"/>
            <a:ext cx="5679742" cy="460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5089" tIns="17545" rIns="35089" bIns="175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0" y="9720426"/>
            <a:ext cx="3076464" cy="512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5089" tIns="17545" rIns="35089" bIns="17545" numCol="1" anchor="b" anchorCtr="0" compatLnSpc="1">
            <a:prstTxWarp prst="textNoShape">
              <a:avLst/>
            </a:prstTxWarp>
          </a:bodyPr>
          <a:lstStyle>
            <a:lvl1pPr defTabSz="1009568">
              <a:defRPr sz="5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4021324" y="9720426"/>
            <a:ext cx="3076464" cy="512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5089" tIns="17545" rIns="35089" bIns="17545" numCol="1" anchor="b" anchorCtr="0" compatLnSpc="1">
            <a:prstTxWarp prst="textNoShape">
              <a:avLst/>
            </a:prstTxWarp>
          </a:bodyPr>
          <a:lstStyle>
            <a:lvl1pPr algn="r" defTabSz="1009568">
              <a:defRPr sz="500"/>
            </a:lvl1pPr>
          </a:lstStyle>
          <a:p>
            <a:pPr>
              <a:defRPr/>
            </a:pPr>
            <a:fld id="{636DDB82-C1EA-4379-ACBA-F2D9F145CE8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6DDB82-C1EA-4379-ACBA-F2D9F145CE80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70999" y="13298401"/>
            <a:ext cx="25737979" cy="9176086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41996" y="24258165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316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633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949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266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582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899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215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532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EAC60-1AE7-4BAD-8D80-41AA777C4F72}" type="datetimeFigureOut">
              <a:rPr lang="de-DE"/>
              <a:pPr>
                <a:defRPr/>
              </a:pPr>
              <a:t>09.04.2012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DC9E0-837A-429A-BCB1-58958EE1FE6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4889A-C7B0-4700-9505-13AD10B1E49A}" type="datetimeFigureOut">
              <a:rPr lang="de-DE"/>
              <a:pPr>
                <a:defRPr/>
              </a:pPr>
              <a:t>09.04.2012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558AA-496E-498B-A552-C846A85AE91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698228" y="10702138"/>
            <a:ext cx="22557528" cy="2279950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15127" y="10702138"/>
            <a:ext cx="67178439" cy="22799503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61606-4E25-48B5-AE60-06CD513EC5D7}" type="datetimeFigureOut">
              <a:rPr lang="de-DE"/>
              <a:pPr>
                <a:defRPr/>
              </a:pPr>
              <a:t>09.04.2012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95DF9-A1AF-4D43-8B8A-6C537E624AB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126CB-2CCA-4B50-A183-99A7E3BBEC95}" type="datetimeFigureOut">
              <a:rPr lang="de-DE"/>
              <a:pPr>
                <a:defRPr/>
              </a:pPr>
              <a:t>09.04.2012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BC068-34A1-494E-8A76-42F67C5EC55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1909" y="27508445"/>
            <a:ext cx="25737979" cy="8502248"/>
          </a:xfrm>
        </p:spPr>
        <p:txBody>
          <a:bodyPr anchor="t"/>
          <a:lstStyle>
            <a:lvl1pPr algn="l">
              <a:defRPr sz="115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91909" y="18144084"/>
            <a:ext cx="25737979" cy="9364364"/>
          </a:xfrm>
        </p:spPr>
        <p:txBody>
          <a:bodyPr anchor="b"/>
          <a:lstStyle>
            <a:lvl1pPr marL="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1pPr>
            <a:lvl2pPr marL="1316502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2pPr>
            <a:lvl3pPr marL="2633003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3pPr>
            <a:lvl4pPr marL="3949503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4pPr>
            <a:lvl5pPr marL="5266005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5pPr>
            <a:lvl6pPr marL="6582505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6pPr>
            <a:lvl7pPr marL="7899007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7pPr>
            <a:lvl8pPr marL="9215508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8pPr>
            <a:lvl9pPr marL="10532009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E1A71-12D1-4BA4-839F-364427D98F6F}" type="datetimeFigureOut">
              <a:rPr lang="de-DE"/>
              <a:pPr>
                <a:defRPr/>
              </a:pPr>
              <a:t>09.04.2012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6ACB0-0E13-4C83-B1BC-9827758E1E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15125" y="62349826"/>
            <a:ext cx="44867985" cy="176347340"/>
          </a:xfrm>
        </p:spPr>
        <p:txBody>
          <a:bodyPr/>
          <a:lstStyle>
            <a:lvl1pPr>
              <a:defRPr sz="8100"/>
            </a:lvl1pPr>
            <a:lvl2pPr>
              <a:defRPr sz="6900"/>
            </a:lvl2pPr>
            <a:lvl3pPr>
              <a:defRPr sz="57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87776" y="62349826"/>
            <a:ext cx="44867982" cy="176347340"/>
          </a:xfrm>
        </p:spPr>
        <p:txBody>
          <a:bodyPr/>
          <a:lstStyle>
            <a:lvl1pPr>
              <a:defRPr sz="8100"/>
            </a:lvl1pPr>
            <a:lvl2pPr>
              <a:defRPr sz="6900"/>
            </a:lvl2pPr>
            <a:lvl3pPr>
              <a:defRPr sz="57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C793B-A7DF-4418-B247-570E363B1E34}" type="datetimeFigureOut">
              <a:rPr lang="de-DE"/>
              <a:pPr>
                <a:defRPr/>
              </a:pPr>
              <a:t>09.04.2012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F8984-010A-4C58-AAB3-8C4125197F8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002" y="1714329"/>
            <a:ext cx="27251978" cy="7134752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3999" y="9582376"/>
            <a:ext cx="13378914" cy="3993479"/>
          </a:xfrm>
        </p:spPr>
        <p:txBody>
          <a:bodyPr anchor="b"/>
          <a:lstStyle>
            <a:lvl1pPr marL="0" indent="0">
              <a:buNone/>
              <a:defRPr sz="6900" b="1"/>
            </a:lvl1pPr>
            <a:lvl2pPr marL="1316502" indent="0">
              <a:buNone/>
              <a:defRPr sz="5700" b="1"/>
            </a:lvl2pPr>
            <a:lvl3pPr marL="2633003" indent="0">
              <a:buNone/>
              <a:defRPr sz="5200" b="1"/>
            </a:lvl3pPr>
            <a:lvl4pPr marL="3949503" indent="0">
              <a:buNone/>
              <a:defRPr sz="4600" b="1"/>
            </a:lvl4pPr>
            <a:lvl5pPr marL="5266005" indent="0">
              <a:buNone/>
              <a:defRPr sz="4600" b="1"/>
            </a:lvl5pPr>
            <a:lvl6pPr marL="6582505" indent="0">
              <a:buNone/>
              <a:defRPr sz="4600" b="1"/>
            </a:lvl6pPr>
            <a:lvl7pPr marL="7899007" indent="0">
              <a:buNone/>
              <a:defRPr sz="4600" b="1"/>
            </a:lvl7pPr>
            <a:lvl8pPr marL="9215508" indent="0">
              <a:buNone/>
              <a:defRPr sz="4600" b="1"/>
            </a:lvl8pPr>
            <a:lvl9pPr marL="10532009" indent="0">
              <a:buNone/>
              <a:defRPr sz="4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13999" y="13575859"/>
            <a:ext cx="13378914" cy="24664452"/>
          </a:xfrm>
        </p:spPr>
        <p:txBody>
          <a:bodyPr/>
          <a:lstStyle>
            <a:lvl1pPr>
              <a:defRPr sz="6900"/>
            </a:lvl1pPr>
            <a:lvl2pPr>
              <a:defRPr sz="5700"/>
            </a:lvl2pPr>
            <a:lvl3pPr>
              <a:defRPr sz="52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5381809" y="9582376"/>
            <a:ext cx="13384170" cy="3993479"/>
          </a:xfrm>
        </p:spPr>
        <p:txBody>
          <a:bodyPr anchor="b"/>
          <a:lstStyle>
            <a:lvl1pPr marL="0" indent="0">
              <a:buNone/>
              <a:defRPr sz="6900" b="1"/>
            </a:lvl1pPr>
            <a:lvl2pPr marL="1316502" indent="0">
              <a:buNone/>
              <a:defRPr sz="5700" b="1"/>
            </a:lvl2pPr>
            <a:lvl3pPr marL="2633003" indent="0">
              <a:buNone/>
              <a:defRPr sz="5200" b="1"/>
            </a:lvl3pPr>
            <a:lvl4pPr marL="3949503" indent="0">
              <a:buNone/>
              <a:defRPr sz="4600" b="1"/>
            </a:lvl4pPr>
            <a:lvl5pPr marL="5266005" indent="0">
              <a:buNone/>
              <a:defRPr sz="4600" b="1"/>
            </a:lvl5pPr>
            <a:lvl6pPr marL="6582505" indent="0">
              <a:buNone/>
              <a:defRPr sz="4600" b="1"/>
            </a:lvl6pPr>
            <a:lvl7pPr marL="7899007" indent="0">
              <a:buNone/>
              <a:defRPr sz="4600" b="1"/>
            </a:lvl7pPr>
            <a:lvl8pPr marL="9215508" indent="0">
              <a:buNone/>
              <a:defRPr sz="4600" b="1"/>
            </a:lvl8pPr>
            <a:lvl9pPr marL="10532009" indent="0">
              <a:buNone/>
              <a:defRPr sz="4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5381809" y="13575859"/>
            <a:ext cx="13384170" cy="24664452"/>
          </a:xfrm>
        </p:spPr>
        <p:txBody>
          <a:bodyPr/>
          <a:lstStyle>
            <a:lvl1pPr>
              <a:defRPr sz="6900"/>
            </a:lvl1pPr>
            <a:lvl2pPr>
              <a:defRPr sz="5700"/>
            </a:lvl2pPr>
            <a:lvl3pPr>
              <a:defRPr sz="52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9868F-BE98-4C54-ABAB-B3B0B36CC254}" type="datetimeFigureOut">
              <a:rPr lang="de-DE"/>
              <a:pPr>
                <a:defRPr/>
              </a:pPr>
              <a:t>09.04.2012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996FE-2473-48DF-A8E6-A94402A022F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D0E2D-0027-41BC-AB87-850A282CF81B}" type="datetimeFigureOut">
              <a:rPr lang="de-DE"/>
              <a:pPr>
                <a:defRPr/>
              </a:pPr>
              <a:t>09.04.2012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B8B2A-67CC-4113-9F1C-B4F46C25F7C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56A8D-39EA-4A5E-B124-88425BACD9DE}" type="datetimeFigureOut">
              <a:rPr lang="de-DE"/>
              <a:pPr>
                <a:defRPr/>
              </a:pPr>
              <a:t>09.04.2012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A8D3E-1E53-44DA-9AAC-6ADE83F84F1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000" y="1704417"/>
            <a:ext cx="9961904" cy="7253669"/>
          </a:xfrm>
        </p:spPr>
        <p:txBody>
          <a:bodyPr anchor="b"/>
          <a:lstStyle>
            <a:lvl1pPr algn="l">
              <a:defRPr sz="57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38630" y="1704420"/>
            <a:ext cx="16927347" cy="36535891"/>
          </a:xfrm>
        </p:spPr>
        <p:txBody>
          <a:bodyPr/>
          <a:lstStyle>
            <a:lvl1pPr>
              <a:defRPr sz="9200"/>
            </a:lvl1pPr>
            <a:lvl2pPr>
              <a:defRPr sz="8100"/>
            </a:lvl2pPr>
            <a:lvl3pPr>
              <a:defRPr sz="69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14000" y="8958085"/>
            <a:ext cx="9961904" cy="29282222"/>
          </a:xfrm>
        </p:spPr>
        <p:txBody>
          <a:bodyPr/>
          <a:lstStyle>
            <a:lvl1pPr marL="0" indent="0">
              <a:buNone/>
              <a:defRPr sz="4000"/>
            </a:lvl1pPr>
            <a:lvl2pPr marL="1316502" indent="0">
              <a:buNone/>
              <a:defRPr sz="3500"/>
            </a:lvl2pPr>
            <a:lvl3pPr marL="2633003" indent="0">
              <a:buNone/>
              <a:defRPr sz="2900"/>
            </a:lvl3pPr>
            <a:lvl4pPr marL="3949503" indent="0">
              <a:buNone/>
              <a:defRPr sz="2600"/>
            </a:lvl4pPr>
            <a:lvl5pPr marL="5266005" indent="0">
              <a:buNone/>
              <a:defRPr sz="2600"/>
            </a:lvl5pPr>
            <a:lvl6pPr marL="6582505" indent="0">
              <a:buNone/>
              <a:defRPr sz="2600"/>
            </a:lvl6pPr>
            <a:lvl7pPr marL="7899007" indent="0">
              <a:buNone/>
              <a:defRPr sz="2600"/>
            </a:lvl7pPr>
            <a:lvl8pPr marL="9215508" indent="0">
              <a:buNone/>
              <a:defRPr sz="2600"/>
            </a:lvl8pPr>
            <a:lvl9pPr marL="10532009" indent="0">
              <a:buNone/>
              <a:defRPr sz="2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B2D4E-267F-494C-9696-41B65F8A48B3}" type="datetimeFigureOut">
              <a:rPr lang="de-DE"/>
              <a:pPr>
                <a:defRPr/>
              </a:pPr>
              <a:t>09.04.2012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B08A3-F517-465A-893D-29EEF769E95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5090" y="29965975"/>
            <a:ext cx="18167985" cy="3537653"/>
          </a:xfrm>
        </p:spPr>
        <p:txBody>
          <a:bodyPr anchor="b"/>
          <a:lstStyle>
            <a:lvl1pPr algn="l">
              <a:defRPr sz="57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935090" y="3825021"/>
            <a:ext cx="18167985" cy="25685115"/>
          </a:xfrm>
        </p:spPr>
        <p:txBody>
          <a:bodyPr rtlCol="0">
            <a:normAutofit/>
          </a:bodyPr>
          <a:lstStyle>
            <a:lvl1pPr marL="0" indent="0">
              <a:buNone/>
              <a:defRPr sz="9200"/>
            </a:lvl1pPr>
            <a:lvl2pPr marL="1316502" indent="0">
              <a:buNone/>
              <a:defRPr sz="8100"/>
            </a:lvl2pPr>
            <a:lvl3pPr marL="2633003" indent="0">
              <a:buNone/>
              <a:defRPr sz="6900"/>
            </a:lvl3pPr>
            <a:lvl4pPr marL="3949503" indent="0">
              <a:buNone/>
              <a:defRPr sz="5700"/>
            </a:lvl4pPr>
            <a:lvl5pPr marL="5266005" indent="0">
              <a:buNone/>
              <a:defRPr sz="5700"/>
            </a:lvl5pPr>
            <a:lvl6pPr marL="6582505" indent="0">
              <a:buNone/>
              <a:defRPr sz="5700"/>
            </a:lvl6pPr>
            <a:lvl7pPr marL="7899007" indent="0">
              <a:buNone/>
              <a:defRPr sz="5700"/>
            </a:lvl7pPr>
            <a:lvl8pPr marL="9215508" indent="0">
              <a:buNone/>
              <a:defRPr sz="5700"/>
            </a:lvl8pPr>
            <a:lvl9pPr marL="10532009" indent="0">
              <a:buNone/>
              <a:defRPr sz="57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35090" y="33503625"/>
            <a:ext cx="18167985" cy="5024052"/>
          </a:xfrm>
        </p:spPr>
        <p:txBody>
          <a:bodyPr/>
          <a:lstStyle>
            <a:lvl1pPr marL="0" indent="0">
              <a:buNone/>
              <a:defRPr sz="4000"/>
            </a:lvl1pPr>
            <a:lvl2pPr marL="1316502" indent="0">
              <a:buNone/>
              <a:defRPr sz="3500"/>
            </a:lvl2pPr>
            <a:lvl3pPr marL="2633003" indent="0">
              <a:buNone/>
              <a:defRPr sz="2900"/>
            </a:lvl3pPr>
            <a:lvl4pPr marL="3949503" indent="0">
              <a:buNone/>
              <a:defRPr sz="2600"/>
            </a:lvl4pPr>
            <a:lvl5pPr marL="5266005" indent="0">
              <a:buNone/>
              <a:defRPr sz="2600"/>
            </a:lvl5pPr>
            <a:lvl6pPr marL="6582505" indent="0">
              <a:buNone/>
              <a:defRPr sz="2600"/>
            </a:lvl6pPr>
            <a:lvl7pPr marL="7899007" indent="0">
              <a:buNone/>
              <a:defRPr sz="2600"/>
            </a:lvl7pPr>
            <a:lvl8pPr marL="9215508" indent="0">
              <a:buNone/>
              <a:defRPr sz="2600"/>
            </a:lvl8pPr>
            <a:lvl9pPr marL="10532009" indent="0">
              <a:buNone/>
              <a:defRPr sz="2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ECC0A-2C30-4C0F-9057-5711A17C039E}" type="datetimeFigureOut">
              <a:rPr lang="de-DE"/>
              <a:pPr>
                <a:defRPr/>
              </a:pPr>
              <a:t>09.04.2012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2E721-47F4-44E2-A518-57BCF1C3748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4A99"/>
            </a:gs>
            <a:gs pos="72000">
              <a:srgbClr val="0066FF"/>
            </a:gs>
            <a:gs pos="100000">
              <a:srgbClr val="0070C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1514475" y="1716088"/>
            <a:ext cx="27251025" cy="713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63301" tIns="131650" rIns="263301" bIns="1316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514475" y="9986963"/>
            <a:ext cx="27251025" cy="282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63301" tIns="131650" rIns="263301" bIns="1316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514475" y="39677975"/>
            <a:ext cx="7064375" cy="2279650"/>
          </a:xfrm>
          <a:prstGeom prst="rect">
            <a:avLst/>
          </a:prstGeom>
        </p:spPr>
        <p:txBody>
          <a:bodyPr vert="horz" wrap="square" lIns="263301" tIns="131650" rIns="263301" bIns="131650" numCol="1" anchor="ctr" anchorCtr="0" compatLnSpc="1">
            <a:prstTxWarp prst="textNoShape">
              <a:avLst/>
            </a:prstTxWarp>
          </a:bodyPr>
          <a:lstStyle>
            <a:lvl1pPr>
              <a:defRPr sz="35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FF1ACA8C-36A8-4ED3-8F56-F27457CA2FD4}" type="datetimeFigureOut">
              <a:rPr lang="de-DE"/>
              <a:pPr>
                <a:defRPr/>
              </a:pPr>
              <a:t>09.04.2012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345738" y="39677975"/>
            <a:ext cx="9588500" cy="2279650"/>
          </a:xfrm>
          <a:prstGeom prst="rect">
            <a:avLst/>
          </a:prstGeom>
        </p:spPr>
        <p:txBody>
          <a:bodyPr vert="horz" wrap="square" lIns="263301" tIns="131650" rIns="263301" bIns="131650" numCol="1" anchor="ctr" anchorCtr="0" compatLnSpc="1">
            <a:prstTxWarp prst="textNoShape">
              <a:avLst/>
            </a:prstTxWarp>
          </a:bodyPr>
          <a:lstStyle>
            <a:lvl1pPr algn="ctr">
              <a:defRPr sz="35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1701125" y="39677975"/>
            <a:ext cx="7064375" cy="2279650"/>
          </a:xfrm>
          <a:prstGeom prst="rect">
            <a:avLst/>
          </a:prstGeom>
        </p:spPr>
        <p:txBody>
          <a:bodyPr vert="horz" wrap="square" lIns="263301" tIns="131650" rIns="263301" bIns="131650" numCol="1" anchor="ctr" anchorCtr="0" compatLnSpc="1">
            <a:prstTxWarp prst="textNoShape">
              <a:avLst/>
            </a:prstTxWarp>
          </a:bodyPr>
          <a:lstStyle>
            <a:lvl1pPr algn="r">
              <a:defRPr sz="35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32DD3CA-41D0-4BB1-AEC5-E6CB8D7B8C8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630488" rtl="0" eaLnBrk="0" fontAlgn="base" hangingPunct="0">
        <a:spcBef>
          <a:spcPct val="0"/>
        </a:spcBef>
        <a:spcAft>
          <a:spcPct val="0"/>
        </a:spcAft>
        <a:defRPr sz="12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630488" rtl="0" eaLnBrk="0" fontAlgn="base" hangingPunct="0">
        <a:spcBef>
          <a:spcPct val="0"/>
        </a:spcBef>
        <a:spcAft>
          <a:spcPct val="0"/>
        </a:spcAft>
        <a:defRPr sz="12700">
          <a:solidFill>
            <a:schemeClr val="tx1"/>
          </a:solidFill>
          <a:latin typeface="Calibri" pitchFamily="34" charset="0"/>
        </a:defRPr>
      </a:lvl2pPr>
      <a:lvl3pPr algn="ctr" defTabSz="2630488" rtl="0" eaLnBrk="0" fontAlgn="base" hangingPunct="0">
        <a:spcBef>
          <a:spcPct val="0"/>
        </a:spcBef>
        <a:spcAft>
          <a:spcPct val="0"/>
        </a:spcAft>
        <a:defRPr sz="12700">
          <a:solidFill>
            <a:schemeClr val="tx1"/>
          </a:solidFill>
          <a:latin typeface="Calibri" pitchFamily="34" charset="0"/>
        </a:defRPr>
      </a:lvl3pPr>
      <a:lvl4pPr algn="ctr" defTabSz="2630488" rtl="0" eaLnBrk="0" fontAlgn="base" hangingPunct="0">
        <a:spcBef>
          <a:spcPct val="0"/>
        </a:spcBef>
        <a:spcAft>
          <a:spcPct val="0"/>
        </a:spcAft>
        <a:defRPr sz="12700">
          <a:solidFill>
            <a:schemeClr val="tx1"/>
          </a:solidFill>
          <a:latin typeface="Calibri" pitchFamily="34" charset="0"/>
        </a:defRPr>
      </a:lvl4pPr>
      <a:lvl5pPr algn="ctr" defTabSz="2630488" rtl="0" eaLnBrk="0" fontAlgn="base" hangingPunct="0">
        <a:spcBef>
          <a:spcPct val="0"/>
        </a:spcBef>
        <a:spcAft>
          <a:spcPct val="0"/>
        </a:spcAft>
        <a:defRPr sz="12700">
          <a:solidFill>
            <a:schemeClr val="tx1"/>
          </a:solidFill>
          <a:latin typeface="Calibri" pitchFamily="34" charset="0"/>
        </a:defRPr>
      </a:lvl5pPr>
      <a:lvl6pPr marL="457200" algn="ctr" defTabSz="2632075" rtl="0" fontAlgn="base">
        <a:spcBef>
          <a:spcPct val="0"/>
        </a:spcBef>
        <a:spcAft>
          <a:spcPct val="0"/>
        </a:spcAft>
        <a:defRPr sz="12700">
          <a:solidFill>
            <a:schemeClr val="tx1"/>
          </a:solidFill>
          <a:latin typeface="Calibri" pitchFamily="34" charset="0"/>
        </a:defRPr>
      </a:lvl6pPr>
      <a:lvl7pPr marL="914400" algn="ctr" defTabSz="2632075" rtl="0" fontAlgn="base">
        <a:spcBef>
          <a:spcPct val="0"/>
        </a:spcBef>
        <a:spcAft>
          <a:spcPct val="0"/>
        </a:spcAft>
        <a:defRPr sz="12700">
          <a:solidFill>
            <a:schemeClr val="tx1"/>
          </a:solidFill>
          <a:latin typeface="Calibri" pitchFamily="34" charset="0"/>
        </a:defRPr>
      </a:lvl7pPr>
      <a:lvl8pPr marL="1371600" algn="ctr" defTabSz="2632075" rtl="0" fontAlgn="base">
        <a:spcBef>
          <a:spcPct val="0"/>
        </a:spcBef>
        <a:spcAft>
          <a:spcPct val="0"/>
        </a:spcAft>
        <a:defRPr sz="12700">
          <a:solidFill>
            <a:schemeClr val="tx1"/>
          </a:solidFill>
          <a:latin typeface="Calibri" pitchFamily="34" charset="0"/>
        </a:defRPr>
      </a:lvl8pPr>
      <a:lvl9pPr marL="1828800" algn="ctr" defTabSz="2632075" rtl="0" fontAlgn="base">
        <a:spcBef>
          <a:spcPct val="0"/>
        </a:spcBef>
        <a:spcAft>
          <a:spcPct val="0"/>
        </a:spcAft>
        <a:defRPr sz="12700">
          <a:solidFill>
            <a:schemeClr val="tx1"/>
          </a:solidFill>
          <a:latin typeface="Calibri" pitchFamily="34" charset="0"/>
        </a:defRPr>
      </a:lvl9pPr>
    </p:titleStyle>
    <p:bodyStyle>
      <a:lvl1pPr marL="985838" indent="-985838" algn="l" defTabSz="26304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1pPr>
      <a:lvl2pPr marL="2138363" indent="-820738" algn="l" defTabSz="26304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3290888" indent="-655638" algn="l" defTabSz="26304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4605338" indent="-655638" algn="l" defTabSz="26304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922963" indent="-655638" algn="l" defTabSz="26304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240757" indent="-658251" algn="l" defTabSz="2633003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557258" indent="-658251" algn="l" defTabSz="2633003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9873759" indent="-658251" algn="l" defTabSz="2633003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190260" indent="-658251" algn="l" defTabSz="2633003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633003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316502" algn="l" defTabSz="2633003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2pPr>
      <a:lvl3pPr marL="2633003" algn="l" defTabSz="2633003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3pPr>
      <a:lvl4pPr marL="3949503" algn="l" defTabSz="2633003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4pPr>
      <a:lvl5pPr marL="5266005" algn="l" defTabSz="2633003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5pPr>
      <a:lvl6pPr marL="6582505" algn="l" defTabSz="2633003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6pPr>
      <a:lvl7pPr marL="7899007" algn="l" defTabSz="2633003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7pPr>
      <a:lvl8pPr marL="9215508" algn="l" defTabSz="2633003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8pPr>
      <a:lvl9pPr marL="10532009" algn="l" defTabSz="2633003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0" y="2944524"/>
            <a:ext cx="30279975" cy="67376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lIns="57648" tIns="28823" rIns="57648" bIns="28823">
            <a:spAutoFit/>
          </a:bodyPr>
          <a:lstStyle/>
          <a:p>
            <a:pPr algn="ctr">
              <a:defRPr/>
            </a:pPr>
            <a:r>
              <a:rPr lang="de-DE" sz="4000" dirty="0">
                <a:latin typeface="Calibri" pitchFamily="34" charset="0"/>
              </a:rPr>
              <a:t>Alexandra </a:t>
            </a:r>
            <a:r>
              <a:rPr lang="de-DE" sz="4000" dirty="0" smtClean="0">
                <a:latin typeface="Calibri" pitchFamily="34" charset="0"/>
              </a:rPr>
              <a:t>Schulz, Frances Chen, Henrik Singmann, Bernadette von Dawans, &amp; Markus Heinrichs </a:t>
            </a:r>
            <a:endParaRPr lang="de-DE" sz="4000" dirty="0">
              <a:latin typeface="Calibri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77824" y="161902"/>
            <a:ext cx="26715491" cy="252042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57648" tIns="28823" rIns="57648" bIns="28823">
            <a:spAutoFit/>
          </a:bodyPr>
          <a:lstStyle/>
          <a:p>
            <a:pPr algn="ctr">
              <a:defRPr/>
            </a:pPr>
            <a:r>
              <a:rPr lang="en-US" sz="8000" b="1" dirty="0" smtClean="0"/>
              <a:t>Social Anxiety and Cortisol Reactivity are Related </a:t>
            </a:r>
          </a:p>
          <a:p>
            <a:pPr algn="ctr">
              <a:defRPr/>
            </a:pPr>
            <a:r>
              <a:rPr lang="en-US" sz="8000" b="1" dirty="0" smtClean="0"/>
              <a:t>but do not Interact to Reduce Stress </a:t>
            </a:r>
            <a:endParaRPr lang="de-DE" sz="8000" b="1" dirty="0">
              <a:latin typeface="Calibri" pitchFamily="34" charset="0"/>
            </a:endParaRPr>
          </a:p>
        </p:txBody>
      </p:sp>
      <p:sp>
        <p:nvSpPr>
          <p:cNvPr id="37" name="Rechteck 49"/>
          <p:cNvSpPr/>
          <p:nvPr/>
        </p:nvSpPr>
        <p:spPr>
          <a:xfrm>
            <a:off x="377825" y="15787688"/>
            <a:ext cx="14546264" cy="19729450"/>
          </a:xfrm>
          <a:prstGeom prst="roundRect">
            <a:avLst>
              <a:gd name="adj" fmla="val 4397"/>
            </a:avLst>
          </a:prstGeom>
          <a:solidFill>
            <a:schemeClr val="tx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2632075">
              <a:defRPr/>
            </a:pPr>
            <a:r>
              <a:rPr lang="en-US" sz="5500" b="1" dirty="0">
                <a:solidFill>
                  <a:srgbClr val="004A99"/>
                </a:solidFill>
                <a:cs typeface="Arial" charset="0"/>
              </a:rPr>
              <a:t>Method</a:t>
            </a:r>
          </a:p>
          <a:p>
            <a:pPr marL="457200" indent="-457200" defTabSz="2632075">
              <a:spcBef>
                <a:spcPts val="0"/>
              </a:spcBef>
              <a:defRPr/>
            </a:pPr>
            <a:r>
              <a:rPr lang="en-US" sz="4000" b="1" dirty="0">
                <a:solidFill>
                  <a:srgbClr val="004A99"/>
                </a:solidFill>
              </a:rPr>
              <a:t>Participants</a:t>
            </a:r>
            <a:endParaRPr lang="de-DE" sz="4000" b="1" dirty="0">
              <a:solidFill>
                <a:srgbClr val="004A99"/>
              </a:solidFill>
            </a:endParaRPr>
          </a:p>
          <a:p>
            <a:pPr marL="722313" indent="-722313" defTabSz="2632075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4000" dirty="0">
                <a:solidFill>
                  <a:schemeClr val="bg1"/>
                </a:solidFill>
              </a:rPr>
              <a:t>120 healthy male volunteers (mean age = 24, </a:t>
            </a:r>
            <a:r>
              <a:rPr lang="en-US" sz="4000" i="1" dirty="0">
                <a:solidFill>
                  <a:schemeClr val="bg1"/>
                </a:solidFill>
              </a:rPr>
              <a:t>SD </a:t>
            </a:r>
            <a:r>
              <a:rPr lang="en-US" sz="4000" dirty="0">
                <a:solidFill>
                  <a:schemeClr val="bg1"/>
                </a:solidFill>
              </a:rPr>
              <a:t>= 2.74)</a:t>
            </a:r>
          </a:p>
          <a:p>
            <a:pPr marL="722313" indent="-722313" defTabSz="2632075">
              <a:spcBef>
                <a:spcPts val="0"/>
              </a:spcBef>
              <a:defRPr/>
            </a:pPr>
            <a:endParaRPr lang="en-US" sz="2800" dirty="0">
              <a:solidFill>
                <a:schemeClr val="bg1"/>
              </a:solidFill>
            </a:endParaRPr>
          </a:p>
          <a:p>
            <a:pPr marL="722313" indent="-722313" defTabSz="2632075">
              <a:spcBef>
                <a:spcPts val="0"/>
              </a:spcBef>
              <a:defRPr/>
            </a:pPr>
            <a:r>
              <a:rPr lang="en-US" sz="4000" b="1" dirty="0">
                <a:solidFill>
                  <a:srgbClr val="004A99"/>
                </a:solidFill>
              </a:rPr>
              <a:t>Experimental Procedure</a:t>
            </a:r>
            <a:endParaRPr lang="de-DE" sz="4000" b="1" dirty="0">
              <a:solidFill>
                <a:srgbClr val="004A99"/>
              </a:solidFill>
            </a:endParaRPr>
          </a:p>
          <a:p>
            <a:pPr marL="722313" indent="-722313" defTabSz="2632075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4000" dirty="0">
                <a:solidFill>
                  <a:schemeClr val="bg1"/>
                </a:solidFill>
              </a:rPr>
              <a:t>Each experimental session consisted of three consecutive phases (see Figure 2 below</a:t>
            </a:r>
            <a:r>
              <a:rPr lang="en-US" sz="4000" dirty="0" smtClean="0">
                <a:solidFill>
                  <a:schemeClr val="bg1"/>
                </a:solidFill>
              </a:rPr>
              <a:t>): </a:t>
            </a:r>
            <a:r>
              <a:rPr lang="en-US" sz="4000" dirty="0" err="1" smtClean="0">
                <a:solidFill>
                  <a:schemeClr val="bg1"/>
                </a:solidFill>
              </a:rPr>
              <a:t>Prestress</a:t>
            </a:r>
            <a:r>
              <a:rPr lang="en-US" sz="4000" dirty="0" smtClean="0">
                <a:solidFill>
                  <a:schemeClr val="bg1"/>
                </a:solidFill>
              </a:rPr>
              <a:t>, Stress, </a:t>
            </a:r>
            <a:r>
              <a:rPr lang="en-US" sz="4000" dirty="0">
                <a:solidFill>
                  <a:schemeClr val="bg1"/>
                </a:solidFill>
              </a:rPr>
              <a:t>&amp;</a:t>
            </a:r>
            <a:r>
              <a:rPr lang="en-US" sz="4000" dirty="0" smtClean="0">
                <a:solidFill>
                  <a:schemeClr val="bg1"/>
                </a:solidFill>
              </a:rPr>
              <a:t> Recovery.</a:t>
            </a:r>
          </a:p>
          <a:p>
            <a:pPr marL="722313" indent="-722313" defTabSz="2632075">
              <a:spcBef>
                <a:spcPts val="600"/>
              </a:spcBef>
              <a:defRPr/>
            </a:pPr>
            <a:endParaRPr lang="en-US" sz="1800" dirty="0">
              <a:solidFill>
                <a:schemeClr val="bg1"/>
              </a:solidFill>
            </a:endParaRPr>
          </a:p>
          <a:p>
            <a:pPr marL="722313" indent="-722313" defTabSz="2632075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4000" dirty="0">
                <a:solidFill>
                  <a:schemeClr val="bg1"/>
                </a:solidFill>
              </a:rPr>
              <a:t>During the stress phase, socio-evaluative stress was induced by the group version of the Trier Social Stress Test (TSST-G; </a:t>
            </a:r>
            <a:r>
              <a:rPr lang="en-US" sz="4000" dirty="0" smtClean="0">
                <a:solidFill>
                  <a:schemeClr val="bg1"/>
                </a:solidFill>
              </a:rPr>
              <a:t>von </a:t>
            </a:r>
            <a:r>
              <a:rPr lang="en-US" sz="4000" dirty="0" err="1" smtClean="0">
                <a:solidFill>
                  <a:schemeClr val="bg1"/>
                </a:solidFill>
              </a:rPr>
              <a:t>Dawans</a:t>
            </a:r>
            <a:r>
              <a:rPr lang="en-US" sz="4000" dirty="0" smtClean="0">
                <a:solidFill>
                  <a:schemeClr val="bg1"/>
                </a:solidFill>
              </a:rPr>
              <a:t>, </a:t>
            </a:r>
            <a:r>
              <a:rPr lang="en-US" sz="4000" dirty="0" err="1" smtClean="0">
                <a:solidFill>
                  <a:schemeClr val="bg1"/>
                </a:solidFill>
              </a:rPr>
              <a:t>Kirschbaum</a:t>
            </a:r>
            <a:r>
              <a:rPr lang="en-US" sz="4000" dirty="0" smtClean="0">
                <a:solidFill>
                  <a:schemeClr val="bg1"/>
                </a:solidFill>
              </a:rPr>
              <a:t>, &amp; </a:t>
            </a:r>
            <a:r>
              <a:rPr lang="en-US" sz="4000" dirty="0" err="1" smtClean="0">
                <a:solidFill>
                  <a:schemeClr val="bg1"/>
                </a:solidFill>
              </a:rPr>
              <a:t>Heinrichs</a:t>
            </a:r>
            <a:r>
              <a:rPr lang="en-US" sz="4000" dirty="0" smtClean="0">
                <a:solidFill>
                  <a:schemeClr val="bg1"/>
                </a:solidFill>
              </a:rPr>
              <a:t>, 2011). </a:t>
            </a:r>
            <a:endParaRPr lang="en-US" sz="4000" dirty="0">
              <a:solidFill>
                <a:schemeClr val="bg1"/>
              </a:solidFill>
            </a:endParaRPr>
          </a:p>
          <a:p>
            <a:pPr marL="457200" indent="-457200" defTabSz="2632075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sz="4000" dirty="0" smtClean="0">
              <a:solidFill>
                <a:schemeClr val="bg1"/>
              </a:solidFill>
            </a:endParaRPr>
          </a:p>
          <a:p>
            <a:pPr marL="457200" indent="-457200" defTabSz="2632075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sz="4000" dirty="0" smtClean="0">
              <a:solidFill>
                <a:schemeClr val="bg1"/>
              </a:solidFill>
            </a:endParaRPr>
          </a:p>
          <a:p>
            <a:pPr marL="457200" indent="-457200" defTabSz="2632075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sz="4000" dirty="0" smtClean="0">
              <a:solidFill>
                <a:schemeClr val="bg1"/>
              </a:solidFill>
            </a:endParaRPr>
          </a:p>
          <a:p>
            <a:pPr marL="457200" indent="-457200" defTabSz="2632075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sz="4000" dirty="0">
              <a:solidFill>
                <a:schemeClr val="bg1"/>
              </a:solidFill>
            </a:endParaRPr>
          </a:p>
          <a:p>
            <a:pPr marL="457200" indent="-457200" defTabSz="2632075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sz="4000" dirty="0">
              <a:solidFill>
                <a:schemeClr val="bg1"/>
              </a:solidFill>
            </a:endParaRPr>
          </a:p>
          <a:p>
            <a:pPr marL="457200" indent="-457200" defTabSz="2632075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sz="4000" dirty="0">
              <a:solidFill>
                <a:schemeClr val="bg1"/>
              </a:solidFill>
            </a:endParaRPr>
          </a:p>
          <a:p>
            <a:pPr marL="457200" indent="-457200" defTabSz="2632075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sz="4000" dirty="0">
              <a:solidFill>
                <a:schemeClr val="bg1"/>
              </a:solidFill>
            </a:endParaRPr>
          </a:p>
          <a:p>
            <a:pPr marL="457200" indent="-457200" defTabSz="2632075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sz="4000" dirty="0">
              <a:solidFill>
                <a:schemeClr val="bg1"/>
              </a:solidFill>
            </a:endParaRPr>
          </a:p>
          <a:p>
            <a:pPr marL="457200" indent="-457200" defTabSz="2632075">
              <a:spcBef>
                <a:spcPts val="0"/>
              </a:spcBef>
              <a:defRPr/>
            </a:pPr>
            <a:endParaRPr lang="en-US" sz="4000" b="1" dirty="0">
              <a:solidFill>
                <a:srgbClr val="004A99"/>
              </a:solidFill>
            </a:endParaRPr>
          </a:p>
          <a:p>
            <a:pPr marL="457200" defTabSz="2632075">
              <a:spcBef>
                <a:spcPts val="0"/>
              </a:spcBef>
              <a:defRPr/>
            </a:pPr>
            <a:endParaRPr lang="en-US" sz="1800" i="1" dirty="0" smtClean="0">
              <a:solidFill>
                <a:schemeClr val="bg1"/>
              </a:solidFill>
            </a:endParaRPr>
          </a:p>
          <a:p>
            <a:pPr defTabSz="2632075">
              <a:spcBef>
                <a:spcPts val="0"/>
              </a:spcBef>
              <a:defRPr/>
            </a:pPr>
            <a:endParaRPr lang="en-US" sz="2800" i="1" dirty="0" smtClean="0">
              <a:solidFill>
                <a:schemeClr val="bg1"/>
              </a:solidFill>
            </a:endParaRPr>
          </a:p>
          <a:p>
            <a:pPr defTabSz="2632075">
              <a:spcBef>
                <a:spcPts val="0"/>
              </a:spcBef>
              <a:defRPr/>
            </a:pPr>
            <a:r>
              <a:rPr lang="en-US" sz="2800" i="1" dirty="0" smtClean="0">
                <a:solidFill>
                  <a:schemeClr val="bg1"/>
                </a:solidFill>
              </a:rPr>
              <a:t>Figure </a:t>
            </a:r>
            <a:r>
              <a:rPr lang="en-US" sz="2800" i="1" dirty="0">
                <a:solidFill>
                  <a:schemeClr val="bg1"/>
                </a:solidFill>
              </a:rPr>
              <a:t>2.</a:t>
            </a:r>
            <a:r>
              <a:rPr lang="en-US" sz="2800" dirty="0">
                <a:solidFill>
                  <a:schemeClr val="bg1"/>
                </a:solidFill>
              </a:rPr>
              <a:t> Sequence of events and timeline of the experimental procedure. </a:t>
            </a:r>
            <a:endParaRPr lang="en-US" sz="2800" b="1" dirty="0">
              <a:solidFill>
                <a:schemeClr val="bg1"/>
              </a:solidFill>
            </a:endParaRPr>
          </a:p>
          <a:p>
            <a:pPr marL="457200" indent="-457200" defTabSz="2632075">
              <a:spcBef>
                <a:spcPts val="0"/>
              </a:spcBef>
              <a:defRPr/>
            </a:pPr>
            <a:endParaRPr lang="en-US" sz="2000" b="1" dirty="0">
              <a:solidFill>
                <a:srgbClr val="004A99"/>
              </a:solidFill>
            </a:endParaRPr>
          </a:p>
          <a:p>
            <a:pPr marL="457200" indent="-457200" defTabSz="2632075">
              <a:spcBef>
                <a:spcPts val="0"/>
              </a:spcBef>
              <a:defRPr/>
            </a:pPr>
            <a:endParaRPr lang="en-US" sz="1050" b="1" dirty="0" smtClean="0">
              <a:solidFill>
                <a:srgbClr val="004A99"/>
              </a:solidFill>
            </a:endParaRPr>
          </a:p>
          <a:p>
            <a:pPr marL="457200" indent="-457200" defTabSz="2632075">
              <a:spcBef>
                <a:spcPts val="0"/>
              </a:spcBef>
              <a:defRPr/>
            </a:pPr>
            <a:r>
              <a:rPr lang="en-US" sz="4000" b="1" dirty="0" smtClean="0">
                <a:solidFill>
                  <a:srgbClr val="004A99"/>
                </a:solidFill>
              </a:rPr>
              <a:t>Measurements</a:t>
            </a:r>
            <a:endParaRPr lang="de-DE" sz="4000" b="1" dirty="0">
              <a:solidFill>
                <a:srgbClr val="004A99"/>
              </a:solidFill>
            </a:endParaRPr>
          </a:p>
          <a:p>
            <a:pPr marL="722313" indent="-722313" defTabSz="2632075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Social </a:t>
            </a:r>
            <a:r>
              <a:rPr lang="en-US" sz="4000" dirty="0">
                <a:solidFill>
                  <a:schemeClr val="bg1"/>
                </a:solidFill>
              </a:rPr>
              <a:t>anxiety (independent </a:t>
            </a:r>
            <a:r>
              <a:rPr lang="en-US" sz="4000" dirty="0" smtClean="0">
                <a:solidFill>
                  <a:schemeClr val="bg1"/>
                </a:solidFill>
              </a:rPr>
              <a:t>variable, during </a:t>
            </a:r>
            <a:r>
              <a:rPr lang="en-US" sz="4000" dirty="0" err="1">
                <a:solidFill>
                  <a:schemeClr val="bg1"/>
                </a:solidFill>
              </a:rPr>
              <a:t>Prestress</a:t>
            </a:r>
            <a:r>
              <a:rPr lang="en-US" sz="4000" dirty="0" smtClean="0">
                <a:solidFill>
                  <a:schemeClr val="bg1"/>
                </a:solidFill>
              </a:rPr>
              <a:t>): </a:t>
            </a:r>
            <a:r>
              <a:rPr lang="en-US" sz="4000" dirty="0">
                <a:solidFill>
                  <a:schemeClr val="bg1"/>
                </a:solidFill>
              </a:rPr>
              <a:t>German version of the Social Interaction and Anxiety Scale (SIAS-D; </a:t>
            </a:r>
            <a:r>
              <a:rPr lang="en-US" sz="4000" dirty="0" err="1">
                <a:solidFill>
                  <a:schemeClr val="bg1"/>
                </a:solidFill>
              </a:rPr>
              <a:t>Stangier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Heidenreich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Berardi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Golbs</a:t>
            </a:r>
            <a:r>
              <a:rPr lang="en-US" sz="4000" dirty="0">
                <a:solidFill>
                  <a:schemeClr val="bg1"/>
                </a:solidFill>
              </a:rPr>
              <a:t>, &amp; Hoyer, 1999</a:t>
            </a:r>
            <a:r>
              <a:rPr lang="en-US" sz="4000" dirty="0" smtClean="0">
                <a:solidFill>
                  <a:schemeClr val="bg1"/>
                </a:solidFill>
              </a:rPr>
              <a:t>).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endParaRPr lang="en-US" sz="4000" dirty="0" smtClean="0">
              <a:solidFill>
                <a:schemeClr val="bg1"/>
              </a:solidFill>
            </a:endParaRPr>
          </a:p>
          <a:p>
            <a:pPr marL="722313" indent="-722313" defTabSz="2632075">
              <a:spcBef>
                <a:spcPts val="600"/>
              </a:spcBef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/>
              </a:solidFill>
            </a:endParaRPr>
          </a:p>
          <a:p>
            <a:pPr marL="722313" indent="-722313" defTabSz="2632075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Subjective </a:t>
            </a:r>
            <a:r>
              <a:rPr lang="en-US" sz="4000" dirty="0">
                <a:solidFill>
                  <a:schemeClr val="bg1"/>
                </a:solidFill>
              </a:rPr>
              <a:t>Stress (dependent </a:t>
            </a:r>
            <a:r>
              <a:rPr lang="en-US" sz="4000" dirty="0" smtClean="0">
                <a:solidFill>
                  <a:schemeClr val="bg1"/>
                </a:solidFill>
              </a:rPr>
              <a:t>variable, 5 times, 	      , see Figure 2): Visual </a:t>
            </a:r>
            <a:r>
              <a:rPr lang="en-US" sz="4000" dirty="0">
                <a:solidFill>
                  <a:schemeClr val="bg1"/>
                </a:solidFill>
              </a:rPr>
              <a:t>analogue scales </a:t>
            </a:r>
            <a:r>
              <a:rPr lang="en-US" sz="4000" dirty="0" smtClean="0">
                <a:solidFill>
                  <a:schemeClr val="bg1"/>
                </a:solidFill>
              </a:rPr>
              <a:t>(VAS; von Dawans et al., </a:t>
            </a:r>
            <a:r>
              <a:rPr lang="en-US" sz="4000" dirty="0">
                <a:solidFill>
                  <a:schemeClr val="bg1"/>
                </a:solidFill>
              </a:rPr>
              <a:t>2011</a:t>
            </a:r>
            <a:r>
              <a:rPr lang="en-US" sz="4000" dirty="0" smtClean="0">
                <a:solidFill>
                  <a:schemeClr val="bg1"/>
                </a:solidFill>
              </a:rPr>
              <a:t>).</a:t>
            </a:r>
          </a:p>
          <a:p>
            <a:pPr marL="722313" indent="-722313" defTabSz="2632075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/>
              </a:solidFill>
            </a:endParaRPr>
          </a:p>
          <a:p>
            <a:pPr marL="722313" indent="-722313" defTabSz="2632075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4000" dirty="0">
                <a:solidFill>
                  <a:schemeClr val="bg1"/>
                </a:solidFill>
              </a:rPr>
              <a:t>Cortisol increase (proposed mediator/ </a:t>
            </a:r>
            <a:r>
              <a:rPr lang="en-US" sz="4000" dirty="0" smtClean="0">
                <a:solidFill>
                  <a:schemeClr val="bg1"/>
                </a:solidFill>
              </a:rPr>
              <a:t>moderator, 8 times,     ,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see Figure 2): Saliva </a:t>
            </a:r>
            <a:r>
              <a:rPr lang="en-US" sz="4000" dirty="0">
                <a:solidFill>
                  <a:schemeClr val="bg1"/>
                </a:solidFill>
              </a:rPr>
              <a:t>samples. </a:t>
            </a:r>
          </a:p>
          <a:p>
            <a:pPr marL="457200" indent="-457200" defTabSz="2632075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sz="4000" dirty="0">
              <a:solidFill>
                <a:schemeClr val="bg1"/>
              </a:solidFill>
            </a:endParaRPr>
          </a:p>
          <a:p>
            <a:pPr marL="457200" indent="-457200" defTabSz="2632075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62" name="Rechteck 49"/>
          <p:cNvSpPr/>
          <p:nvPr/>
        </p:nvSpPr>
        <p:spPr>
          <a:xfrm>
            <a:off x="377826" y="40125650"/>
            <a:ext cx="29523802" cy="2233614"/>
          </a:xfrm>
          <a:prstGeom prst="roundRect">
            <a:avLst>
              <a:gd name="adj" fmla="val 4397"/>
            </a:avLst>
          </a:prstGeom>
          <a:solidFill>
            <a:schemeClr val="tx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/>
          <a:lstStyle/>
          <a:p>
            <a:pPr algn="ctr" defTabSz="2632075">
              <a:defRPr/>
            </a:pPr>
            <a:r>
              <a:rPr lang="de-DE" sz="2800" b="1" dirty="0">
                <a:solidFill>
                  <a:srgbClr val="004A99"/>
                </a:solidFill>
                <a:cs typeface="Arial" charset="0"/>
              </a:rPr>
              <a:t>References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2300" dirty="0" err="1" smtClean="0">
                <a:solidFill>
                  <a:schemeClr val="bg1"/>
                </a:solidFill>
              </a:rPr>
              <a:t>Chen, Kumsta, von Dawans, Monakhov, Ebstein</a:t>
            </a:r>
            <a:r>
              <a:rPr lang="en-US" sz="2300" dirty="0" smtClean="0">
                <a:solidFill>
                  <a:schemeClr val="bg1"/>
                </a:solidFill>
              </a:rPr>
              <a:t>, &amp; </a:t>
            </a:r>
            <a:r>
              <a:rPr lang="en-US" sz="2300" dirty="0" err="1" smtClean="0">
                <a:solidFill>
                  <a:schemeClr val="bg1"/>
                </a:solidFill>
              </a:rPr>
              <a:t>Heinrichs</a:t>
            </a:r>
            <a:r>
              <a:rPr lang="en-US" sz="2300" dirty="0" smtClean="0">
                <a:solidFill>
                  <a:schemeClr val="bg1"/>
                </a:solidFill>
              </a:rPr>
              <a:t>, (2011). Common </a:t>
            </a:r>
            <a:r>
              <a:rPr lang="en-US" sz="2300" dirty="0" err="1" smtClean="0">
                <a:solidFill>
                  <a:schemeClr val="bg1"/>
                </a:solidFill>
              </a:rPr>
              <a:t>oxytocin</a:t>
            </a:r>
            <a:r>
              <a:rPr lang="en-US" sz="2300" dirty="0" smtClean="0">
                <a:solidFill>
                  <a:schemeClr val="bg1"/>
                </a:solidFill>
              </a:rPr>
              <a:t> receptor gene (OXTR) polymorphism and social support interact to reduce stress in humans. </a:t>
            </a:r>
            <a:r>
              <a:rPr lang="en-US" sz="2300" i="1" dirty="0" smtClean="0">
                <a:solidFill>
                  <a:schemeClr val="bg1"/>
                </a:solidFill>
              </a:rPr>
              <a:t>Proceedings of the National Academy of Sciences of the United States of America, 108 (50), </a:t>
            </a:r>
            <a:r>
              <a:rPr lang="en-US" sz="2300" dirty="0" smtClean="0">
                <a:solidFill>
                  <a:schemeClr val="bg1"/>
                </a:solidFill>
              </a:rPr>
              <a:t>1</a:t>
            </a:r>
            <a:r>
              <a:rPr lang="de-DE" sz="2300" dirty="0" smtClean="0">
                <a:solidFill>
                  <a:schemeClr val="bg1"/>
                </a:solidFill>
              </a:rPr>
              <a:t>9937-19942.</a:t>
            </a:r>
            <a:endParaRPr lang="de-DE" sz="2300" dirty="0" err="1" smtClean="0">
              <a:solidFill>
                <a:schemeClr val="bg1"/>
              </a:solidFill>
            </a:endParaRP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de-DE" sz="2300" dirty="0" err="1" smtClean="0">
                <a:solidFill>
                  <a:schemeClr val="bg1"/>
                </a:solidFill>
              </a:rPr>
              <a:t>Soravia</a:t>
            </a:r>
            <a:r>
              <a:rPr lang="de-DE" sz="2300" dirty="0" smtClean="0">
                <a:solidFill>
                  <a:schemeClr val="bg1"/>
                </a:solidFill>
              </a:rPr>
              <a:t> </a:t>
            </a:r>
            <a:r>
              <a:rPr lang="de-DE" sz="2300" dirty="0">
                <a:solidFill>
                  <a:schemeClr val="bg1"/>
                </a:solidFill>
              </a:rPr>
              <a:t>L., Heinrichs, M., </a:t>
            </a:r>
            <a:r>
              <a:rPr lang="de-DE" sz="2300" dirty="0" err="1">
                <a:solidFill>
                  <a:schemeClr val="bg1"/>
                </a:solidFill>
              </a:rPr>
              <a:t>Aerni</a:t>
            </a:r>
            <a:r>
              <a:rPr lang="de-DE" sz="2300" dirty="0">
                <a:solidFill>
                  <a:schemeClr val="bg1"/>
                </a:solidFill>
              </a:rPr>
              <a:t>, A., Maroni, C., Schelling, G., Ehlert, U. et al. </a:t>
            </a:r>
            <a:r>
              <a:rPr lang="en-US" sz="2300" dirty="0">
                <a:solidFill>
                  <a:schemeClr val="bg1"/>
                </a:solidFill>
              </a:rPr>
              <a:t>(2006). </a:t>
            </a:r>
            <a:r>
              <a:rPr lang="en-US" sz="2300" dirty="0" err="1">
                <a:solidFill>
                  <a:schemeClr val="bg1"/>
                </a:solidFill>
              </a:rPr>
              <a:t>Glucocorticoids</a:t>
            </a:r>
            <a:r>
              <a:rPr lang="en-US" sz="2300" dirty="0">
                <a:solidFill>
                  <a:schemeClr val="bg1"/>
                </a:solidFill>
              </a:rPr>
              <a:t> reduce phobic fear in humans. </a:t>
            </a:r>
            <a:r>
              <a:rPr lang="en-US" sz="2300" dirty="0" smtClean="0">
                <a:solidFill>
                  <a:schemeClr val="bg1"/>
                </a:solidFill>
              </a:rPr>
              <a:t>Proceedings of the </a:t>
            </a:r>
            <a:r>
              <a:rPr lang="en-US" sz="2300" i="1" dirty="0" smtClean="0">
                <a:solidFill>
                  <a:schemeClr val="bg1"/>
                </a:solidFill>
              </a:rPr>
              <a:t>National </a:t>
            </a:r>
            <a:r>
              <a:rPr lang="en-US" sz="2300" i="1" dirty="0">
                <a:solidFill>
                  <a:schemeClr val="bg1"/>
                </a:solidFill>
              </a:rPr>
              <a:t>Academy of Sciences of the United States of America, </a:t>
            </a:r>
            <a:r>
              <a:rPr lang="en-US" sz="2300" i="1" dirty="0" smtClean="0">
                <a:solidFill>
                  <a:schemeClr val="bg1"/>
                </a:solidFill>
              </a:rPr>
              <a:t>103 (14), </a:t>
            </a:r>
            <a:r>
              <a:rPr lang="en-US" sz="2300" dirty="0">
                <a:solidFill>
                  <a:schemeClr val="bg1"/>
                </a:solidFill>
              </a:rPr>
              <a:t>5585-5590.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de-DE" sz="2300" dirty="0" err="1">
                <a:solidFill>
                  <a:schemeClr val="bg1"/>
                </a:solidFill>
              </a:rPr>
              <a:t>Stangier</a:t>
            </a:r>
            <a:r>
              <a:rPr lang="de-DE" sz="2300" dirty="0">
                <a:solidFill>
                  <a:schemeClr val="bg1"/>
                </a:solidFill>
              </a:rPr>
              <a:t>, U., Heidenreich, T., </a:t>
            </a:r>
            <a:r>
              <a:rPr lang="de-DE" sz="2300" dirty="0" err="1">
                <a:solidFill>
                  <a:schemeClr val="bg1"/>
                </a:solidFill>
              </a:rPr>
              <a:t>Berardi</a:t>
            </a:r>
            <a:r>
              <a:rPr lang="de-DE" sz="2300" dirty="0">
                <a:solidFill>
                  <a:schemeClr val="bg1"/>
                </a:solidFill>
              </a:rPr>
              <a:t>, A., </a:t>
            </a:r>
            <a:r>
              <a:rPr lang="de-DE" sz="2300" dirty="0" err="1">
                <a:solidFill>
                  <a:schemeClr val="bg1"/>
                </a:solidFill>
              </a:rPr>
              <a:t>Golbs</a:t>
            </a:r>
            <a:r>
              <a:rPr lang="de-DE" sz="2300" dirty="0">
                <a:solidFill>
                  <a:schemeClr val="bg1"/>
                </a:solidFill>
              </a:rPr>
              <a:t>, U., &amp; Hoyer, J. (1999). </a:t>
            </a:r>
            <a:r>
              <a:rPr lang="en-US" sz="2300" dirty="0">
                <a:solidFill>
                  <a:schemeClr val="bg1"/>
                </a:solidFill>
              </a:rPr>
              <a:t>Assessment of  social phobia by the Social Interaction Anxiety Scale and the Social Phobia Scale. </a:t>
            </a:r>
            <a:r>
              <a:rPr lang="de-DE" sz="2300" i="1" dirty="0" smtClean="0">
                <a:solidFill>
                  <a:schemeClr val="bg1"/>
                </a:solidFill>
              </a:rPr>
              <a:t>Zeitschrift </a:t>
            </a:r>
            <a:r>
              <a:rPr lang="de-DE" sz="2300" i="1" dirty="0">
                <a:solidFill>
                  <a:schemeClr val="bg1"/>
                </a:solidFill>
              </a:rPr>
              <a:t>für Klinische Psychologie, 28</a:t>
            </a:r>
            <a:r>
              <a:rPr lang="de-DE" sz="2300" dirty="0">
                <a:solidFill>
                  <a:schemeClr val="bg1"/>
                </a:solidFill>
              </a:rPr>
              <a:t>, 28-36.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de-DE" sz="2300" dirty="0">
                <a:solidFill>
                  <a:schemeClr val="bg1"/>
                </a:solidFill>
              </a:rPr>
              <a:t>Von Dawans, B., Kirschbaum, C., &amp; Heinrichs, M. (2011). </a:t>
            </a:r>
            <a:r>
              <a:rPr lang="en-US" sz="2300" dirty="0">
                <a:solidFill>
                  <a:schemeClr val="bg1"/>
                </a:solidFill>
              </a:rPr>
              <a:t>The Trier Social Stress Test for  Groups (TSST-G): A new research tool for controlled simultaneous social stress  exposure in a group format. </a:t>
            </a:r>
            <a:r>
              <a:rPr lang="en-US" sz="2300" i="1" dirty="0" err="1">
                <a:solidFill>
                  <a:schemeClr val="bg1"/>
                </a:solidFill>
              </a:rPr>
              <a:t>Psychoneuroendocrinology</a:t>
            </a:r>
            <a:r>
              <a:rPr lang="en-US" sz="2300" i="1" dirty="0">
                <a:solidFill>
                  <a:schemeClr val="bg1"/>
                </a:solidFill>
              </a:rPr>
              <a:t>, 36,</a:t>
            </a:r>
            <a:r>
              <a:rPr lang="en-US" sz="2300" dirty="0">
                <a:solidFill>
                  <a:schemeClr val="bg1"/>
                </a:solidFill>
              </a:rPr>
              <a:t> 514-522.</a:t>
            </a:r>
            <a:endParaRPr lang="de-DE" sz="2300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de-DE" sz="500" b="1" dirty="0" smtClean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de-DE" sz="2400" b="1" dirty="0" smtClean="0">
                <a:solidFill>
                  <a:schemeClr val="bg1"/>
                </a:solidFill>
              </a:rPr>
              <a:t>Poster </a:t>
            </a:r>
            <a:r>
              <a:rPr lang="de-DE" sz="2400" b="1" dirty="0" err="1" smtClean="0">
                <a:solidFill>
                  <a:schemeClr val="bg1"/>
                </a:solidFill>
              </a:rPr>
              <a:t>presented</a:t>
            </a:r>
            <a:r>
              <a:rPr lang="de-DE" sz="2400" b="1" dirty="0" smtClean="0">
                <a:solidFill>
                  <a:schemeClr val="bg1"/>
                </a:solidFill>
              </a:rPr>
              <a:t> </a:t>
            </a:r>
            <a:r>
              <a:rPr lang="de-DE" sz="2400" b="1" dirty="0" err="1" smtClean="0">
                <a:solidFill>
                  <a:schemeClr val="bg1"/>
                </a:solidFill>
              </a:rPr>
              <a:t>at</a:t>
            </a:r>
            <a:r>
              <a:rPr lang="de-DE" sz="2400" b="1" dirty="0" smtClean="0">
                <a:solidFill>
                  <a:schemeClr val="bg1"/>
                </a:solidFill>
              </a:rPr>
              <a:t> </a:t>
            </a:r>
            <a:r>
              <a:rPr lang="de-DE" sz="2400" b="1" dirty="0" err="1" smtClean="0">
                <a:solidFill>
                  <a:schemeClr val="bg1"/>
                </a:solidFill>
              </a:rPr>
              <a:t>the</a:t>
            </a:r>
            <a:r>
              <a:rPr lang="de-DE" sz="2400" b="1" dirty="0" smtClean="0">
                <a:solidFill>
                  <a:schemeClr val="bg1"/>
                </a:solidFill>
              </a:rPr>
              <a:t> 10th Tagung der Österreichischen Gesellschaft für Psychologie, Graz, Austria, April 2012</a:t>
            </a:r>
            <a:endParaRPr lang="de-DE" sz="2400" b="1" dirty="0">
              <a:solidFill>
                <a:schemeClr val="bg1"/>
              </a:solidFill>
            </a:endParaRPr>
          </a:p>
          <a:p>
            <a:pPr>
              <a:defRPr/>
            </a:pP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0" y="3592596"/>
            <a:ext cx="30279975" cy="67376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lIns="57648" tIns="28823" rIns="57648" bIns="28823">
            <a:spAutoFit/>
          </a:bodyPr>
          <a:lstStyle/>
          <a:p>
            <a:pPr algn="ctr">
              <a:defRPr/>
            </a:pPr>
            <a:r>
              <a:rPr lang="de-DE" sz="4000" dirty="0">
                <a:latin typeface="Calibri" pitchFamily="34" charset="0"/>
              </a:rPr>
              <a:t>University </a:t>
            </a:r>
            <a:r>
              <a:rPr lang="de-DE" sz="4000" dirty="0" err="1">
                <a:latin typeface="Calibri" pitchFamily="34" charset="0"/>
              </a:rPr>
              <a:t>of</a:t>
            </a:r>
            <a:r>
              <a:rPr lang="de-DE" sz="4000" dirty="0">
                <a:latin typeface="Calibri" pitchFamily="34" charset="0"/>
              </a:rPr>
              <a:t> </a:t>
            </a:r>
            <a:r>
              <a:rPr lang="de-DE" sz="4000" dirty="0" smtClean="0">
                <a:latin typeface="Calibri" pitchFamily="34" charset="0"/>
              </a:rPr>
              <a:t>Freiburg, Germany</a:t>
            </a:r>
            <a:endParaRPr lang="de-DE" sz="4000" baseline="30000" dirty="0">
              <a:latin typeface="Calibri" pitchFamily="34" charset="0"/>
            </a:endParaRPr>
          </a:p>
        </p:txBody>
      </p:sp>
      <p:pic>
        <p:nvPicPr>
          <p:cNvPr id="2065" name="Picture 5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49400" y="127000"/>
            <a:ext cx="3359150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0" name="Gerade Verbindung 49"/>
          <p:cNvCxnSpPr/>
          <p:nvPr/>
        </p:nvCxnSpPr>
        <p:spPr>
          <a:xfrm>
            <a:off x="0" y="2815869"/>
            <a:ext cx="28028900" cy="0"/>
          </a:xfrm>
          <a:prstGeom prst="line">
            <a:avLst/>
          </a:prstGeom>
          <a:ln w="1174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hteck 49"/>
          <p:cNvSpPr/>
          <p:nvPr/>
        </p:nvSpPr>
        <p:spPr>
          <a:xfrm>
            <a:off x="15355888" y="4410074"/>
            <a:ext cx="14546262" cy="11089531"/>
          </a:xfrm>
          <a:prstGeom prst="roundRect">
            <a:avLst>
              <a:gd name="adj" fmla="val 4397"/>
            </a:avLst>
          </a:prstGeom>
          <a:solidFill>
            <a:schemeClr val="tx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2632075">
              <a:tabLst>
                <a:tab pos="441325" algn="l"/>
              </a:tabLst>
              <a:defRPr/>
            </a:pPr>
            <a:r>
              <a:rPr lang="en-US" sz="5500" b="1" dirty="0">
                <a:solidFill>
                  <a:srgbClr val="004A99"/>
                </a:solidFill>
                <a:cs typeface="Arial" charset="0"/>
              </a:rPr>
              <a:t>Hypotheses</a:t>
            </a:r>
            <a:endParaRPr lang="en-US" sz="5500" dirty="0">
              <a:solidFill>
                <a:schemeClr val="bg1"/>
              </a:solidFill>
            </a:endParaRPr>
          </a:p>
          <a:p>
            <a:pPr marL="742950" indent="-742950">
              <a:spcBef>
                <a:spcPts val="60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We hypothesized that in a socio-evaluative situation:</a:t>
            </a:r>
          </a:p>
          <a:p>
            <a:pPr marL="742950" indent="-742950">
              <a:spcBef>
                <a:spcPts val="600"/>
              </a:spcBef>
              <a:defRPr/>
            </a:pPr>
            <a:endParaRPr lang="en-US" sz="1000" dirty="0" smtClean="0">
              <a:solidFill>
                <a:schemeClr val="bg1"/>
              </a:solidFill>
            </a:endParaRPr>
          </a:p>
          <a:p>
            <a:pPr marL="742950" indent="-742950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Individuals with high levels of social anxiety exhibit a heightened psychological stress response. </a:t>
            </a:r>
          </a:p>
          <a:p>
            <a:pPr marL="742950" indent="-742950">
              <a:spcBef>
                <a:spcPts val="600"/>
              </a:spcBef>
              <a:buFont typeface="+mj-lt"/>
              <a:buAutoNum type="arabicPeriod"/>
              <a:defRPr/>
            </a:pPr>
            <a:endParaRPr lang="en-US" sz="1000" dirty="0" smtClean="0">
              <a:solidFill>
                <a:schemeClr val="bg1"/>
              </a:solidFill>
            </a:endParaRPr>
          </a:p>
          <a:p>
            <a:pPr marL="742950" indent="-742950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Individuals with high levels of social anxiety show an impaired </a:t>
            </a:r>
            <a:r>
              <a:rPr lang="en-US" sz="4000" dirty="0" err="1" smtClean="0">
                <a:solidFill>
                  <a:schemeClr val="bg1"/>
                </a:solidFill>
              </a:rPr>
              <a:t>cortisol</a:t>
            </a:r>
            <a:r>
              <a:rPr lang="en-US" sz="4000" dirty="0" smtClean="0">
                <a:solidFill>
                  <a:schemeClr val="bg1"/>
                </a:solidFill>
              </a:rPr>
              <a:t> reactivity. </a:t>
            </a:r>
          </a:p>
          <a:p>
            <a:pPr marL="742950" indent="-742950">
              <a:spcBef>
                <a:spcPts val="600"/>
              </a:spcBef>
              <a:buFont typeface="+mj-lt"/>
              <a:buAutoNum type="arabicPeriod"/>
              <a:defRPr/>
            </a:pPr>
            <a:endParaRPr lang="en-US" sz="1000" dirty="0" smtClean="0">
              <a:solidFill>
                <a:schemeClr val="bg1"/>
              </a:solidFill>
            </a:endParaRPr>
          </a:p>
          <a:p>
            <a:pPr marL="742950" indent="-742950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The impaired cortisol reactivity explains the increased psychological stress response either via mediation (A) or moderation (B), see Figure 1.</a:t>
            </a:r>
          </a:p>
          <a:p>
            <a:pPr marL="742950" indent="-742950">
              <a:spcBef>
                <a:spcPts val="600"/>
              </a:spcBef>
              <a:defRPr/>
            </a:pPr>
            <a:endParaRPr lang="en-US" sz="4000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sz="1050" b="1" dirty="0" smtClean="0">
              <a:solidFill>
                <a:srgbClr val="004A99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sz="4000" dirty="0" smtClean="0"/>
              <a:t>no </a:t>
            </a:r>
            <a:r>
              <a:rPr lang="en-US" sz="4000" dirty="0"/>
              <a:t>relationship between social phobia and the psychological stress response for people with a high cortisol increase. </a:t>
            </a:r>
            <a:endParaRPr lang="de-DE" sz="4000" dirty="0"/>
          </a:p>
          <a:p>
            <a:pPr marL="457200" indent="-457200" defTabSz="2632075">
              <a:lnSpc>
                <a:spcPts val="5500"/>
              </a:lnSpc>
              <a:spcBef>
                <a:spcPts val="1200"/>
              </a:spcBef>
              <a:buFont typeface="Wingdings" pitchFamily="2" charset="2"/>
              <a:buChar char="§"/>
              <a:defRPr/>
            </a:pPr>
            <a:endParaRPr lang="en-US" sz="4000" dirty="0">
              <a:solidFill>
                <a:schemeClr val="bg1"/>
              </a:solidFill>
            </a:endParaRPr>
          </a:p>
          <a:p>
            <a:pPr marL="800100" indent="-800100" defTabSz="2632075">
              <a:defRPr/>
            </a:pPr>
            <a:endParaRPr lang="en-US" sz="1100" i="1" dirty="0" smtClean="0">
              <a:solidFill>
                <a:schemeClr val="bg1"/>
              </a:solidFill>
            </a:endParaRPr>
          </a:p>
          <a:p>
            <a:pPr marL="800100" indent="-800100" defTabSz="2632075">
              <a:defRPr/>
            </a:pPr>
            <a:endParaRPr lang="en-US" sz="1050" i="1" dirty="0" smtClean="0">
              <a:solidFill>
                <a:schemeClr val="bg1"/>
              </a:solidFill>
            </a:endParaRPr>
          </a:p>
          <a:p>
            <a:pPr marL="800100" indent="-800100" defTabSz="2632075">
              <a:defRPr/>
            </a:pPr>
            <a:r>
              <a:rPr lang="en-US" sz="2800" i="1" dirty="0" smtClean="0">
                <a:solidFill>
                  <a:schemeClr val="bg1"/>
                </a:solidFill>
              </a:rPr>
              <a:t>Figure 1.</a:t>
            </a:r>
            <a:r>
              <a:rPr lang="en-US" sz="2800" dirty="0" smtClean="0">
                <a:solidFill>
                  <a:schemeClr val="bg1"/>
                </a:solidFill>
              </a:rPr>
              <a:t> Graphical representation of the proposed mediation model (A) and the proposed </a:t>
            </a:r>
          </a:p>
          <a:p>
            <a:pPr marL="800100" indent="-800100" defTabSz="2632075"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moderation model (B).</a:t>
            </a:r>
          </a:p>
          <a:p>
            <a:pPr marL="800100" indent="-800100" defTabSz="2632075">
              <a:defRPr/>
            </a:pPr>
            <a:endParaRPr lang="en-US" sz="36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52" name="Rechteck 49"/>
          <p:cNvSpPr/>
          <p:nvPr/>
        </p:nvSpPr>
        <p:spPr>
          <a:xfrm>
            <a:off x="15355888" y="15787688"/>
            <a:ext cx="14545739" cy="19729450"/>
          </a:xfrm>
          <a:prstGeom prst="roundRect">
            <a:avLst>
              <a:gd name="adj" fmla="val 4397"/>
            </a:avLst>
          </a:prstGeom>
          <a:solidFill>
            <a:schemeClr val="tx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2632075">
              <a:defRPr/>
            </a:pPr>
            <a:r>
              <a:rPr lang="en-US" sz="5500" b="1" dirty="0">
                <a:solidFill>
                  <a:srgbClr val="004A99"/>
                </a:solidFill>
                <a:cs typeface="Arial" charset="0"/>
              </a:rPr>
              <a:t>Results</a:t>
            </a:r>
          </a:p>
          <a:p>
            <a:pPr marL="457200" indent="-457200" defTabSz="2632075">
              <a:spcBef>
                <a:spcPts val="0"/>
              </a:spcBef>
              <a:defRPr/>
            </a:pPr>
            <a:r>
              <a:rPr lang="en-US" sz="4000" b="1" dirty="0">
                <a:solidFill>
                  <a:srgbClr val="004A99"/>
                </a:solidFill>
              </a:rPr>
              <a:t>Stress </a:t>
            </a:r>
            <a:r>
              <a:rPr lang="en-US" sz="4000" b="1" dirty="0" smtClean="0">
                <a:solidFill>
                  <a:srgbClr val="004A99"/>
                </a:solidFill>
              </a:rPr>
              <a:t>Induction was successful </a:t>
            </a:r>
            <a:endParaRPr lang="de-DE" sz="4000" b="1" dirty="0">
              <a:solidFill>
                <a:srgbClr val="004A99"/>
              </a:solidFill>
            </a:endParaRPr>
          </a:p>
          <a:p>
            <a:pPr marL="722313" indent="-722313" defTabSz="2632075">
              <a:spcBef>
                <a:spcPts val="600"/>
              </a:spcBef>
              <a:buFont typeface="Wingdings" pitchFamily="2" charset="2"/>
              <a:buChar char="§"/>
              <a:tabLst>
                <a:tab pos="722313" algn="l"/>
              </a:tabLst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Both</a:t>
            </a:r>
            <a:r>
              <a:rPr lang="en-US" sz="4000" dirty="0">
                <a:solidFill>
                  <a:schemeClr val="bg1"/>
                </a:solidFill>
              </a:rPr>
              <a:t>, subjective stress </a:t>
            </a:r>
            <a:r>
              <a:rPr lang="en-US" sz="4000" dirty="0" smtClean="0">
                <a:solidFill>
                  <a:schemeClr val="bg1"/>
                </a:solidFill>
              </a:rPr>
              <a:t>(VAS) and </a:t>
            </a:r>
            <a:r>
              <a:rPr lang="en-US" sz="4000" dirty="0" err="1">
                <a:solidFill>
                  <a:schemeClr val="bg1"/>
                </a:solidFill>
              </a:rPr>
              <a:t>cortisol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revealed an increase due to the stress induction. </a:t>
            </a:r>
          </a:p>
          <a:p>
            <a:pPr marL="722313" indent="-722313" defTabSz="2632075">
              <a:spcBef>
                <a:spcPts val="600"/>
              </a:spcBef>
              <a:buFont typeface="Wingdings" pitchFamily="2" charset="2"/>
              <a:buChar char="§"/>
              <a:tabLst>
                <a:tab pos="722313" algn="l"/>
              </a:tabLst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VAS-AUC</a:t>
            </a:r>
            <a:r>
              <a:rPr lang="en-US" sz="4400" baseline="-25000" dirty="0" smtClean="0">
                <a:solidFill>
                  <a:schemeClr val="bg1"/>
                </a:solidFill>
              </a:rPr>
              <a:t>I</a:t>
            </a:r>
            <a:r>
              <a:rPr lang="en-US" sz="4000" dirty="0" smtClean="0">
                <a:solidFill>
                  <a:schemeClr val="bg1"/>
                </a:solidFill>
              </a:rPr>
              <a:t> (area under the curve) and </a:t>
            </a:r>
            <a:r>
              <a:rPr lang="en-US" sz="4000" dirty="0" err="1" smtClean="0">
                <a:solidFill>
                  <a:schemeClr val="bg1"/>
                </a:solidFill>
              </a:rPr>
              <a:t>Cortisol</a:t>
            </a:r>
            <a:r>
              <a:rPr lang="en-US" sz="4000" dirty="0" smtClean="0">
                <a:solidFill>
                  <a:schemeClr val="bg1"/>
                </a:solidFill>
              </a:rPr>
              <a:t>-AUC</a:t>
            </a:r>
            <a:r>
              <a:rPr lang="en-US" sz="4000" baseline="-25000" dirty="0" smtClean="0">
                <a:solidFill>
                  <a:schemeClr val="bg1"/>
                </a:solidFill>
              </a:rPr>
              <a:t>I</a:t>
            </a:r>
            <a:r>
              <a:rPr lang="en-US" sz="4000" dirty="0" smtClean="0">
                <a:solidFill>
                  <a:schemeClr val="bg1"/>
                </a:solidFill>
              </a:rPr>
              <a:t> were significantly higher than 0 during the stress, </a:t>
            </a:r>
            <a:r>
              <a:rPr lang="en-US" sz="4000" i="1" dirty="0">
                <a:solidFill>
                  <a:schemeClr val="bg1"/>
                </a:solidFill>
              </a:rPr>
              <a:t>t</a:t>
            </a:r>
            <a:r>
              <a:rPr lang="en-US" sz="4000" dirty="0">
                <a:solidFill>
                  <a:schemeClr val="bg1"/>
                </a:solidFill>
              </a:rPr>
              <a:t>(102) = </a:t>
            </a:r>
            <a:r>
              <a:rPr lang="en-US" sz="4000" dirty="0" smtClean="0">
                <a:solidFill>
                  <a:schemeClr val="bg1"/>
                </a:solidFill>
              </a:rPr>
              <a:t>8.40, 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i="1" dirty="0" smtClean="0">
                <a:solidFill>
                  <a:schemeClr val="bg1"/>
                </a:solidFill>
              </a:rPr>
              <a:t>p </a:t>
            </a:r>
            <a:r>
              <a:rPr lang="en-US" sz="4000" dirty="0">
                <a:solidFill>
                  <a:schemeClr val="bg1"/>
                </a:solidFill>
              </a:rPr>
              <a:t>&lt; .001, and </a:t>
            </a:r>
            <a:r>
              <a:rPr lang="en-US" sz="4000" i="1" dirty="0">
                <a:solidFill>
                  <a:schemeClr val="bg1"/>
                </a:solidFill>
              </a:rPr>
              <a:t>t</a:t>
            </a:r>
            <a:r>
              <a:rPr lang="en-US" sz="4000" dirty="0">
                <a:solidFill>
                  <a:schemeClr val="bg1"/>
                </a:solidFill>
              </a:rPr>
              <a:t>(102) = </a:t>
            </a:r>
            <a:r>
              <a:rPr lang="en-US" sz="4000" dirty="0" smtClean="0">
                <a:solidFill>
                  <a:schemeClr val="bg1"/>
                </a:solidFill>
              </a:rPr>
              <a:t>7.79, </a:t>
            </a:r>
            <a:r>
              <a:rPr lang="en-US" sz="4000" i="1" dirty="0" smtClean="0">
                <a:solidFill>
                  <a:schemeClr val="bg1"/>
                </a:solidFill>
              </a:rPr>
              <a:t>p </a:t>
            </a:r>
            <a:r>
              <a:rPr lang="en-US" sz="4000" dirty="0">
                <a:solidFill>
                  <a:schemeClr val="bg1"/>
                </a:solidFill>
              </a:rPr>
              <a:t>&lt; .001, respectively (see Figure 3</a:t>
            </a:r>
            <a:r>
              <a:rPr lang="en-US" sz="4000" dirty="0" smtClean="0">
                <a:solidFill>
                  <a:schemeClr val="bg1"/>
                </a:solidFill>
              </a:rPr>
              <a:t>).</a:t>
            </a:r>
          </a:p>
          <a:p>
            <a:pPr marL="722313" indent="-722313" defTabSz="2632075">
              <a:spcBef>
                <a:spcPts val="600"/>
              </a:spcBef>
              <a:buFont typeface="Wingdings" pitchFamily="2" charset="2"/>
              <a:buChar char="§"/>
              <a:tabLst>
                <a:tab pos="722313" algn="l"/>
              </a:tabLst>
              <a:defRPr/>
            </a:pPr>
            <a:endParaRPr lang="en-US" sz="3600" dirty="0">
              <a:solidFill>
                <a:schemeClr val="bg1"/>
              </a:solidFill>
            </a:endParaRPr>
          </a:p>
          <a:p>
            <a:pPr>
              <a:defRPr/>
            </a:pPr>
            <a:endParaRPr lang="en-US" sz="2800" dirty="0" smtClean="0">
              <a:solidFill>
                <a:schemeClr val="bg1"/>
              </a:solidFill>
            </a:endParaRPr>
          </a:p>
          <a:p>
            <a:pPr>
              <a:defRPr/>
            </a:pPr>
            <a:endParaRPr lang="en-US" sz="4000" dirty="0">
              <a:solidFill>
                <a:schemeClr val="bg1"/>
              </a:solidFill>
            </a:endParaRPr>
          </a:p>
          <a:p>
            <a:pPr>
              <a:defRPr/>
            </a:pPr>
            <a:endParaRPr lang="en-US" sz="4000" dirty="0">
              <a:solidFill>
                <a:schemeClr val="bg1"/>
              </a:solidFill>
            </a:endParaRPr>
          </a:p>
          <a:p>
            <a:pPr>
              <a:defRPr/>
            </a:pPr>
            <a:endParaRPr lang="en-US" sz="4000" dirty="0">
              <a:solidFill>
                <a:schemeClr val="bg1"/>
              </a:solidFill>
            </a:endParaRPr>
          </a:p>
          <a:p>
            <a:pPr>
              <a:defRPr/>
            </a:pPr>
            <a:endParaRPr lang="en-US" sz="4000" dirty="0">
              <a:solidFill>
                <a:schemeClr val="bg1"/>
              </a:solidFill>
            </a:endParaRPr>
          </a:p>
          <a:p>
            <a:pPr>
              <a:defRPr/>
            </a:pPr>
            <a:endParaRPr lang="en-US" sz="4000" dirty="0">
              <a:solidFill>
                <a:schemeClr val="bg1"/>
              </a:solidFill>
            </a:endParaRPr>
          </a:p>
          <a:p>
            <a:pPr>
              <a:defRPr/>
            </a:pPr>
            <a:endParaRPr lang="de-DE" sz="4000" dirty="0">
              <a:solidFill>
                <a:schemeClr val="bg1"/>
              </a:solidFill>
            </a:endParaRPr>
          </a:p>
          <a:p>
            <a:pPr marL="457200">
              <a:defRPr/>
            </a:pPr>
            <a:endParaRPr lang="en-US" sz="1000" i="1" dirty="0" smtClean="0">
              <a:solidFill>
                <a:schemeClr val="bg1"/>
              </a:solidFill>
            </a:endParaRPr>
          </a:p>
          <a:p>
            <a:pPr marL="457200">
              <a:defRPr/>
            </a:pPr>
            <a:endParaRPr lang="en-US" sz="1000" i="1" dirty="0">
              <a:solidFill>
                <a:schemeClr val="bg1"/>
              </a:solidFill>
            </a:endParaRPr>
          </a:p>
          <a:p>
            <a:pPr marL="457200">
              <a:defRPr/>
            </a:pPr>
            <a:endParaRPr lang="en-US" sz="4800" i="1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sz="2800" i="1" dirty="0">
                <a:solidFill>
                  <a:schemeClr val="bg1"/>
                </a:solidFill>
              </a:rPr>
              <a:t>Figure 3.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Mean levels of subjective stress (A) and salivary cortisol (B) before, during (shaded area), and after the stress phase. Error bars are ± one standard error of the mean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</a:p>
          <a:p>
            <a:pPr>
              <a:defRPr/>
            </a:pPr>
            <a:r>
              <a:rPr lang="en-US" sz="1050" b="1" dirty="0">
                <a:solidFill>
                  <a:schemeClr val="bg1"/>
                </a:solidFill>
              </a:rPr>
              <a:t> 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722313" indent="-722313" defTabSz="2632075">
              <a:spcBef>
                <a:spcPts val="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Among others (see Chen, </a:t>
            </a:r>
            <a:r>
              <a:rPr lang="en-US" sz="4000" dirty="0" err="1" smtClean="0">
                <a:solidFill>
                  <a:schemeClr val="bg1"/>
                </a:solidFill>
              </a:rPr>
              <a:t>Kumsta</a:t>
            </a:r>
            <a:r>
              <a:rPr lang="en-US" sz="4000" dirty="0" smtClean="0">
                <a:solidFill>
                  <a:schemeClr val="bg1"/>
                </a:solidFill>
              </a:rPr>
              <a:t>, von Dawans, </a:t>
            </a:r>
            <a:r>
              <a:rPr lang="en-US" sz="4000" dirty="0" err="1" smtClean="0">
                <a:solidFill>
                  <a:schemeClr val="bg1"/>
                </a:solidFill>
              </a:rPr>
              <a:t>Monakhov</a:t>
            </a:r>
            <a:r>
              <a:rPr lang="en-US" sz="4000" dirty="0" smtClean="0">
                <a:solidFill>
                  <a:schemeClr val="bg1"/>
                </a:solidFill>
              </a:rPr>
              <a:t>, </a:t>
            </a:r>
            <a:r>
              <a:rPr lang="en-US" sz="4000" dirty="0" err="1" smtClean="0">
                <a:solidFill>
                  <a:schemeClr val="bg1"/>
                </a:solidFill>
              </a:rPr>
              <a:t>Ebstein</a:t>
            </a:r>
            <a:r>
              <a:rPr lang="en-US" sz="4000" dirty="0" smtClean="0">
                <a:solidFill>
                  <a:schemeClr val="bg1"/>
                </a:solidFill>
              </a:rPr>
              <a:t>,</a:t>
            </a:r>
          </a:p>
          <a:p>
            <a:pPr marL="722313" indent="-722313" defTabSz="2632075">
              <a:spcBef>
                <a:spcPts val="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&amp; </a:t>
            </a:r>
            <a:r>
              <a:rPr lang="en-US" sz="4000" dirty="0" err="1" smtClean="0">
                <a:solidFill>
                  <a:schemeClr val="bg1"/>
                </a:solidFill>
              </a:rPr>
              <a:t>Heinrichs</a:t>
            </a:r>
            <a:r>
              <a:rPr lang="en-US" sz="4000" dirty="0" smtClean="0">
                <a:solidFill>
                  <a:schemeClr val="bg1"/>
                </a:solidFill>
              </a:rPr>
              <a:t>, 2011), we found: </a:t>
            </a:r>
          </a:p>
          <a:p>
            <a:pPr marL="457200" indent="-457200" defTabSz="2632075">
              <a:spcBef>
                <a:spcPts val="0"/>
              </a:spcBef>
              <a:defRPr/>
            </a:pPr>
            <a:endParaRPr lang="en-US" sz="1400" dirty="0" smtClean="0">
              <a:solidFill>
                <a:schemeClr val="bg1"/>
              </a:solidFill>
            </a:endParaRPr>
          </a:p>
          <a:p>
            <a:pPr marL="457200" indent="-457200" defTabSz="2632075">
              <a:spcBef>
                <a:spcPts val="0"/>
              </a:spcBef>
              <a:defRPr/>
            </a:pPr>
            <a:r>
              <a:rPr lang="en-US" sz="4000" b="1" dirty="0" smtClean="0">
                <a:solidFill>
                  <a:srgbClr val="004A99"/>
                </a:solidFill>
              </a:rPr>
              <a:t>Hypothesis 1 and 2 were confirmed</a:t>
            </a:r>
          </a:p>
          <a:p>
            <a:pPr marL="722313" indent="-722313" defTabSz="2632075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Social anxiety was positively correlated with subjective stress                                    (</a:t>
            </a:r>
            <a:r>
              <a:rPr lang="en-US" sz="4000" i="1" dirty="0" smtClean="0">
                <a:solidFill>
                  <a:schemeClr val="bg1"/>
                </a:solidFill>
              </a:rPr>
              <a:t>r</a:t>
            </a:r>
            <a:r>
              <a:rPr lang="en-US" sz="4000" dirty="0" smtClean="0">
                <a:solidFill>
                  <a:schemeClr val="bg1"/>
                </a:solidFill>
              </a:rPr>
              <a:t> = .23), and negatively correlated with the (endogenous) cortisol reactivity (</a:t>
            </a:r>
            <a:r>
              <a:rPr lang="en-US" sz="4000" i="1" dirty="0" smtClean="0">
                <a:solidFill>
                  <a:schemeClr val="bg1"/>
                </a:solidFill>
              </a:rPr>
              <a:t>r </a:t>
            </a:r>
            <a:r>
              <a:rPr lang="en-US" sz="4000" dirty="0" smtClean="0">
                <a:solidFill>
                  <a:schemeClr val="bg1"/>
                </a:solidFill>
              </a:rPr>
              <a:t>= -.21). </a:t>
            </a:r>
          </a:p>
          <a:p>
            <a:pPr marL="457200" indent="-457200" defTabSz="2632075">
              <a:spcBef>
                <a:spcPts val="0"/>
              </a:spcBef>
              <a:defRPr/>
            </a:pPr>
            <a:endParaRPr lang="en-US" sz="1400" dirty="0" smtClean="0">
              <a:solidFill>
                <a:schemeClr val="bg1"/>
              </a:solidFill>
            </a:endParaRPr>
          </a:p>
          <a:p>
            <a:pPr marL="457200" indent="-457200" defTabSz="2632075">
              <a:spcBef>
                <a:spcPts val="0"/>
              </a:spcBef>
              <a:defRPr/>
            </a:pPr>
            <a:r>
              <a:rPr lang="en-US" sz="4000" b="1" dirty="0" smtClean="0">
                <a:solidFill>
                  <a:srgbClr val="004A99"/>
                </a:solidFill>
              </a:rPr>
              <a:t>Hypothesis 3 was not confirmed</a:t>
            </a:r>
            <a:endParaRPr lang="en-US" sz="4000" dirty="0" smtClean="0">
              <a:solidFill>
                <a:schemeClr val="bg1"/>
              </a:solidFill>
            </a:endParaRPr>
          </a:p>
          <a:p>
            <a:pPr marL="722313" indent="-722313" defTabSz="2632075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Cortisol reactivity was not correlated with the psychological stress response (</a:t>
            </a:r>
            <a:r>
              <a:rPr lang="en-US" sz="4000" i="1" dirty="0" smtClean="0">
                <a:solidFill>
                  <a:schemeClr val="bg1"/>
                </a:solidFill>
              </a:rPr>
              <a:t>r</a:t>
            </a:r>
            <a:r>
              <a:rPr lang="en-US" sz="4000" dirty="0" smtClean="0">
                <a:solidFill>
                  <a:schemeClr val="bg1"/>
                </a:solidFill>
              </a:rPr>
              <a:t> = .-.05), hence </a:t>
            </a:r>
            <a:r>
              <a:rPr lang="en-US" sz="4000" dirty="0" err="1" smtClean="0">
                <a:solidFill>
                  <a:schemeClr val="bg1"/>
                </a:solidFill>
              </a:rPr>
              <a:t>cortisol</a:t>
            </a:r>
            <a:r>
              <a:rPr lang="en-US" sz="4000" dirty="0" smtClean="0">
                <a:solidFill>
                  <a:schemeClr val="bg1"/>
                </a:solidFill>
              </a:rPr>
              <a:t> reactivity neither mediated nor moderated the anxiety stress correlation. </a:t>
            </a:r>
          </a:p>
          <a:p>
            <a:pPr marL="722313" indent="-722313" defTabSz="2632075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sz="1400" b="1" dirty="0" smtClean="0">
              <a:solidFill>
                <a:srgbClr val="004A99"/>
              </a:solidFill>
            </a:endParaRPr>
          </a:p>
          <a:p>
            <a:pPr marL="722313" indent="-722313" defTabSz="2632075">
              <a:spcBef>
                <a:spcPts val="0"/>
              </a:spcBef>
              <a:defRPr/>
            </a:pPr>
            <a:r>
              <a:rPr lang="en-US" sz="4000" b="1" dirty="0" smtClean="0">
                <a:solidFill>
                  <a:srgbClr val="004A99"/>
                </a:solidFill>
              </a:rPr>
              <a:t>Further findings:  </a:t>
            </a:r>
            <a:r>
              <a:rPr lang="en-US" sz="4000" dirty="0" smtClean="0">
                <a:solidFill>
                  <a:schemeClr val="bg1"/>
                </a:solidFill>
              </a:rPr>
              <a:t>Baseline levels of psychological stress and</a:t>
            </a:r>
          </a:p>
          <a:p>
            <a:pPr marL="722313" indent="-722313" defTabSz="2632075">
              <a:spcBef>
                <a:spcPts val="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baseline </a:t>
            </a:r>
            <a:r>
              <a:rPr lang="en-US" sz="4000" dirty="0" err="1" smtClean="0">
                <a:solidFill>
                  <a:schemeClr val="bg1"/>
                </a:solidFill>
              </a:rPr>
              <a:t>cortisol</a:t>
            </a:r>
            <a:r>
              <a:rPr lang="en-US" sz="4000" dirty="0" smtClean="0">
                <a:solidFill>
                  <a:schemeClr val="bg1"/>
                </a:solidFill>
              </a:rPr>
              <a:t> were positively correlated (</a:t>
            </a:r>
            <a:r>
              <a:rPr lang="en-US" sz="4000" i="1" dirty="0" smtClean="0">
                <a:solidFill>
                  <a:schemeClr val="bg1"/>
                </a:solidFill>
              </a:rPr>
              <a:t>r</a:t>
            </a:r>
            <a:r>
              <a:rPr lang="en-US" sz="4000" dirty="0" smtClean="0">
                <a:solidFill>
                  <a:schemeClr val="bg1"/>
                </a:solidFill>
              </a:rPr>
              <a:t> = .27). </a:t>
            </a:r>
          </a:p>
          <a:p>
            <a:pPr marL="722313" indent="-722313" defTabSz="2632075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9" name="Rechteck 49"/>
          <p:cNvSpPr/>
          <p:nvPr/>
        </p:nvSpPr>
        <p:spPr>
          <a:xfrm>
            <a:off x="377825" y="4410074"/>
            <a:ext cx="14546263" cy="11089531"/>
          </a:xfrm>
          <a:prstGeom prst="roundRect">
            <a:avLst>
              <a:gd name="adj" fmla="val 4397"/>
            </a:avLst>
          </a:prstGeom>
          <a:solidFill>
            <a:schemeClr val="tx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2632075">
              <a:spcBef>
                <a:spcPts val="0"/>
              </a:spcBef>
              <a:tabLst>
                <a:tab pos="441325" algn="l"/>
              </a:tabLst>
              <a:defRPr/>
            </a:pPr>
            <a:r>
              <a:rPr lang="en-US" sz="5500" b="1" dirty="0">
                <a:solidFill>
                  <a:srgbClr val="004A99"/>
                </a:solidFill>
                <a:cs typeface="Arial" charset="0"/>
              </a:rPr>
              <a:t>Introduction</a:t>
            </a:r>
            <a:endParaRPr lang="en-US" sz="5500" dirty="0">
              <a:solidFill>
                <a:schemeClr val="bg1"/>
              </a:solidFill>
            </a:endParaRPr>
          </a:p>
          <a:p>
            <a:pPr marL="722313" indent="-722313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Socially anxious individuals, characterized by a heightened fear of being evaluated by others, show an increased psychological stress response in socio-evaluative situations. They perceive socio-evaluative situations as excessively threatening and thus, exhibit exaggerated emotional discomfort. </a:t>
            </a:r>
          </a:p>
          <a:p>
            <a:pPr marL="722313" indent="-722313">
              <a:spcBef>
                <a:spcPts val="0"/>
              </a:spcBef>
              <a:defRPr/>
            </a:pPr>
            <a:endParaRPr lang="en-US" sz="1400" dirty="0" smtClean="0">
              <a:solidFill>
                <a:schemeClr val="bg1"/>
              </a:solidFill>
            </a:endParaRPr>
          </a:p>
          <a:p>
            <a:pPr marL="722313" indent="-722313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Recent studies with patients diagnosed with social anxiety have shown that pharmacologically induced cortisol reduced the psychological stress response to a socio-evaluative stressor          (e.g., </a:t>
            </a:r>
            <a:r>
              <a:rPr lang="en-US" sz="4000" dirty="0" err="1" smtClean="0">
                <a:solidFill>
                  <a:schemeClr val="bg1"/>
                </a:solidFill>
              </a:rPr>
              <a:t>Soravia</a:t>
            </a:r>
            <a:r>
              <a:rPr lang="en-US" sz="4000" dirty="0" smtClean="0">
                <a:solidFill>
                  <a:schemeClr val="bg1"/>
                </a:solidFill>
              </a:rPr>
              <a:t>, </a:t>
            </a:r>
            <a:r>
              <a:rPr lang="en-US" sz="4000" dirty="0" err="1" smtClean="0">
                <a:solidFill>
                  <a:schemeClr val="bg1"/>
                </a:solidFill>
              </a:rPr>
              <a:t>Heinrichs</a:t>
            </a:r>
            <a:r>
              <a:rPr lang="en-US" sz="4000" dirty="0" smtClean="0">
                <a:solidFill>
                  <a:schemeClr val="bg1"/>
                </a:solidFill>
              </a:rPr>
              <a:t>, </a:t>
            </a:r>
            <a:r>
              <a:rPr lang="en-US" sz="4000" dirty="0" err="1" smtClean="0">
                <a:solidFill>
                  <a:schemeClr val="bg1"/>
                </a:solidFill>
              </a:rPr>
              <a:t>Aerni</a:t>
            </a:r>
            <a:r>
              <a:rPr lang="en-US" sz="4000" dirty="0" smtClean="0">
                <a:solidFill>
                  <a:schemeClr val="bg1"/>
                </a:solidFill>
              </a:rPr>
              <a:t>, Maroni et al., 2006).</a:t>
            </a:r>
          </a:p>
          <a:p>
            <a:pPr marL="722313" indent="-722313"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 </a:t>
            </a:r>
          </a:p>
          <a:p>
            <a:pPr marL="722313" indent="-722313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These findings indicate that heightened psychological stress responses in highly socially anxious individuals may be related to an insufficient supply of endogenous cortisol.</a:t>
            </a:r>
          </a:p>
          <a:p>
            <a:pPr marL="722313" indent="-722313">
              <a:spcBef>
                <a:spcPts val="0"/>
              </a:spcBef>
              <a:defRPr/>
            </a:pPr>
            <a:endParaRPr lang="en-US" sz="2000" b="1" dirty="0">
              <a:solidFill>
                <a:schemeClr val="bg1"/>
              </a:solidFill>
            </a:endParaRPr>
          </a:p>
          <a:p>
            <a:pPr marL="722313" indent="-722313" defTabSz="2632075">
              <a:spcBef>
                <a:spcPts val="0"/>
              </a:spcBef>
              <a:defRPr/>
            </a:pPr>
            <a:r>
              <a:rPr lang="en-US" sz="4000" b="1" dirty="0" smtClean="0">
                <a:solidFill>
                  <a:srgbClr val="004A99"/>
                </a:solidFill>
              </a:rPr>
              <a:t>The Present Study </a:t>
            </a:r>
            <a:endParaRPr lang="de-DE" sz="4000" b="1" dirty="0" smtClean="0">
              <a:solidFill>
                <a:srgbClr val="004A99"/>
              </a:solidFill>
            </a:endParaRPr>
          </a:p>
          <a:p>
            <a:pPr marL="722313" lvl="0" indent="-722313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We investigated if the stress-induced release of cortisol influences perceived subjective stress in a non-clinical sample.</a:t>
            </a:r>
            <a:endParaRPr lang="en-US" sz="4000" dirty="0">
              <a:solidFill>
                <a:schemeClr val="bg1"/>
              </a:solidFill>
            </a:endParaRPr>
          </a:p>
          <a:p>
            <a:pPr marL="800100" indent="-800100" defTabSz="2632075">
              <a:lnSpc>
                <a:spcPts val="4800"/>
              </a:lnSpc>
              <a:defRPr/>
            </a:pPr>
            <a:endParaRPr lang="en-US" sz="3600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2076" name="Grafik 65" descr="Moderator + MEdiator .png"/>
          <p:cNvPicPr>
            <a:picLocks noChangeAspect="1"/>
          </p:cNvPicPr>
          <p:nvPr/>
        </p:nvPicPr>
        <p:blipFill>
          <a:blip r:embed="rId4" cstate="print"/>
          <a:srcRect t="10114" r="1296" b="8864"/>
          <a:stretch>
            <a:fillRect/>
          </a:stretch>
        </p:blipFill>
        <p:spPr bwMode="auto">
          <a:xfrm>
            <a:off x="15572035" y="11827198"/>
            <a:ext cx="14113568" cy="226951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7" name="Grafik 66"/>
          <p:cNvPicPr>
            <a:picLocks noChangeAspect="1" noChangeArrowheads="1"/>
          </p:cNvPicPr>
          <p:nvPr/>
        </p:nvPicPr>
        <p:blipFill>
          <a:blip r:embed="rId5" cstate="print"/>
          <a:srcRect r="1023" b="26985"/>
          <a:stretch>
            <a:fillRect/>
          </a:stretch>
        </p:blipFill>
        <p:spPr bwMode="auto">
          <a:xfrm>
            <a:off x="358774" y="23137642"/>
            <a:ext cx="14421173" cy="4099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8" name="Grafik 2" descr="figure2_mitBuchstaben.png"/>
          <p:cNvPicPr>
            <a:picLocks noChangeAspect="1" noChangeArrowheads="1"/>
          </p:cNvPicPr>
          <p:nvPr/>
        </p:nvPicPr>
        <p:blipFill>
          <a:blip r:embed="rId6" cstate="print"/>
          <a:srcRect l="3052" r="2365"/>
          <a:stretch>
            <a:fillRect/>
          </a:stretch>
        </p:blipFill>
        <p:spPr bwMode="auto">
          <a:xfrm>
            <a:off x="15499904" y="21044222"/>
            <a:ext cx="14185699" cy="51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" name="Rechteck 49"/>
          <p:cNvSpPr/>
          <p:nvPr/>
        </p:nvSpPr>
        <p:spPr>
          <a:xfrm>
            <a:off x="377826" y="35734625"/>
            <a:ext cx="29524324" cy="4175125"/>
          </a:xfrm>
          <a:prstGeom prst="roundRect">
            <a:avLst>
              <a:gd name="adj" fmla="val 4397"/>
            </a:avLst>
          </a:prstGeom>
          <a:solidFill>
            <a:schemeClr val="tx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/>
          <a:lstStyle/>
          <a:p>
            <a:pPr algn="ctr" defTabSz="2632075">
              <a:defRPr/>
            </a:pPr>
            <a:r>
              <a:rPr lang="de-DE" sz="5500" b="1" dirty="0" err="1" smtClean="0">
                <a:solidFill>
                  <a:srgbClr val="004A99"/>
                </a:solidFill>
                <a:cs typeface="Arial" charset="0"/>
              </a:rPr>
              <a:t>Discussion</a:t>
            </a:r>
            <a:endParaRPr lang="de-DE" sz="5500" b="1" dirty="0">
              <a:solidFill>
                <a:srgbClr val="004A99"/>
              </a:solidFill>
              <a:cs typeface="Arial" charset="0"/>
            </a:endParaRPr>
          </a:p>
          <a:p>
            <a:pPr marL="722313" indent="-722313" defTabSz="2632075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Our results indicate that there is a relation between social anxiety levels, a heightened stress response and </a:t>
            </a:r>
            <a:r>
              <a:rPr lang="en-US" sz="4000" dirty="0" err="1" smtClean="0">
                <a:solidFill>
                  <a:schemeClr val="bg1"/>
                </a:solidFill>
              </a:rPr>
              <a:t>cortisol</a:t>
            </a:r>
            <a:r>
              <a:rPr lang="en-US" sz="4000" dirty="0" smtClean="0">
                <a:solidFill>
                  <a:schemeClr val="bg1"/>
                </a:solidFill>
              </a:rPr>
              <a:t> increase due to a socio-evaluative stressor, but an insufficient supply of endogenous </a:t>
            </a:r>
            <a:r>
              <a:rPr lang="en-US" sz="4000" dirty="0" err="1" smtClean="0">
                <a:solidFill>
                  <a:schemeClr val="bg1"/>
                </a:solidFill>
              </a:rPr>
              <a:t>cortisol</a:t>
            </a:r>
            <a:r>
              <a:rPr lang="en-US" sz="4000" dirty="0" smtClean="0">
                <a:solidFill>
                  <a:schemeClr val="bg1"/>
                </a:solidFill>
              </a:rPr>
              <a:t> does not explain the heightened stress response. </a:t>
            </a:r>
            <a:endParaRPr lang="de-DE" sz="4000" dirty="0" smtClean="0">
              <a:solidFill>
                <a:schemeClr val="bg1"/>
              </a:solidFill>
            </a:endParaRPr>
          </a:p>
          <a:p>
            <a:pPr marL="722313" indent="-722313" defTabSz="2632075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If and how these variables themselves interact (e.g. by a suppression effect) cannot be further examined with the present design.</a:t>
            </a:r>
          </a:p>
          <a:p>
            <a:pPr marL="722313" indent="-722313" defTabSz="2632075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Our study clearly demonstrates that social anxiety is negatively correlated with </a:t>
            </a:r>
            <a:r>
              <a:rPr lang="en-US" sz="4000" dirty="0" err="1" smtClean="0">
                <a:solidFill>
                  <a:schemeClr val="bg1"/>
                </a:solidFill>
              </a:rPr>
              <a:t>cortisol</a:t>
            </a:r>
            <a:r>
              <a:rPr lang="en-US" sz="4000" dirty="0" smtClean="0">
                <a:solidFill>
                  <a:schemeClr val="bg1"/>
                </a:solidFill>
              </a:rPr>
              <a:t> reactivity during socio-evaluative stress. Previous research has found mixed results and mostly used only small samples or manipulated other variables that could confound the results. </a:t>
            </a:r>
            <a:endParaRPr lang="de-DE" sz="4000" dirty="0" smtClean="0">
              <a:solidFill>
                <a:schemeClr val="bg1"/>
              </a:solidFill>
            </a:endParaRPr>
          </a:p>
          <a:p>
            <a:pPr>
              <a:defRPr/>
            </a:pPr>
            <a:endParaRPr lang="de-DE" sz="2400" dirty="0">
              <a:solidFill>
                <a:schemeClr val="bg1"/>
              </a:solidFill>
            </a:endParaRPr>
          </a:p>
          <a:p>
            <a:pPr>
              <a:defRPr/>
            </a:pPr>
            <a:endParaRPr lang="de-DE" sz="2400" dirty="0">
              <a:solidFill>
                <a:schemeClr val="bg1"/>
              </a:solidFill>
            </a:endParaRPr>
          </a:p>
          <a:p>
            <a:pPr>
              <a:defRPr/>
            </a:pPr>
            <a:endParaRPr lang="de-DE" sz="2400" dirty="0">
              <a:solidFill>
                <a:schemeClr val="bg1"/>
              </a:solidFill>
            </a:endParaRPr>
          </a:p>
        </p:txBody>
      </p:sp>
      <p:pic>
        <p:nvPicPr>
          <p:cNvPr id="16" name="Grafik 66"/>
          <p:cNvPicPr>
            <a:picLocks noChangeAspect="1" noChangeArrowheads="1"/>
          </p:cNvPicPr>
          <p:nvPr/>
        </p:nvPicPr>
        <p:blipFill>
          <a:blip r:embed="rId5" cstate="print"/>
          <a:srcRect l="21670" t="85433" r="17126" b="4049"/>
          <a:stretch>
            <a:fillRect/>
          </a:stretch>
        </p:blipFill>
        <p:spPr bwMode="auto">
          <a:xfrm>
            <a:off x="2322563" y="27596950"/>
            <a:ext cx="10873208" cy="72008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7" name="Grafik 66"/>
          <p:cNvPicPr>
            <a:picLocks noChangeAspect="1" noChangeArrowheads="1"/>
          </p:cNvPicPr>
          <p:nvPr/>
        </p:nvPicPr>
        <p:blipFill>
          <a:blip r:embed="rId5" cstate="print"/>
          <a:srcRect l="21670" t="85433" r="75898" b="4049"/>
          <a:stretch>
            <a:fillRect/>
          </a:stretch>
        </p:blipFill>
        <p:spPr bwMode="auto">
          <a:xfrm>
            <a:off x="13411795" y="34077670"/>
            <a:ext cx="43204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Grafik 66"/>
          <p:cNvPicPr>
            <a:picLocks noChangeAspect="1" noChangeArrowheads="1"/>
          </p:cNvPicPr>
          <p:nvPr/>
        </p:nvPicPr>
        <p:blipFill>
          <a:blip r:embed="rId5" cstate="print"/>
          <a:srcRect l="44368" t="85433" r="51174" b="5101"/>
          <a:stretch>
            <a:fillRect/>
          </a:stretch>
        </p:blipFill>
        <p:spPr bwMode="auto">
          <a:xfrm>
            <a:off x="11035531" y="32565502"/>
            <a:ext cx="79208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a:spPr>
      <a:bodyPr anchor="ctr"/>
      <a:lstStyle>
        <a:defPPr algn="ctr" defTabSz="2633003" fontAlgn="auto">
          <a:spcBef>
            <a:spcPts val="0"/>
          </a:spcBef>
          <a:spcAft>
            <a:spcPts val="0"/>
          </a:spcAft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767</Words>
  <Application>Microsoft Office PowerPoint</Application>
  <PresentationFormat>Benutzerdefiniert</PresentationFormat>
  <Paragraphs>98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WG1</dc:creator>
  <cp:lastModifiedBy>a</cp:lastModifiedBy>
  <cp:revision>338</cp:revision>
  <dcterms:created xsi:type="dcterms:W3CDTF">2008-05-02T20:58:00Z</dcterms:created>
  <dcterms:modified xsi:type="dcterms:W3CDTF">2012-04-09T21:27:34Z</dcterms:modified>
</cp:coreProperties>
</file>