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8" r:id="rId3"/>
    <p:sldId id="264" r:id="rId4"/>
    <p:sldId id="269" r:id="rId5"/>
    <p:sldId id="352" r:id="rId6"/>
    <p:sldId id="353" r:id="rId7"/>
    <p:sldId id="354" r:id="rId8"/>
    <p:sldId id="355" r:id="rId9"/>
    <p:sldId id="356" r:id="rId10"/>
    <p:sldId id="357" r:id="rId11"/>
    <p:sldId id="384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82" r:id="rId21"/>
    <p:sldId id="383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</p:sldIdLst>
  <p:sldSz cx="9144000" cy="6858000" type="screen4x3"/>
  <p:notesSz cx="6648450" cy="9774238"/>
  <p:custDataLst>
    <p:tags r:id="rId3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1" autoAdjust="0"/>
    <p:restoredTop sz="94092" autoAdjust="0"/>
  </p:normalViewPr>
  <p:slideViewPr>
    <p:cSldViewPr snapToObjects="1" showGuides="1">
      <p:cViewPr varScale="1">
        <p:scale>
          <a:sx n="83" d="100"/>
          <a:sy n="83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2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6" d="100"/>
          <a:sy n="86" d="100"/>
        </p:scale>
        <p:origin x="-3810" y="-84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35C9F-5504-4411-A35A-3DBE547F59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28B60D8-11B2-4167-BD46-523390908C0F}">
      <dgm:prSet phldrT="[Text]" custT="1"/>
      <dgm:spPr/>
      <dgm:t>
        <a:bodyPr/>
        <a:lstStyle/>
        <a:p>
          <a:r>
            <a:rPr lang="de-DE" sz="3200" b="1" dirty="0" smtClean="0">
              <a:solidFill>
                <a:schemeClr val="tx1"/>
              </a:solidFill>
            </a:rPr>
            <a:t>+</a:t>
          </a:r>
          <a:endParaRPr lang="de-DE" sz="3200" b="1" dirty="0">
            <a:solidFill>
              <a:schemeClr val="tx1"/>
            </a:solidFill>
          </a:endParaRPr>
        </a:p>
      </dgm:t>
    </dgm:pt>
    <dgm:pt modelId="{35673295-60FF-4688-95CC-C4C47B803124}" type="parTrans" cxnId="{4D0F5FD1-17F1-4233-B633-26AC968F030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F021557-1E6F-4E32-9ECB-014A3B535968}" type="sibTrans" cxnId="{4D0F5FD1-17F1-4233-B633-26AC968F030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217A3B27-E28B-4952-92B9-F46F6E6A55E0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  <a:latin typeface="+mj-lt"/>
            </a:rPr>
            <a:t>ξ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dirty="0" err="1" smtClean="0">
              <a:solidFill>
                <a:schemeClr val="tx1"/>
              </a:solidFill>
              <a:latin typeface="+mj-lt"/>
            </a:rPr>
            <a:t>C</a:t>
          </a:r>
          <a:r>
            <a:rPr lang="de-DE" sz="2400" b="1" dirty="0" err="1" smtClean="0">
              <a:solidFill>
                <a:schemeClr val="tx1"/>
              </a:solidFill>
              <a:latin typeface="+mj-lt"/>
            </a:rPr>
            <a:t>,</a:t>
          </a:r>
          <a:r>
            <a:rPr lang="de-DE" sz="2400" b="1" i="1" dirty="0" err="1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)</a:t>
          </a:r>
          <a:endParaRPr lang="de-DE" sz="2400" b="1" dirty="0">
            <a:solidFill>
              <a:schemeClr val="tx1"/>
            </a:solidFill>
            <a:latin typeface="+mj-lt"/>
          </a:endParaRPr>
        </a:p>
      </dgm:t>
    </dgm:pt>
    <dgm:pt modelId="{DA4C6252-EA63-42E5-96F6-68492AA00DF7}" type="parTrans" cxnId="{05A6FF1B-140D-4CCA-BAC5-1FAF31727A2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41178287-AAB0-4212-95E0-4AA56F8D18E6}" type="sibTrans" cxnId="{05A6FF1B-140D-4CCA-BAC5-1FAF31727A2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020A8AB-6B53-45E0-B92C-CB30C3F73F99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  <a:latin typeface="+mj-lt"/>
            </a:rPr>
            <a:t>τ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dirty="0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) + (1 – </a:t>
          </a:r>
          <a:r>
            <a:rPr lang="el-GR" sz="2400" b="1" dirty="0" smtClean="0">
              <a:solidFill>
                <a:schemeClr val="tx1"/>
              </a:solidFill>
              <a:latin typeface="+mj-lt"/>
            </a:rPr>
            <a:t>τ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dirty="0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)) × </a:t>
          </a:r>
          <a:r>
            <a:rPr lang="el-GR" sz="2400" b="1" dirty="0" smtClean="0">
              <a:solidFill>
                <a:schemeClr val="tx1"/>
              </a:solidFill>
              <a:latin typeface="+mj-lt"/>
            </a:rPr>
            <a:t>ξ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dirty="0" err="1" smtClean="0">
              <a:solidFill>
                <a:schemeClr val="tx1"/>
              </a:solidFill>
              <a:latin typeface="+mj-lt"/>
            </a:rPr>
            <a:t>C</a:t>
          </a:r>
          <a:r>
            <a:rPr lang="de-DE" sz="2400" b="1" dirty="0" err="1" smtClean="0">
              <a:solidFill>
                <a:schemeClr val="tx1"/>
              </a:solidFill>
              <a:latin typeface="+mj-lt"/>
            </a:rPr>
            <a:t>,</a:t>
          </a:r>
          <a:r>
            <a:rPr lang="de-DE" sz="2400" b="1" i="1" dirty="0" err="1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)</a:t>
          </a:r>
          <a:endParaRPr lang="de-DE" sz="2400" b="1" dirty="0">
            <a:solidFill>
              <a:schemeClr val="tx1"/>
            </a:solidFill>
            <a:latin typeface="+mj-lt"/>
          </a:endParaRPr>
        </a:p>
      </dgm:t>
    </dgm:pt>
    <dgm:pt modelId="{1019540E-1019-4366-BDE6-7ED8A7966937}" type="parTrans" cxnId="{DE03AED0-9DBE-4EB6-82D2-E2CF3E2D9B04}">
      <dgm:prSet/>
      <dgm:spPr/>
      <dgm:t>
        <a:bodyPr/>
        <a:lstStyle/>
        <a:p>
          <a:endParaRPr lang="de-DE" b="1" dirty="0">
            <a:solidFill>
              <a:schemeClr val="tx1"/>
            </a:solidFill>
          </a:endParaRPr>
        </a:p>
      </dgm:t>
    </dgm:pt>
    <dgm:pt modelId="{91E2C586-D62B-423E-B55D-D7DFC6F64DBC}" type="sibTrans" cxnId="{DE03AED0-9DBE-4EB6-82D2-E2CF3E2D9B04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9802A234-D022-4D31-AA33-9E0B144F7211}">
      <dgm:prSet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Response</a:t>
          </a:r>
          <a:endParaRPr lang="de-DE" b="1" dirty="0">
            <a:solidFill>
              <a:schemeClr val="tx1"/>
            </a:solidFill>
          </a:endParaRPr>
        </a:p>
      </dgm:t>
    </dgm:pt>
    <dgm:pt modelId="{9351DE45-D636-4115-892A-142F32AD73A9}" type="parTrans" cxnId="{CA847CBC-B1ED-43C9-A123-45CDCC70428D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A452C404-BE7C-49B5-92E2-C33F50131DB9}" type="sibTrans" cxnId="{CA847CBC-B1ED-43C9-A123-45CDCC70428D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0E2E682-EECA-4866-BC22-369BADC0C4D0}">
      <dgm:prSet custT="1"/>
      <dgm:spPr/>
      <dgm:t>
        <a:bodyPr/>
        <a:lstStyle/>
        <a:p>
          <a:r>
            <a:rPr lang="de-DE" sz="2400" b="1" dirty="0" smtClean="0">
              <a:solidFill>
                <a:schemeClr val="tx1"/>
              </a:solidFill>
              <a:latin typeface="+mj-lt"/>
            </a:rPr>
            <a:t>× </a:t>
          </a:r>
          <a:r>
            <a:rPr lang="el-GR" sz="2400" b="1" dirty="0" smtClean="0">
              <a:solidFill>
                <a:schemeClr val="tx1"/>
              </a:solidFill>
              <a:latin typeface="+mj-lt"/>
            </a:rPr>
            <a:t>λ</a:t>
          </a:r>
          <a:endParaRPr lang="de-DE" sz="2400" b="1" dirty="0">
            <a:solidFill>
              <a:schemeClr val="tx1"/>
            </a:solidFill>
            <a:latin typeface="+mj-lt"/>
          </a:endParaRPr>
        </a:p>
      </dgm:t>
    </dgm:pt>
    <dgm:pt modelId="{812AB120-8559-4D7D-A8CD-C7A119557E22}" type="parTrans" cxnId="{E5AA8063-1C2E-44D0-BA39-58A27E966F7E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F396ED36-F98F-4CD7-8E82-F33BC327D081}" type="sibTrans" cxnId="{E5AA8063-1C2E-44D0-BA39-58A27E966F7E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4A990AC-7A96-44D8-960B-16FB17E854F4}">
      <dgm:prSet custT="1"/>
      <dgm:spPr/>
      <dgm:t>
        <a:bodyPr/>
        <a:lstStyle/>
        <a:p>
          <a:r>
            <a:rPr lang="de-DE" sz="2400" b="1" dirty="0" smtClean="0">
              <a:solidFill>
                <a:schemeClr val="tx1"/>
              </a:solidFill>
              <a:latin typeface="+mj-lt"/>
            </a:rPr>
            <a:t>× (1 – </a:t>
          </a:r>
          <a:r>
            <a:rPr lang="el-GR" sz="2400" b="1" dirty="0" smtClean="0">
              <a:solidFill>
                <a:schemeClr val="tx1"/>
              </a:solidFill>
              <a:latin typeface="+mj-lt"/>
            </a:rPr>
            <a:t>λ</a:t>
          </a:r>
          <a:r>
            <a:rPr lang="de-DE" sz="2400" b="1" dirty="0" smtClean="0">
              <a:solidFill>
                <a:schemeClr val="tx1"/>
              </a:solidFill>
              <a:latin typeface="+mj-lt"/>
            </a:rPr>
            <a:t>)</a:t>
          </a:r>
          <a:endParaRPr lang="de-DE" sz="2400" b="1" dirty="0">
            <a:solidFill>
              <a:schemeClr val="tx1"/>
            </a:solidFill>
          </a:endParaRPr>
        </a:p>
      </dgm:t>
    </dgm:pt>
    <dgm:pt modelId="{6C8FB430-3AE7-4739-A212-50477BA48F54}" type="parTrans" cxnId="{E33D7CB6-3C0E-4B61-A1CF-FAFB59ED51F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3494E08-6A11-445D-BB40-7EA050A7D532}" type="sibTrans" cxnId="{E33D7CB6-3C0E-4B61-A1CF-FAFB59ED51F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70083B75-FB68-411A-A596-EFB18C84E135}" type="pres">
      <dgm:prSet presAssocID="{A6A35C9F-5504-4411-A35A-3DBE547F598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1811973-B91B-49A6-A997-B553FBFC6089}" type="pres">
      <dgm:prSet presAssocID="{9802A234-D022-4D31-AA33-9E0B144F7211}" presName="root1" presStyleCnt="0"/>
      <dgm:spPr/>
    </dgm:pt>
    <dgm:pt modelId="{B44FB392-0364-4FCE-9D53-50404B207D4C}" type="pres">
      <dgm:prSet presAssocID="{9802A234-D022-4D31-AA33-9E0B144F7211}" presName="LevelOneTextNode" presStyleLbl="node0" presStyleIdx="0" presStyleCnt="1" custScaleX="1179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3B5C3C-8E60-420E-9962-25AB711C2F14}" type="pres">
      <dgm:prSet presAssocID="{9802A234-D022-4D31-AA33-9E0B144F7211}" presName="level2hierChild" presStyleCnt="0"/>
      <dgm:spPr/>
    </dgm:pt>
    <dgm:pt modelId="{53179B52-D408-42E5-8468-CCA5D61E5BEA}" type="pres">
      <dgm:prSet presAssocID="{35673295-60FF-4688-95CC-C4C47B803124}" presName="conn2-1" presStyleLbl="parChTrans1D2" presStyleIdx="0" presStyleCnt="1"/>
      <dgm:spPr/>
      <dgm:t>
        <a:bodyPr/>
        <a:lstStyle/>
        <a:p>
          <a:endParaRPr lang="de-DE"/>
        </a:p>
      </dgm:t>
    </dgm:pt>
    <dgm:pt modelId="{C8BA2161-BDBC-4DBF-BCDD-2C4D2E685C9B}" type="pres">
      <dgm:prSet presAssocID="{35673295-60FF-4688-95CC-C4C47B803124}" presName="connTx" presStyleLbl="parChTrans1D2" presStyleIdx="0" presStyleCnt="1"/>
      <dgm:spPr/>
      <dgm:t>
        <a:bodyPr/>
        <a:lstStyle/>
        <a:p>
          <a:endParaRPr lang="de-DE"/>
        </a:p>
      </dgm:t>
    </dgm:pt>
    <dgm:pt modelId="{EC7D291D-A890-49D0-84CD-02625C407E78}" type="pres">
      <dgm:prSet presAssocID="{528B60D8-11B2-4167-BD46-523390908C0F}" presName="root2" presStyleCnt="0"/>
      <dgm:spPr/>
    </dgm:pt>
    <dgm:pt modelId="{B3E12691-1822-43F1-AC44-48DA5DCFDACB}" type="pres">
      <dgm:prSet presAssocID="{528B60D8-11B2-4167-BD46-523390908C0F}" presName="LevelTwoTextNode" presStyleLbl="node2" presStyleIdx="0" presStyleCnt="1" custScaleX="323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BACA02-E0EF-4F7E-8F7B-46F7B2BDD8DB}" type="pres">
      <dgm:prSet presAssocID="{528B60D8-11B2-4167-BD46-523390908C0F}" presName="level3hierChild" presStyleCnt="0"/>
      <dgm:spPr/>
    </dgm:pt>
    <dgm:pt modelId="{33FCE9EB-4380-4CC9-9345-72DB3B6EADDE}" type="pres">
      <dgm:prSet presAssocID="{6C8FB430-3AE7-4739-A212-50477BA48F54}" presName="conn2-1" presStyleLbl="parChTrans1D3" presStyleIdx="0" presStyleCnt="2"/>
      <dgm:spPr/>
      <dgm:t>
        <a:bodyPr/>
        <a:lstStyle/>
        <a:p>
          <a:endParaRPr lang="de-DE"/>
        </a:p>
      </dgm:t>
    </dgm:pt>
    <dgm:pt modelId="{9DC76264-1D21-4B45-AA43-DF0C701FC6F8}" type="pres">
      <dgm:prSet presAssocID="{6C8FB430-3AE7-4739-A212-50477BA48F54}" presName="connTx" presStyleLbl="parChTrans1D3" presStyleIdx="0" presStyleCnt="2"/>
      <dgm:spPr/>
      <dgm:t>
        <a:bodyPr/>
        <a:lstStyle/>
        <a:p>
          <a:endParaRPr lang="de-DE"/>
        </a:p>
      </dgm:t>
    </dgm:pt>
    <dgm:pt modelId="{4AC9E555-A1C8-4C49-9A9A-A82AEC7B36EE}" type="pres">
      <dgm:prSet presAssocID="{D4A990AC-7A96-44D8-960B-16FB17E854F4}" presName="root2" presStyleCnt="0"/>
      <dgm:spPr/>
    </dgm:pt>
    <dgm:pt modelId="{08DF5DD6-6340-43C6-9450-FCD341A3E471}" type="pres">
      <dgm:prSet presAssocID="{D4A990AC-7A96-44D8-960B-16FB17E854F4}" presName="LevelTwoTextNode" presStyleLbl="node3" presStyleIdx="0" presStyleCnt="2" custLinFactNeighborX="-580" custLinFactNeighborY="-404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F84A369-49D3-40B5-A72A-A01A2B590C75}" type="pres">
      <dgm:prSet presAssocID="{D4A990AC-7A96-44D8-960B-16FB17E854F4}" presName="level3hierChild" presStyleCnt="0"/>
      <dgm:spPr/>
    </dgm:pt>
    <dgm:pt modelId="{5046D97F-8CA6-434A-A7BC-0F35B363B467}" type="pres">
      <dgm:prSet presAssocID="{DA4C6252-EA63-42E5-96F6-68492AA00DF7}" presName="conn2-1" presStyleLbl="parChTrans1D4" presStyleIdx="0" presStyleCnt="2"/>
      <dgm:spPr/>
      <dgm:t>
        <a:bodyPr/>
        <a:lstStyle/>
        <a:p>
          <a:endParaRPr lang="de-DE"/>
        </a:p>
      </dgm:t>
    </dgm:pt>
    <dgm:pt modelId="{BA99A728-97AE-40F1-AA24-CDA146AAC7C8}" type="pres">
      <dgm:prSet presAssocID="{DA4C6252-EA63-42E5-96F6-68492AA00DF7}" presName="connTx" presStyleLbl="parChTrans1D4" presStyleIdx="0" presStyleCnt="2"/>
      <dgm:spPr/>
      <dgm:t>
        <a:bodyPr/>
        <a:lstStyle/>
        <a:p>
          <a:endParaRPr lang="de-DE"/>
        </a:p>
      </dgm:t>
    </dgm:pt>
    <dgm:pt modelId="{C10C1433-521E-4F3E-8EE9-46E7A41F8D97}" type="pres">
      <dgm:prSet presAssocID="{217A3B27-E28B-4952-92B9-F46F6E6A55E0}" presName="root2" presStyleCnt="0"/>
      <dgm:spPr/>
    </dgm:pt>
    <dgm:pt modelId="{D12B2302-2C5C-4297-B2E8-663E589E451D}" type="pres">
      <dgm:prSet presAssocID="{217A3B27-E28B-4952-92B9-F46F6E6A55E0}" presName="LevelTwoTextNode" presStyleLbl="node4" presStyleIdx="0" presStyleCnt="2" custLinFactNeighborY="-404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E6F1C81-43F8-4C8E-B19E-B1181CFB4F7F}" type="pres">
      <dgm:prSet presAssocID="{217A3B27-E28B-4952-92B9-F46F6E6A55E0}" presName="level3hierChild" presStyleCnt="0"/>
      <dgm:spPr/>
    </dgm:pt>
    <dgm:pt modelId="{B73644AB-BDBC-4462-BA41-611FF6419F4F}" type="pres">
      <dgm:prSet presAssocID="{812AB120-8559-4D7D-A8CD-C7A119557E22}" presName="conn2-1" presStyleLbl="parChTrans1D3" presStyleIdx="1" presStyleCnt="2"/>
      <dgm:spPr/>
      <dgm:t>
        <a:bodyPr/>
        <a:lstStyle/>
        <a:p>
          <a:endParaRPr lang="de-DE"/>
        </a:p>
      </dgm:t>
    </dgm:pt>
    <dgm:pt modelId="{E93B8F68-76D6-45AB-A4B1-7E8823C78897}" type="pres">
      <dgm:prSet presAssocID="{812AB120-8559-4D7D-A8CD-C7A119557E22}" presName="connTx" presStyleLbl="parChTrans1D3" presStyleIdx="1" presStyleCnt="2"/>
      <dgm:spPr/>
      <dgm:t>
        <a:bodyPr/>
        <a:lstStyle/>
        <a:p>
          <a:endParaRPr lang="de-DE"/>
        </a:p>
      </dgm:t>
    </dgm:pt>
    <dgm:pt modelId="{D4B697F3-2C56-4249-83F4-36E1A4A4A835}" type="pres">
      <dgm:prSet presAssocID="{D0E2E682-EECA-4866-BC22-369BADC0C4D0}" presName="root2" presStyleCnt="0"/>
      <dgm:spPr/>
    </dgm:pt>
    <dgm:pt modelId="{8FB016F2-E549-490C-8F1B-843029984628}" type="pres">
      <dgm:prSet presAssocID="{D0E2E682-EECA-4866-BC22-369BADC0C4D0}" presName="LevelTwoTextNode" presStyleLbl="node3" presStyleIdx="1" presStyleCnt="2" custLinFactNeighborY="3738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1143BDE-C220-48DE-A300-C2503B4160B9}" type="pres">
      <dgm:prSet presAssocID="{D0E2E682-EECA-4866-BC22-369BADC0C4D0}" presName="level3hierChild" presStyleCnt="0"/>
      <dgm:spPr/>
    </dgm:pt>
    <dgm:pt modelId="{7BA555B0-7835-46CE-96B6-F3CC47E71FDE}" type="pres">
      <dgm:prSet presAssocID="{1019540E-1019-4366-BDE6-7ED8A7966937}" presName="conn2-1" presStyleLbl="parChTrans1D4" presStyleIdx="1" presStyleCnt="2"/>
      <dgm:spPr/>
      <dgm:t>
        <a:bodyPr/>
        <a:lstStyle/>
        <a:p>
          <a:endParaRPr lang="de-DE"/>
        </a:p>
      </dgm:t>
    </dgm:pt>
    <dgm:pt modelId="{35EED78B-A4E8-4D0D-BA84-2F6B68DB54AF}" type="pres">
      <dgm:prSet presAssocID="{1019540E-1019-4366-BDE6-7ED8A7966937}" presName="connTx" presStyleLbl="parChTrans1D4" presStyleIdx="1" presStyleCnt="2"/>
      <dgm:spPr/>
      <dgm:t>
        <a:bodyPr/>
        <a:lstStyle/>
        <a:p>
          <a:endParaRPr lang="de-DE"/>
        </a:p>
      </dgm:t>
    </dgm:pt>
    <dgm:pt modelId="{0B6CD87B-D50A-4298-B698-B308F556466F}" type="pres">
      <dgm:prSet presAssocID="{D020A8AB-6B53-45E0-B92C-CB30C3F73F99}" presName="root2" presStyleCnt="0"/>
      <dgm:spPr/>
    </dgm:pt>
    <dgm:pt modelId="{8ABE0054-1D99-4734-8814-69151438EDFE}" type="pres">
      <dgm:prSet presAssocID="{D020A8AB-6B53-45E0-B92C-CB30C3F73F99}" presName="LevelTwoTextNode" presStyleLbl="node4" presStyleIdx="1" presStyleCnt="2" custScaleX="328859" custLinFactNeighborY="3738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5539F26-2610-48B8-8297-F3159D0F2C75}" type="pres">
      <dgm:prSet presAssocID="{D020A8AB-6B53-45E0-B92C-CB30C3F73F99}" presName="level3hierChild" presStyleCnt="0"/>
      <dgm:spPr/>
    </dgm:pt>
  </dgm:ptLst>
  <dgm:cxnLst>
    <dgm:cxn modelId="{4D0F5FD1-17F1-4233-B633-26AC968F030C}" srcId="{9802A234-D022-4D31-AA33-9E0B144F7211}" destId="{528B60D8-11B2-4167-BD46-523390908C0F}" srcOrd="0" destOrd="0" parTransId="{35673295-60FF-4688-95CC-C4C47B803124}" sibTransId="{0F021557-1E6F-4E32-9ECB-014A3B535968}"/>
    <dgm:cxn modelId="{FF3C2231-ACBE-4107-8505-F220EE65A76B}" type="presOf" srcId="{D4A990AC-7A96-44D8-960B-16FB17E854F4}" destId="{08DF5DD6-6340-43C6-9450-FCD341A3E471}" srcOrd="0" destOrd="0" presId="urn:microsoft.com/office/officeart/2005/8/layout/hierarchy2"/>
    <dgm:cxn modelId="{B3F7DC58-DC62-40F5-8964-E26AF8961E51}" type="presOf" srcId="{528B60D8-11B2-4167-BD46-523390908C0F}" destId="{B3E12691-1822-43F1-AC44-48DA5DCFDACB}" srcOrd="0" destOrd="0" presId="urn:microsoft.com/office/officeart/2005/8/layout/hierarchy2"/>
    <dgm:cxn modelId="{E5AA8063-1C2E-44D0-BA39-58A27E966F7E}" srcId="{528B60D8-11B2-4167-BD46-523390908C0F}" destId="{D0E2E682-EECA-4866-BC22-369BADC0C4D0}" srcOrd="1" destOrd="0" parTransId="{812AB120-8559-4D7D-A8CD-C7A119557E22}" sibTransId="{F396ED36-F98F-4CD7-8E82-F33BC327D081}"/>
    <dgm:cxn modelId="{BAF5DD4A-6C2B-4598-8DBA-FC9FFFB08C48}" type="presOf" srcId="{217A3B27-E28B-4952-92B9-F46F6E6A55E0}" destId="{D12B2302-2C5C-4297-B2E8-663E589E451D}" srcOrd="0" destOrd="0" presId="urn:microsoft.com/office/officeart/2005/8/layout/hierarchy2"/>
    <dgm:cxn modelId="{097FA0FE-424C-4E9E-81B8-685F3791250F}" type="presOf" srcId="{35673295-60FF-4688-95CC-C4C47B803124}" destId="{C8BA2161-BDBC-4DBF-BCDD-2C4D2E685C9B}" srcOrd="1" destOrd="0" presId="urn:microsoft.com/office/officeart/2005/8/layout/hierarchy2"/>
    <dgm:cxn modelId="{359923A0-55D7-4F0A-993B-AA788D2CCE37}" type="presOf" srcId="{A6A35C9F-5504-4411-A35A-3DBE547F598D}" destId="{70083B75-FB68-411A-A596-EFB18C84E135}" srcOrd="0" destOrd="0" presId="urn:microsoft.com/office/officeart/2005/8/layout/hierarchy2"/>
    <dgm:cxn modelId="{D1B63607-7CB5-40A9-869E-CB968AE6EE19}" type="presOf" srcId="{35673295-60FF-4688-95CC-C4C47B803124}" destId="{53179B52-D408-42E5-8468-CCA5D61E5BEA}" srcOrd="0" destOrd="0" presId="urn:microsoft.com/office/officeart/2005/8/layout/hierarchy2"/>
    <dgm:cxn modelId="{2B8F08A0-D626-4610-A98E-7FAE200D0AB0}" type="presOf" srcId="{812AB120-8559-4D7D-A8CD-C7A119557E22}" destId="{E93B8F68-76D6-45AB-A4B1-7E8823C78897}" srcOrd="1" destOrd="0" presId="urn:microsoft.com/office/officeart/2005/8/layout/hierarchy2"/>
    <dgm:cxn modelId="{CA847CBC-B1ED-43C9-A123-45CDCC70428D}" srcId="{A6A35C9F-5504-4411-A35A-3DBE547F598D}" destId="{9802A234-D022-4D31-AA33-9E0B144F7211}" srcOrd="0" destOrd="0" parTransId="{9351DE45-D636-4115-892A-142F32AD73A9}" sibTransId="{A452C404-BE7C-49B5-92E2-C33F50131DB9}"/>
    <dgm:cxn modelId="{82F24C44-61EF-4372-B690-A077EC63E671}" type="presOf" srcId="{DA4C6252-EA63-42E5-96F6-68492AA00DF7}" destId="{BA99A728-97AE-40F1-AA24-CDA146AAC7C8}" srcOrd="1" destOrd="0" presId="urn:microsoft.com/office/officeart/2005/8/layout/hierarchy2"/>
    <dgm:cxn modelId="{64CDB906-1DB3-4161-BE28-A8E9307EBC17}" type="presOf" srcId="{9802A234-D022-4D31-AA33-9E0B144F7211}" destId="{B44FB392-0364-4FCE-9D53-50404B207D4C}" srcOrd="0" destOrd="0" presId="urn:microsoft.com/office/officeart/2005/8/layout/hierarchy2"/>
    <dgm:cxn modelId="{84CA818E-B757-4913-8B87-402EE2D33000}" type="presOf" srcId="{1019540E-1019-4366-BDE6-7ED8A7966937}" destId="{35EED78B-A4E8-4D0D-BA84-2F6B68DB54AF}" srcOrd="1" destOrd="0" presId="urn:microsoft.com/office/officeart/2005/8/layout/hierarchy2"/>
    <dgm:cxn modelId="{01672589-85FA-4C9F-A5A2-EEACE71C076F}" type="presOf" srcId="{6C8FB430-3AE7-4739-A212-50477BA48F54}" destId="{9DC76264-1D21-4B45-AA43-DF0C701FC6F8}" srcOrd="1" destOrd="0" presId="urn:microsoft.com/office/officeart/2005/8/layout/hierarchy2"/>
    <dgm:cxn modelId="{7735E873-E16B-4D2B-88CC-A66A6E031D47}" type="presOf" srcId="{D020A8AB-6B53-45E0-B92C-CB30C3F73F99}" destId="{8ABE0054-1D99-4734-8814-69151438EDFE}" srcOrd="0" destOrd="0" presId="urn:microsoft.com/office/officeart/2005/8/layout/hierarchy2"/>
    <dgm:cxn modelId="{E33D7CB6-3C0E-4B61-A1CF-FAFB59ED51F5}" srcId="{528B60D8-11B2-4167-BD46-523390908C0F}" destId="{D4A990AC-7A96-44D8-960B-16FB17E854F4}" srcOrd="0" destOrd="0" parTransId="{6C8FB430-3AE7-4739-A212-50477BA48F54}" sibTransId="{03494E08-6A11-445D-BB40-7EA050A7D532}"/>
    <dgm:cxn modelId="{0C458682-04D6-4E8E-8E93-6DA6EBABEA8E}" type="presOf" srcId="{DA4C6252-EA63-42E5-96F6-68492AA00DF7}" destId="{5046D97F-8CA6-434A-A7BC-0F35B363B467}" srcOrd="0" destOrd="0" presId="urn:microsoft.com/office/officeart/2005/8/layout/hierarchy2"/>
    <dgm:cxn modelId="{6C7694CD-FAC0-4EDC-A8C7-4CEBF8C2F2DF}" type="presOf" srcId="{812AB120-8559-4D7D-A8CD-C7A119557E22}" destId="{B73644AB-BDBC-4462-BA41-611FF6419F4F}" srcOrd="0" destOrd="0" presId="urn:microsoft.com/office/officeart/2005/8/layout/hierarchy2"/>
    <dgm:cxn modelId="{6E895604-AE1A-42F8-BD43-720B37556CC7}" type="presOf" srcId="{1019540E-1019-4366-BDE6-7ED8A7966937}" destId="{7BA555B0-7835-46CE-96B6-F3CC47E71FDE}" srcOrd="0" destOrd="0" presId="urn:microsoft.com/office/officeart/2005/8/layout/hierarchy2"/>
    <dgm:cxn modelId="{DE03AED0-9DBE-4EB6-82D2-E2CF3E2D9B04}" srcId="{D0E2E682-EECA-4866-BC22-369BADC0C4D0}" destId="{D020A8AB-6B53-45E0-B92C-CB30C3F73F99}" srcOrd="0" destOrd="0" parTransId="{1019540E-1019-4366-BDE6-7ED8A7966937}" sibTransId="{91E2C586-D62B-423E-B55D-D7DFC6F64DBC}"/>
    <dgm:cxn modelId="{05A6FF1B-140D-4CCA-BAC5-1FAF31727A25}" srcId="{D4A990AC-7A96-44D8-960B-16FB17E854F4}" destId="{217A3B27-E28B-4952-92B9-F46F6E6A55E0}" srcOrd="0" destOrd="0" parTransId="{DA4C6252-EA63-42E5-96F6-68492AA00DF7}" sibTransId="{41178287-AAB0-4212-95E0-4AA56F8D18E6}"/>
    <dgm:cxn modelId="{2AFACA7A-442D-43CF-B084-4B74F84D8E40}" type="presOf" srcId="{D0E2E682-EECA-4866-BC22-369BADC0C4D0}" destId="{8FB016F2-E549-490C-8F1B-843029984628}" srcOrd="0" destOrd="0" presId="urn:microsoft.com/office/officeart/2005/8/layout/hierarchy2"/>
    <dgm:cxn modelId="{4986B503-118B-4078-82E2-FC6E0D77E013}" type="presOf" srcId="{6C8FB430-3AE7-4739-A212-50477BA48F54}" destId="{33FCE9EB-4380-4CC9-9345-72DB3B6EADDE}" srcOrd="0" destOrd="0" presId="urn:microsoft.com/office/officeart/2005/8/layout/hierarchy2"/>
    <dgm:cxn modelId="{7366E137-8EA0-405D-B188-FA1AABB419FE}" type="presParOf" srcId="{70083B75-FB68-411A-A596-EFB18C84E135}" destId="{A1811973-B91B-49A6-A997-B553FBFC6089}" srcOrd="0" destOrd="0" presId="urn:microsoft.com/office/officeart/2005/8/layout/hierarchy2"/>
    <dgm:cxn modelId="{F0B7405F-BEBB-40A0-A298-939A15821F54}" type="presParOf" srcId="{A1811973-B91B-49A6-A997-B553FBFC6089}" destId="{B44FB392-0364-4FCE-9D53-50404B207D4C}" srcOrd="0" destOrd="0" presId="urn:microsoft.com/office/officeart/2005/8/layout/hierarchy2"/>
    <dgm:cxn modelId="{E6E2CCD6-B35D-4C8F-8082-CA32E1B4F9A0}" type="presParOf" srcId="{A1811973-B91B-49A6-A997-B553FBFC6089}" destId="{F63B5C3C-8E60-420E-9962-25AB711C2F14}" srcOrd="1" destOrd="0" presId="urn:microsoft.com/office/officeart/2005/8/layout/hierarchy2"/>
    <dgm:cxn modelId="{70673ABA-5763-4C50-9B86-5ABF82C00855}" type="presParOf" srcId="{F63B5C3C-8E60-420E-9962-25AB711C2F14}" destId="{53179B52-D408-42E5-8468-CCA5D61E5BEA}" srcOrd="0" destOrd="0" presId="urn:microsoft.com/office/officeart/2005/8/layout/hierarchy2"/>
    <dgm:cxn modelId="{6F886835-87E9-49B2-B2B3-AB10CE4269F1}" type="presParOf" srcId="{53179B52-D408-42E5-8468-CCA5D61E5BEA}" destId="{C8BA2161-BDBC-4DBF-BCDD-2C4D2E685C9B}" srcOrd="0" destOrd="0" presId="urn:microsoft.com/office/officeart/2005/8/layout/hierarchy2"/>
    <dgm:cxn modelId="{24865FC9-8CC7-437D-BB3C-E16635554744}" type="presParOf" srcId="{F63B5C3C-8E60-420E-9962-25AB711C2F14}" destId="{EC7D291D-A890-49D0-84CD-02625C407E78}" srcOrd="1" destOrd="0" presId="urn:microsoft.com/office/officeart/2005/8/layout/hierarchy2"/>
    <dgm:cxn modelId="{52704A6F-30D6-42E6-AEB5-2B434BB3AF2E}" type="presParOf" srcId="{EC7D291D-A890-49D0-84CD-02625C407E78}" destId="{B3E12691-1822-43F1-AC44-48DA5DCFDACB}" srcOrd="0" destOrd="0" presId="urn:microsoft.com/office/officeart/2005/8/layout/hierarchy2"/>
    <dgm:cxn modelId="{8781F99D-D8BA-41FC-8ABE-9F46C7E882E6}" type="presParOf" srcId="{EC7D291D-A890-49D0-84CD-02625C407E78}" destId="{EDBACA02-E0EF-4F7E-8F7B-46F7B2BDD8DB}" srcOrd="1" destOrd="0" presId="urn:microsoft.com/office/officeart/2005/8/layout/hierarchy2"/>
    <dgm:cxn modelId="{4997103A-C9E3-49F1-95B4-63068478BF07}" type="presParOf" srcId="{EDBACA02-E0EF-4F7E-8F7B-46F7B2BDD8DB}" destId="{33FCE9EB-4380-4CC9-9345-72DB3B6EADDE}" srcOrd="0" destOrd="0" presId="urn:microsoft.com/office/officeart/2005/8/layout/hierarchy2"/>
    <dgm:cxn modelId="{81A16372-7D24-4B7D-93AC-61E08CE7E24A}" type="presParOf" srcId="{33FCE9EB-4380-4CC9-9345-72DB3B6EADDE}" destId="{9DC76264-1D21-4B45-AA43-DF0C701FC6F8}" srcOrd="0" destOrd="0" presId="urn:microsoft.com/office/officeart/2005/8/layout/hierarchy2"/>
    <dgm:cxn modelId="{1A47EA8B-A082-4E3E-A70A-198D18F23CC4}" type="presParOf" srcId="{EDBACA02-E0EF-4F7E-8F7B-46F7B2BDD8DB}" destId="{4AC9E555-A1C8-4C49-9A9A-A82AEC7B36EE}" srcOrd="1" destOrd="0" presId="urn:microsoft.com/office/officeart/2005/8/layout/hierarchy2"/>
    <dgm:cxn modelId="{09A8A16F-A0DF-4A93-9343-E6021E68A3F9}" type="presParOf" srcId="{4AC9E555-A1C8-4C49-9A9A-A82AEC7B36EE}" destId="{08DF5DD6-6340-43C6-9450-FCD341A3E471}" srcOrd="0" destOrd="0" presId="urn:microsoft.com/office/officeart/2005/8/layout/hierarchy2"/>
    <dgm:cxn modelId="{6D6E8F88-90BC-42AF-91DC-192B0F22A81B}" type="presParOf" srcId="{4AC9E555-A1C8-4C49-9A9A-A82AEC7B36EE}" destId="{9F84A369-49D3-40B5-A72A-A01A2B590C75}" srcOrd="1" destOrd="0" presId="urn:microsoft.com/office/officeart/2005/8/layout/hierarchy2"/>
    <dgm:cxn modelId="{B0BC4741-E414-4FF4-BEDD-F9550324CBFF}" type="presParOf" srcId="{9F84A369-49D3-40B5-A72A-A01A2B590C75}" destId="{5046D97F-8CA6-434A-A7BC-0F35B363B467}" srcOrd="0" destOrd="0" presId="urn:microsoft.com/office/officeart/2005/8/layout/hierarchy2"/>
    <dgm:cxn modelId="{21A5DB6E-7121-40AD-AD0A-D36DA4AC70F7}" type="presParOf" srcId="{5046D97F-8CA6-434A-A7BC-0F35B363B467}" destId="{BA99A728-97AE-40F1-AA24-CDA146AAC7C8}" srcOrd="0" destOrd="0" presId="urn:microsoft.com/office/officeart/2005/8/layout/hierarchy2"/>
    <dgm:cxn modelId="{5FA056B9-5949-454A-BE45-16EBAE378A4D}" type="presParOf" srcId="{9F84A369-49D3-40B5-A72A-A01A2B590C75}" destId="{C10C1433-521E-4F3E-8EE9-46E7A41F8D97}" srcOrd="1" destOrd="0" presId="urn:microsoft.com/office/officeart/2005/8/layout/hierarchy2"/>
    <dgm:cxn modelId="{37A13BD0-A1D8-42A3-9965-333E1009880E}" type="presParOf" srcId="{C10C1433-521E-4F3E-8EE9-46E7A41F8D97}" destId="{D12B2302-2C5C-4297-B2E8-663E589E451D}" srcOrd="0" destOrd="0" presId="urn:microsoft.com/office/officeart/2005/8/layout/hierarchy2"/>
    <dgm:cxn modelId="{96388D4D-43E7-4E88-90CA-B6ADBB096BE4}" type="presParOf" srcId="{C10C1433-521E-4F3E-8EE9-46E7A41F8D97}" destId="{8E6F1C81-43F8-4C8E-B19E-B1181CFB4F7F}" srcOrd="1" destOrd="0" presId="urn:microsoft.com/office/officeart/2005/8/layout/hierarchy2"/>
    <dgm:cxn modelId="{B86F4268-6634-4D5F-98E9-515B64BB2683}" type="presParOf" srcId="{EDBACA02-E0EF-4F7E-8F7B-46F7B2BDD8DB}" destId="{B73644AB-BDBC-4462-BA41-611FF6419F4F}" srcOrd="2" destOrd="0" presId="urn:microsoft.com/office/officeart/2005/8/layout/hierarchy2"/>
    <dgm:cxn modelId="{7B803E46-6AB8-4527-9934-3F94100FF715}" type="presParOf" srcId="{B73644AB-BDBC-4462-BA41-611FF6419F4F}" destId="{E93B8F68-76D6-45AB-A4B1-7E8823C78897}" srcOrd="0" destOrd="0" presId="urn:microsoft.com/office/officeart/2005/8/layout/hierarchy2"/>
    <dgm:cxn modelId="{1331829A-62F2-49BA-AFAD-F89B68E078D6}" type="presParOf" srcId="{EDBACA02-E0EF-4F7E-8F7B-46F7B2BDD8DB}" destId="{D4B697F3-2C56-4249-83F4-36E1A4A4A835}" srcOrd="3" destOrd="0" presId="urn:microsoft.com/office/officeart/2005/8/layout/hierarchy2"/>
    <dgm:cxn modelId="{9943ACCB-473D-488D-9650-2391C62E0432}" type="presParOf" srcId="{D4B697F3-2C56-4249-83F4-36E1A4A4A835}" destId="{8FB016F2-E549-490C-8F1B-843029984628}" srcOrd="0" destOrd="0" presId="urn:microsoft.com/office/officeart/2005/8/layout/hierarchy2"/>
    <dgm:cxn modelId="{459750B2-62FB-4549-B89B-B9A2B52111A1}" type="presParOf" srcId="{D4B697F3-2C56-4249-83F4-36E1A4A4A835}" destId="{71143BDE-C220-48DE-A300-C2503B4160B9}" srcOrd="1" destOrd="0" presId="urn:microsoft.com/office/officeart/2005/8/layout/hierarchy2"/>
    <dgm:cxn modelId="{A0FE91C0-0A34-49EA-AFFE-3008CEB38EF4}" type="presParOf" srcId="{71143BDE-C220-48DE-A300-C2503B4160B9}" destId="{7BA555B0-7835-46CE-96B6-F3CC47E71FDE}" srcOrd="0" destOrd="0" presId="urn:microsoft.com/office/officeart/2005/8/layout/hierarchy2"/>
    <dgm:cxn modelId="{D025A070-9C54-41AD-910F-F34D76ABA08A}" type="presParOf" srcId="{7BA555B0-7835-46CE-96B6-F3CC47E71FDE}" destId="{35EED78B-A4E8-4D0D-BA84-2F6B68DB54AF}" srcOrd="0" destOrd="0" presId="urn:microsoft.com/office/officeart/2005/8/layout/hierarchy2"/>
    <dgm:cxn modelId="{7D1B6C3B-5004-4D55-9C5A-4D143AF56ACA}" type="presParOf" srcId="{71143BDE-C220-48DE-A300-C2503B4160B9}" destId="{0B6CD87B-D50A-4298-B698-B308F556466F}" srcOrd="1" destOrd="0" presId="urn:microsoft.com/office/officeart/2005/8/layout/hierarchy2"/>
    <dgm:cxn modelId="{50B66F69-323B-45C1-9575-FE33ED99111A}" type="presParOf" srcId="{0B6CD87B-D50A-4298-B698-B308F556466F}" destId="{8ABE0054-1D99-4734-8814-69151438EDFE}" srcOrd="0" destOrd="0" presId="urn:microsoft.com/office/officeart/2005/8/layout/hierarchy2"/>
    <dgm:cxn modelId="{1814AE76-B128-4E1C-BA61-1DC4489B95FC}" type="presParOf" srcId="{0B6CD87B-D50A-4298-B698-B308F556466F}" destId="{75539F26-2610-48B8-8297-F3159D0F2C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FB392-0364-4FCE-9D53-50404B207D4C}">
      <dsp:nvSpPr>
        <dsp:cNvPr id="0" name=""/>
        <dsp:cNvSpPr/>
      </dsp:nvSpPr>
      <dsp:spPr>
        <a:xfrm>
          <a:off x="7059118" y="731397"/>
          <a:ext cx="1431497" cy="606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>
              <a:solidFill>
                <a:schemeClr val="tx1"/>
              </a:solidFill>
            </a:rPr>
            <a:t>Response</a:t>
          </a:r>
          <a:endParaRPr lang="de-DE" sz="2100" b="1" kern="1200" dirty="0">
            <a:solidFill>
              <a:schemeClr val="tx1"/>
            </a:solidFill>
          </a:endParaRPr>
        </a:p>
      </dsp:txBody>
      <dsp:txXfrm>
        <a:off x="7076888" y="749167"/>
        <a:ext cx="1395957" cy="571180"/>
      </dsp:txXfrm>
    </dsp:sp>
    <dsp:sp modelId="{53179B52-D408-42E5-8468-CCA5D61E5BEA}">
      <dsp:nvSpPr>
        <dsp:cNvPr id="0" name=""/>
        <dsp:cNvSpPr/>
      </dsp:nvSpPr>
      <dsp:spPr>
        <a:xfrm rot="10800000">
          <a:off x="6573741" y="1008372"/>
          <a:ext cx="485376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485376" y="26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b="1" kern="1200">
            <a:solidFill>
              <a:schemeClr val="tx1"/>
            </a:solidFill>
          </a:endParaRPr>
        </a:p>
      </dsp:txBody>
      <dsp:txXfrm rot="10800000">
        <a:off x="6804295" y="1022623"/>
        <a:ext cx="24268" cy="24268"/>
      </dsp:txXfrm>
    </dsp:sp>
    <dsp:sp modelId="{B3E12691-1822-43F1-AC44-48DA5DCFDACB}">
      <dsp:nvSpPr>
        <dsp:cNvPr id="0" name=""/>
        <dsp:cNvSpPr/>
      </dsp:nvSpPr>
      <dsp:spPr>
        <a:xfrm>
          <a:off x="6180962" y="731397"/>
          <a:ext cx="392779" cy="606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>
              <a:solidFill>
                <a:schemeClr val="tx1"/>
              </a:solidFill>
            </a:rPr>
            <a:t>+</a:t>
          </a:r>
          <a:endParaRPr lang="de-DE" sz="3200" b="1" kern="1200" dirty="0">
            <a:solidFill>
              <a:schemeClr val="tx1"/>
            </a:solidFill>
          </a:endParaRPr>
        </a:p>
      </dsp:txBody>
      <dsp:txXfrm>
        <a:off x="6192466" y="742901"/>
        <a:ext cx="369771" cy="583712"/>
      </dsp:txXfrm>
    </dsp:sp>
    <dsp:sp modelId="{33FCE9EB-4380-4CC9-9345-72DB3B6EADDE}">
      <dsp:nvSpPr>
        <dsp:cNvPr id="0" name=""/>
        <dsp:cNvSpPr/>
      </dsp:nvSpPr>
      <dsp:spPr>
        <a:xfrm rot="13820940">
          <a:off x="5548916" y="711297"/>
          <a:ext cx="771677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771677" y="263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b="1" kern="1200">
            <a:solidFill>
              <a:schemeClr val="tx1"/>
            </a:solidFill>
          </a:endParaRPr>
        </a:p>
      </dsp:txBody>
      <dsp:txXfrm rot="10800000">
        <a:off x="5915463" y="718391"/>
        <a:ext cx="38583" cy="38583"/>
      </dsp:txXfrm>
    </dsp:sp>
    <dsp:sp modelId="{08DF5DD6-6340-43C6-9450-FCD341A3E471}">
      <dsp:nvSpPr>
        <dsp:cNvPr id="0" name=""/>
        <dsp:cNvSpPr/>
      </dsp:nvSpPr>
      <dsp:spPr>
        <a:xfrm>
          <a:off x="4475105" y="137247"/>
          <a:ext cx="1213441" cy="606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× (1 – </a:t>
          </a:r>
          <a:r>
            <a:rPr lang="el-GR" sz="2400" b="1" kern="1200" dirty="0" smtClean="0">
              <a:solidFill>
                <a:schemeClr val="tx1"/>
              </a:solidFill>
              <a:latin typeface="+mj-lt"/>
            </a:rPr>
            <a:t>λ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)</a:t>
          </a:r>
          <a:endParaRPr lang="de-DE" sz="2400" b="1" kern="1200" dirty="0">
            <a:solidFill>
              <a:schemeClr val="tx1"/>
            </a:solidFill>
          </a:endParaRPr>
        </a:p>
      </dsp:txBody>
      <dsp:txXfrm>
        <a:off x="4492875" y="155017"/>
        <a:ext cx="1177901" cy="571180"/>
      </dsp:txXfrm>
    </dsp:sp>
    <dsp:sp modelId="{5046D97F-8CA6-434A-A7BC-0F35B363B467}">
      <dsp:nvSpPr>
        <dsp:cNvPr id="0" name=""/>
        <dsp:cNvSpPr/>
      </dsp:nvSpPr>
      <dsp:spPr>
        <a:xfrm rot="10800000">
          <a:off x="3996767" y="414222"/>
          <a:ext cx="478338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478338" y="263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b="1" kern="1200">
            <a:solidFill>
              <a:schemeClr val="tx1"/>
            </a:solidFill>
          </a:endParaRPr>
        </a:p>
      </dsp:txBody>
      <dsp:txXfrm rot="10800000">
        <a:off x="4223978" y="428649"/>
        <a:ext cx="23916" cy="23916"/>
      </dsp:txXfrm>
    </dsp:sp>
    <dsp:sp modelId="{D12B2302-2C5C-4297-B2E8-663E589E451D}">
      <dsp:nvSpPr>
        <dsp:cNvPr id="0" name=""/>
        <dsp:cNvSpPr/>
      </dsp:nvSpPr>
      <dsp:spPr>
        <a:xfrm>
          <a:off x="2783325" y="137247"/>
          <a:ext cx="1213441" cy="606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  <a:latin typeface="+mj-lt"/>
            </a:rPr>
            <a:t>ξ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kern="1200" dirty="0" err="1" smtClean="0">
              <a:solidFill>
                <a:schemeClr val="tx1"/>
              </a:solidFill>
              <a:latin typeface="+mj-lt"/>
            </a:rPr>
            <a:t>C</a:t>
          </a:r>
          <a:r>
            <a:rPr lang="de-DE" sz="2400" b="1" kern="1200" dirty="0" err="1" smtClean="0">
              <a:solidFill>
                <a:schemeClr val="tx1"/>
              </a:solidFill>
              <a:latin typeface="+mj-lt"/>
            </a:rPr>
            <a:t>,</a:t>
          </a:r>
          <a:r>
            <a:rPr lang="de-DE" sz="2400" b="1" i="1" kern="1200" dirty="0" err="1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)</a:t>
          </a:r>
          <a:endParaRPr lang="de-DE" sz="2400" b="1" kern="1200" dirty="0">
            <a:solidFill>
              <a:schemeClr val="tx1"/>
            </a:solidFill>
            <a:latin typeface="+mj-lt"/>
          </a:endParaRPr>
        </a:p>
      </dsp:txBody>
      <dsp:txXfrm>
        <a:off x="2801095" y="155017"/>
        <a:ext cx="1177901" cy="571180"/>
      </dsp:txXfrm>
    </dsp:sp>
    <dsp:sp modelId="{B73644AB-BDBC-4462-BA41-611FF6419F4F}">
      <dsp:nvSpPr>
        <dsp:cNvPr id="0" name=""/>
        <dsp:cNvSpPr/>
      </dsp:nvSpPr>
      <dsp:spPr>
        <a:xfrm rot="7808124">
          <a:off x="5561777" y="1296213"/>
          <a:ext cx="752993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752993" y="263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b="1" kern="1200">
            <a:solidFill>
              <a:schemeClr val="tx1"/>
            </a:solidFill>
          </a:endParaRPr>
        </a:p>
      </dsp:txBody>
      <dsp:txXfrm rot="10800000">
        <a:off x="5919449" y="1303773"/>
        <a:ext cx="37649" cy="37649"/>
      </dsp:txXfrm>
    </dsp:sp>
    <dsp:sp modelId="{8FB016F2-E549-490C-8F1B-843029984628}">
      <dsp:nvSpPr>
        <dsp:cNvPr id="0" name=""/>
        <dsp:cNvSpPr/>
      </dsp:nvSpPr>
      <dsp:spPr>
        <a:xfrm>
          <a:off x="4482143" y="1307078"/>
          <a:ext cx="1213441" cy="606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× </a:t>
          </a:r>
          <a:r>
            <a:rPr lang="el-GR" sz="2400" b="1" kern="1200" dirty="0" smtClean="0">
              <a:solidFill>
                <a:schemeClr val="tx1"/>
              </a:solidFill>
              <a:latin typeface="+mj-lt"/>
            </a:rPr>
            <a:t>λ</a:t>
          </a:r>
          <a:endParaRPr lang="de-DE" sz="2400" b="1" kern="1200" dirty="0">
            <a:solidFill>
              <a:schemeClr val="tx1"/>
            </a:solidFill>
            <a:latin typeface="+mj-lt"/>
          </a:endParaRPr>
        </a:p>
      </dsp:txBody>
      <dsp:txXfrm>
        <a:off x="4499913" y="1324848"/>
        <a:ext cx="1177901" cy="571180"/>
      </dsp:txXfrm>
    </dsp:sp>
    <dsp:sp modelId="{7BA555B0-7835-46CE-96B6-F3CC47E71FDE}">
      <dsp:nvSpPr>
        <dsp:cNvPr id="0" name=""/>
        <dsp:cNvSpPr/>
      </dsp:nvSpPr>
      <dsp:spPr>
        <a:xfrm rot="10800000">
          <a:off x="3996767" y="1584053"/>
          <a:ext cx="485376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485376" y="263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b="1" kern="1200" dirty="0">
            <a:solidFill>
              <a:schemeClr val="tx1"/>
            </a:solidFill>
          </a:endParaRPr>
        </a:p>
      </dsp:txBody>
      <dsp:txXfrm rot="10800000">
        <a:off x="4227321" y="1598304"/>
        <a:ext cx="24268" cy="24268"/>
      </dsp:txXfrm>
    </dsp:sp>
    <dsp:sp modelId="{8ABE0054-1D99-4734-8814-69151438EDFE}">
      <dsp:nvSpPr>
        <dsp:cNvPr id="0" name=""/>
        <dsp:cNvSpPr/>
      </dsp:nvSpPr>
      <dsp:spPr>
        <a:xfrm>
          <a:off x="6254" y="1307078"/>
          <a:ext cx="3990512" cy="606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  <a:latin typeface="+mj-lt"/>
            </a:rPr>
            <a:t>τ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kern="1200" dirty="0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) + (1 – </a:t>
          </a:r>
          <a:r>
            <a:rPr lang="el-GR" sz="2400" b="1" kern="1200" dirty="0" smtClean="0">
              <a:solidFill>
                <a:schemeClr val="tx1"/>
              </a:solidFill>
              <a:latin typeface="+mj-lt"/>
            </a:rPr>
            <a:t>τ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kern="1200" dirty="0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)) × </a:t>
          </a:r>
          <a:r>
            <a:rPr lang="el-GR" sz="2400" b="1" kern="1200" dirty="0" smtClean="0">
              <a:solidFill>
                <a:schemeClr val="tx1"/>
              </a:solidFill>
              <a:latin typeface="+mj-lt"/>
            </a:rPr>
            <a:t>ξ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(</a:t>
          </a:r>
          <a:r>
            <a:rPr lang="de-DE" sz="2400" b="1" i="1" kern="1200" dirty="0" err="1" smtClean="0">
              <a:solidFill>
                <a:schemeClr val="tx1"/>
              </a:solidFill>
              <a:latin typeface="+mj-lt"/>
            </a:rPr>
            <a:t>C</a:t>
          </a:r>
          <a:r>
            <a:rPr lang="de-DE" sz="2400" b="1" kern="1200" dirty="0" err="1" smtClean="0">
              <a:solidFill>
                <a:schemeClr val="tx1"/>
              </a:solidFill>
              <a:latin typeface="+mj-lt"/>
            </a:rPr>
            <a:t>,</a:t>
          </a:r>
          <a:r>
            <a:rPr lang="de-DE" sz="2400" b="1" i="1" kern="1200" dirty="0" err="1" smtClean="0">
              <a:solidFill>
                <a:schemeClr val="tx1"/>
              </a:solidFill>
              <a:latin typeface="+mj-lt"/>
            </a:rPr>
            <a:t>x</a:t>
          </a:r>
          <a:r>
            <a:rPr lang="de-DE" sz="2400" b="1" kern="1200" dirty="0" smtClean="0">
              <a:solidFill>
                <a:schemeClr val="tx1"/>
              </a:solidFill>
              <a:latin typeface="+mj-lt"/>
            </a:rPr>
            <a:t>)</a:t>
          </a:r>
          <a:endParaRPr lang="de-DE" sz="2400" b="1" kern="1200" dirty="0">
            <a:solidFill>
              <a:schemeClr val="tx1"/>
            </a:solidFill>
            <a:latin typeface="+mj-lt"/>
          </a:endParaRPr>
        </a:p>
      </dsp:txBody>
      <dsp:txXfrm>
        <a:off x="24024" y="1324848"/>
        <a:ext cx="3954972" cy="571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765917" y="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50C642C8-B9F0-4D6E-9D76-C2E23F0727ED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1" y="9283829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765917" y="9283829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33E40B35-C579-4838-87E8-F2D842F12C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556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765917" y="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4C3663EF-66CC-4850-95AF-9C2CEEB561F7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1024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64845" y="4642763"/>
            <a:ext cx="5318760" cy="43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1" y="9283829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765917" y="9283829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BEC45CC5-83EB-47A9-9A67-697328074F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606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5CC5-83EB-47A9-9A67-697328074F6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53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TitelE1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5353051"/>
          </a:xfrm>
          <a:prstGeom prst="rect">
            <a:avLst/>
          </a:prstGeom>
          <a:noFill/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060575"/>
            <a:ext cx="7058025" cy="21605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304800"/>
            <a:ext cx="7418388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4864100"/>
            <a:ext cx="8183563" cy="199707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A6021-6303-48DF-AF38-B8FEBA46D60E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FA15-1EE3-4657-BDE1-A37DDF8239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6813" y="304800"/>
            <a:ext cx="1925637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62610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88CEE-65E3-4F04-A592-A86B02783A2E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75574-CE98-4682-AB84-4FE037BA797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7750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5788" y="1484313"/>
            <a:ext cx="377666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5DF0D-9FD2-418E-A2F8-B1565F1B54C9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7756-222C-4599-BD7C-B8F497BD989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3C2B5-63B0-40DC-BD48-E885E844358A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24D8-26CD-45E9-A802-859E7EC54E4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49B28-575C-4B80-ABA5-8926183CCB4C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33FAC-EBCF-4645-BAF4-0C5AC23F66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 descr="InhaltE1_3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646238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6453188"/>
            <a:ext cx="8175625" cy="40322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4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7041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</a:t>
            </a:r>
          </a:p>
          <a:p>
            <a:pPr lvl="2"/>
            <a:r>
              <a:rPr lang="en-US" noProof="0" smtClean="0"/>
              <a:t> 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048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68313" y="6551613"/>
            <a:ext cx="7905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639835CF-B791-4C43-82AF-16D76F8C7C5C}" type="datetime1">
              <a:rPr lang="de-DE"/>
              <a:pPr/>
              <a:t>31.03.2014</a:t>
            </a:fld>
            <a:endParaRPr lang="de-DE"/>
          </a:p>
        </p:txBody>
      </p:sp>
      <p:sp>
        <p:nvSpPr>
          <p:cNvPr id="204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403350" y="6551613"/>
            <a:ext cx="5976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de-DE" dirty="0" smtClean="0"/>
              <a:t>Dual-Source Model</a:t>
            </a:r>
            <a:endParaRPr lang="de-DE" dirty="0"/>
          </a:p>
        </p:txBody>
      </p:sp>
      <p:sp>
        <p:nvSpPr>
          <p:cNvPr id="2049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524750" y="6551613"/>
            <a:ext cx="4206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F1D89E64-1D5A-4A1F-87C9-AD583BCA3DA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049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type="subTitle" idx="1"/>
          </p:nvPr>
        </p:nvSpPr>
        <p:spPr>
          <a:xfrm>
            <a:off x="466725" y="5012828"/>
            <a:ext cx="7058025" cy="2160588"/>
          </a:xfrm>
        </p:spPr>
        <p:txBody>
          <a:bodyPr/>
          <a:lstStyle/>
          <a:p>
            <a:r>
              <a:rPr lang="en-US" noProof="0" dirty="0" smtClean="0">
                <a:solidFill>
                  <a:schemeClr val="tx1"/>
                </a:solidFill>
              </a:rPr>
              <a:t>Henrik Singmann</a:t>
            </a:r>
          </a:p>
          <a:p>
            <a:r>
              <a:rPr lang="en-US" noProof="0" dirty="0" smtClean="0">
                <a:solidFill>
                  <a:schemeClr val="tx1"/>
                </a:solidFill>
              </a:rPr>
              <a:t>Karl </a:t>
            </a:r>
            <a:r>
              <a:rPr lang="en-US" noProof="0" dirty="0" err="1" smtClean="0">
                <a:solidFill>
                  <a:schemeClr val="tx1"/>
                </a:solidFill>
              </a:rPr>
              <a:t>Christoph</a:t>
            </a:r>
            <a:r>
              <a:rPr lang="en-US" noProof="0" dirty="0" smtClean="0">
                <a:solidFill>
                  <a:schemeClr val="tx1"/>
                </a:solidFill>
              </a:rPr>
              <a:t> </a:t>
            </a:r>
            <a:r>
              <a:rPr lang="en-US" noProof="0" dirty="0" err="1" smtClean="0">
                <a:solidFill>
                  <a:schemeClr val="tx1"/>
                </a:solidFill>
              </a:rPr>
              <a:t>Klauer</a:t>
            </a:r>
            <a:endParaRPr lang="en-US" noProof="0" dirty="0" smtClean="0">
              <a:solidFill>
                <a:schemeClr val="tx1"/>
              </a:solidFill>
            </a:endParaRPr>
          </a:p>
          <a:p>
            <a:r>
              <a:rPr lang="en-US" noProof="0" dirty="0" err="1" smtClean="0">
                <a:solidFill>
                  <a:schemeClr val="tx1"/>
                </a:solidFill>
              </a:rPr>
              <a:t>Sieghard</a:t>
            </a:r>
            <a:r>
              <a:rPr lang="en-US" noProof="0" dirty="0" smtClean="0">
                <a:solidFill>
                  <a:schemeClr val="tx1"/>
                </a:solidFill>
              </a:rPr>
              <a:t> </a:t>
            </a:r>
            <a:r>
              <a:rPr lang="en-US" noProof="0" dirty="0" err="1" smtClean="0">
                <a:solidFill>
                  <a:schemeClr val="tx1"/>
                </a:solidFill>
              </a:rPr>
              <a:t>Beller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5778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Models of Probabilistic </a:t>
            </a:r>
            <a:r>
              <a:rPr lang="en-US" dirty="0" smtClean="0"/>
              <a:t>Conditional </a:t>
            </a:r>
            <a:r>
              <a:rPr lang="en-US" dirty="0"/>
              <a:t>Reasoning: Evidence for an </a:t>
            </a:r>
            <a:r>
              <a:rPr lang="en-US" dirty="0" smtClean="0"/>
              <a:t>Influence of </a:t>
            </a:r>
            <a:r>
              <a:rPr lang="en-US" dirty="0"/>
              <a:t>Logical Form</a:t>
            </a:r>
            <a:endParaRPr lang="en-US" noProof="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5085184"/>
            <a:ext cx="3804380" cy="13665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36512" y="-243408"/>
            <a:ext cx="9289032" cy="72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0"/>
          <a:stretch/>
        </p:blipFill>
        <p:spPr bwMode="auto">
          <a:xfrm>
            <a:off x="179512" y="-177148"/>
            <a:ext cx="7056784" cy="32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948264" y="-66293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Klauer, Beller, &amp; Hütter (2010): Experiment 1 (n = 15)</a:t>
            </a:r>
            <a:endParaRPr lang="de-DE" sz="1600" dirty="0"/>
          </a:p>
        </p:txBody>
      </p:sp>
      <p:sp>
        <p:nvSpPr>
          <p:cNvPr id="15" name="Textfeld 7"/>
          <p:cNvSpPr txBox="1"/>
          <p:nvPr/>
        </p:nvSpPr>
        <p:spPr>
          <a:xfrm>
            <a:off x="6804248" y="2708920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de-DE" dirty="0" smtClean="0"/>
              <a:t>different </a:t>
            </a:r>
            <a:r>
              <a:rPr lang="de-DE" dirty="0" err="1" smtClean="0"/>
              <a:t>lines</a:t>
            </a:r>
            <a:r>
              <a:rPr lang="de-DE" dirty="0" smtClean="0"/>
              <a:t>: different </a:t>
            </a:r>
            <a:r>
              <a:rPr lang="de-DE" dirty="0" err="1" smtClean="0"/>
              <a:t>conditionals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(i.e., different </a:t>
            </a:r>
            <a:r>
              <a:rPr lang="de-DE" dirty="0" err="1" smtClean="0"/>
              <a:t>contents</a:t>
            </a:r>
            <a:r>
              <a:rPr lang="de-DE" dirty="0" smtClean="0"/>
              <a:t>/</a:t>
            </a:r>
            <a:r>
              <a:rPr lang="de-DE" dirty="0" err="1" smtClean="0"/>
              <a:t>items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6" name="Textfeld 7"/>
          <p:cNvSpPr txBox="1"/>
          <p:nvPr/>
        </p:nvSpPr>
        <p:spPr>
          <a:xfrm>
            <a:off x="827584" y="32036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err="1" smtClean="0"/>
              <a:t>conditional</a:t>
            </a:r>
            <a:r>
              <a:rPr lang="de-DE" dirty="0" smtClean="0"/>
              <a:t> absent  </a:t>
            </a:r>
            <a:endParaRPr lang="de-DE" dirty="0"/>
          </a:p>
        </p:txBody>
      </p:sp>
      <p:sp>
        <p:nvSpPr>
          <p:cNvPr id="17" name="Textfeld 7"/>
          <p:cNvSpPr txBox="1"/>
          <p:nvPr/>
        </p:nvSpPr>
        <p:spPr>
          <a:xfrm>
            <a:off x="4139952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948264" y="1157843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error</a:t>
            </a:r>
            <a:r>
              <a:rPr lang="de-DE" sz="1600" dirty="0" smtClean="0"/>
              <a:t> </a:t>
            </a:r>
            <a:r>
              <a:rPr lang="de-DE" sz="1600" dirty="0" err="1" smtClean="0"/>
              <a:t>bars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err="1" smtClean="0"/>
              <a:t>difference</a:t>
            </a:r>
            <a:r>
              <a:rPr lang="de-DE" sz="1600" dirty="0" smtClean="0"/>
              <a:t> </a:t>
            </a:r>
            <a:r>
              <a:rPr lang="de-DE" sz="1600" dirty="0" err="1" smtClean="0"/>
              <a:t>adjusted</a:t>
            </a:r>
            <a:r>
              <a:rPr lang="de-DE" sz="1600" dirty="0" smtClean="0"/>
              <a:t> </a:t>
            </a:r>
            <a:r>
              <a:rPr lang="de-DE" sz="1600" dirty="0" err="1" smtClean="0"/>
              <a:t>Cousineau-Morey-Baguley</a:t>
            </a:r>
            <a:r>
              <a:rPr lang="de-DE" sz="1600" dirty="0" smtClean="0"/>
              <a:t> </a:t>
            </a:r>
            <a:r>
              <a:rPr lang="de-DE" sz="1600" dirty="0" err="1" smtClean="0"/>
              <a:t>intervals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16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36512" y="-243408"/>
            <a:ext cx="9289032" cy="72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84262"/>
            <a:ext cx="7041653" cy="70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948264" y="-66293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Klauer, Beller, &amp; Hütter (2010): Experiment 1 (n = 15)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932712" y="6372036"/>
            <a:ext cx="2016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(n = 29)</a:t>
            </a:r>
            <a:endParaRPr lang="de-DE" dirty="0"/>
          </a:p>
        </p:txBody>
      </p:sp>
      <p:sp>
        <p:nvSpPr>
          <p:cNvPr id="15" name="Textfeld 7"/>
          <p:cNvSpPr txBox="1"/>
          <p:nvPr/>
        </p:nvSpPr>
        <p:spPr>
          <a:xfrm>
            <a:off x="6804248" y="2708920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de-DE" dirty="0" smtClean="0"/>
              <a:t>different </a:t>
            </a:r>
            <a:r>
              <a:rPr lang="de-DE" dirty="0" err="1" smtClean="0"/>
              <a:t>lines</a:t>
            </a:r>
            <a:r>
              <a:rPr lang="de-DE" dirty="0" smtClean="0"/>
              <a:t>: different </a:t>
            </a:r>
            <a:r>
              <a:rPr lang="de-DE" dirty="0" err="1" smtClean="0"/>
              <a:t>conditionals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(i.e., different </a:t>
            </a:r>
            <a:r>
              <a:rPr lang="de-DE" dirty="0" err="1" smtClean="0"/>
              <a:t>contents</a:t>
            </a:r>
            <a:r>
              <a:rPr lang="de-DE" dirty="0" smtClean="0"/>
              <a:t>/</a:t>
            </a:r>
            <a:r>
              <a:rPr lang="de-DE" dirty="0" err="1" smtClean="0"/>
              <a:t>items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6" name="Textfeld 7"/>
          <p:cNvSpPr txBox="1"/>
          <p:nvPr/>
        </p:nvSpPr>
        <p:spPr>
          <a:xfrm>
            <a:off x="827584" y="32036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smtClean="0"/>
              <a:t>↑ </a:t>
            </a:r>
            <a:r>
              <a:rPr lang="de-DE" dirty="0" err="1" smtClean="0"/>
              <a:t>conditional</a:t>
            </a:r>
            <a:r>
              <a:rPr lang="de-DE" dirty="0" smtClean="0"/>
              <a:t> absent ↓</a:t>
            </a:r>
            <a:endParaRPr lang="de-DE" dirty="0"/>
          </a:p>
        </p:txBody>
      </p:sp>
      <p:sp>
        <p:nvSpPr>
          <p:cNvPr id="17" name="Textfeld 7"/>
          <p:cNvSpPr txBox="1"/>
          <p:nvPr/>
        </p:nvSpPr>
        <p:spPr>
          <a:xfrm>
            <a:off x="4139952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smtClean="0"/>
              <a:t>↑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↓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948264" y="1157843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error</a:t>
            </a:r>
            <a:r>
              <a:rPr lang="de-DE" sz="1600" dirty="0" smtClean="0"/>
              <a:t> </a:t>
            </a:r>
            <a:r>
              <a:rPr lang="de-DE" sz="1600" dirty="0" err="1" smtClean="0"/>
              <a:t>bars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err="1" smtClean="0"/>
              <a:t>difference</a:t>
            </a:r>
            <a:r>
              <a:rPr lang="de-DE" sz="1600" dirty="0" smtClean="0"/>
              <a:t> </a:t>
            </a:r>
            <a:r>
              <a:rPr lang="de-DE" sz="1600" dirty="0" err="1" smtClean="0"/>
              <a:t>adjusted</a:t>
            </a:r>
            <a:r>
              <a:rPr lang="de-DE" sz="1600" dirty="0" smtClean="0"/>
              <a:t> </a:t>
            </a:r>
            <a:r>
              <a:rPr lang="de-DE" sz="1600" dirty="0" err="1" smtClean="0"/>
              <a:t>Cousineau-Morey-Baguley</a:t>
            </a:r>
            <a:r>
              <a:rPr lang="de-DE" sz="1600" dirty="0" smtClean="0"/>
              <a:t> </a:t>
            </a:r>
            <a:r>
              <a:rPr lang="de-DE" sz="1600" dirty="0" err="1" smtClean="0"/>
              <a:t>intervals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725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36512" y="-243408"/>
            <a:ext cx="9289032" cy="72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84262"/>
            <a:ext cx="7041653" cy="70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932712" y="6372036"/>
            <a:ext cx="2016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(n = 29)</a:t>
            </a:r>
            <a:endParaRPr lang="de-DE" dirty="0"/>
          </a:p>
        </p:txBody>
      </p:sp>
      <p:sp>
        <p:nvSpPr>
          <p:cNvPr id="15" name="Textfeld 7"/>
          <p:cNvSpPr txBox="1"/>
          <p:nvPr/>
        </p:nvSpPr>
        <p:spPr>
          <a:xfrm>
            <a:off x="6948264" y="2708920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de-DE" dirty="0" smtClean="0"/>
              <a:t>different </a:t>
            </a:r>
            <a:r>
              <a:rPr lang="de-DE" dirty="0" err="1" smtClean="0"/>
              <a:t>lines</a:t>
            </a:r>
            <a:r>
              <a:rPr lang="de-DE" dirty="0"/>
              <a:t> </a:t>
            </a:r>
            <a:r>
              <a:rPr lang="de-DE" dirty="0" err="1" smtClean="0"/>
              <a:t>represent</a:t>
            </a:r>
            <a:r>
              <a:rPr lang="de-DE" dirty="0" smtClean="0"/>
              <a:t> different </a:t>
            </a:r>
            <a:r>
              <a:rPr lang="de-DE" dirty="0" err="1" smtClean="0"/>
              <a:t>contents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conditional</a:t>
            </a:r>
            <a:endParaRPr lang="de-DE" dirty="0"/>
          </a:p>
        </p:txBody>
      </p:sp>
      <p:sp>
        <p:nvSpPr>
          <p:cNvPr id="16" name="Textfeld 7"/>
          <p:cNvSpPr txBox="1"/>
          <p:nvPr/>
        </p:nvSpPr>
        <p:spPr>
          <a:xfrm>
            <a:off x="827584" y="32036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smtClean="0"/>
              <a:t>↑ </a:t>
            </a:r>
            <a:r>
              <a:rPr lang="de-DE" dirty="0" err="1" smtClean="0"/>
              <a:t>conditional</a:t>
            </a:r>
            <a:r>
              <a:rPr lang="de-DE" dirty="0" smtClean="0"/>
              <a:t> absent ↓</a:t>
            </a:r>
            <a:endParaRPr lang="de-DE" dirty="0"/>
          </a:p>
        </p:txBody>
      </p:sp>
      <p:sp>
        <p:nvSpPr>
          <p:cNvPr id="17" name="Textfeld 7"/>
          <p:cNvSpPr txBox="1"/>
          <p:nvPr/>
        </p:nvSpPr>
        <p:spPr>
          <a:xfrm>
            <a:off x="4139952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smtClean="0"/>
              <a:t>↑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↓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2804735"/>
            <a:ext cx="87694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Presence of conditional increases participants' estimates of probability of conclusion.</a:t>
            </a:r>
          </a:p>
          <a:p>
            <a:r>
              <a:rPr lang="en-US" sz="2400" b="1" dirty="0" smtClean="0"/>
              <a:t>Especially for formally valid inferences MP and MT.</a:t>
            </a:r>
            <a:endParaRPr lang="en-US" sz="2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948264" y="-66293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Klauer, Beller, &amp; Hütter (2010): Experiment 1 (n = 15)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948264" y="1157843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error</a:t>
            </a:r>
            <a:r>
              <a:rPr lang="de-DE" sz="1600" dirty="0" smtClean="0"/>
              <a:t> </a:t>
            </a:r>
            <a:r>
              <a:rPr lang="de-DE" sz="1600" dirty="0" err="1" smtClean="0"/>
              <a:t>bars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err="1" smtClean="0"/>
              <a:t>difference</a:t>
            </a:r>
            <a:r>
              <a:rPr lang="de-DE" sz="1600" dirty="0" smtClean="0"/>
              <a:t> </a:t>
            </a:r>
            <a:r>
              <a:rPr lang="de-DE" sz="1600" dirty="0" err="1" smtClean="0"/>
              <a:t>adjusted</a:t>
            </a:r>
            <a:r>
              <a:rPr lang="de-DE" sz="1600" dirty="0" smtClean="0"/>
              <a:t> </a:t>
            </a:r>
            <a:r>
              <a:rPr lang="de-DE" sz="1600" dirty="0" err="1" smtClean="0"/>
              <a:t>Cousineau-Morey-Baguley</a:t>
            </a:r>
            <a:r>
              <a:rPr lang="de-DE" sz="1600" dirty="0" smtClean="0"/>
              <a:t> </a:t>
            </a:r>
            <a:r>
              <a:rPr lang="de-DE" sz="1600" dirty="0" err="1" smtClean="0"/>
              <a:t>intervals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515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36512" y="-243408"/>
            <a:ext cx="9289032" cy="72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84262"/>
            <a:ext cx="7041653" cy="70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932712" y="6372036"/>
            <a:ext cx="2016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(n = 29)</a:t>
            </a:r>
            <a:endParaRPr lang="de-DE" dirty="0"/>
          </a:p>
        </p:txBody>
      </p:sp>
      <p:sp>
        <p:nvSpPr>
          <p:cNvPr id="15" name="Textfeld 7"/>
          <p:cNvSpPr txBox="1"/>
          <p:nvPr/>
        </p:nvSpPr>
        <p:spPr>
          <a:xfrm>
            <a:off x="6948264" y="2708920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de-DE" dirty="0" smtClean="0"/>
              <a:t>different </a:t>
            </a:r>
            <a:r>
              <a:rPr lang="de-DE" dirty="0" err="1" smtClean="0"/>
              <a:t>lines</a:t>
            </a:r>
            <a:r>
              <a:rPr lang="de-DE" dirty="0"/>
              <a:t> </a:t>
            </a:r>
            <a:r>
              <a:rPr lang="de-DE" dirty="0" err="1" smtClean="0"/>
              <a:t>represent</a:t>
            </a:r>
            <a:r>
              <a:rPr lang="de-DE" dirty="0" smtClean="0"/>
              <a:t> different </a:t>
            </a:r>
            <a:r>
              <a:rPr lang="de-DE" dirty="0" err="1" smtClean="0"/>
              <a:t>contents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conditional</a:t>
            </a:r>
            <a:endParaRPr lang="de-DE" dirty="0"/>
          </a:p>
        </p:txBody>
      </p:sp>
      <p:sp>
        <p:nvSpPr>
          <p:cNvPr id="16" name="Textfeld 7"/>
          <p:cNvSpPr txBox="1"/>
          <p:nvPr/>
        </p:nvSpPr>
        <p:spPr>
          <a:xfrm>
            <a:off x="827584" y="32036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smtClean="0"/>
              <a:t>↑ </a:t>
            </a:r>
            <a:r>
              <a:rPr lang="de-DE" dirty="0" err="1" smtClean="0"/>
              <a:t>conditional</a:t>
            </a:r>
            <a:r>
              <a:rPr lang="de-DE" dirty="0" smtClean="0"/>
              <a:t> absent ↓</a:t>
            </a:r>
            <a:endParaRPr lang="de-DE" dirty="0"/>
          </a:p>
        </p:txBody>
      </p:sp>
      <p:sp>
        <p:nvSpPr>
          <p:cNvPr id="17" name="Textfeld 7"/>
          <p:cNvSpPr txBox="1"/>
          <p:nvPr/>
        </p:nvSpPr>
        <p:spPr>
          <a:xfrm>
            <a:off x="4139952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de-DE" dirty="0" smtClean="0"/>
              <a:t>↑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↓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2804735"/>
            <a:ext cx="87694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can we explain effect </a:t>
            </a:r>
            <a:r>
              <a:rPr lang="en-US" sz="2400" b="1" dirty="0" smtClean="0"/>
              <a:t>of presence of conditional?</a:t>
            </a:r>
            <a:br>
              <a:rPr lang="en-US" sz="2400" b="1" dirty="0" smtClean="0"/>
            </a:br>
            <a:r>
              <a:rPr lang="en-US" sz="2400" b="1" dirty="0" smtClean="0"/>
              <a:t>Our data challenge pure Bayesian or probabilistic approaches that solely rely on background knowledge.</a:t>
            </a:r>
            <a:endParaRPr lang="en-US" sz="2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948264" y="-66293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Klauer, Beller, &amp; Hütter (2010): Experiment 1 (n = 15)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948264" y="1157843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error</a:t>
            </a:r>
            <a:r>
              <a:rPr lang="de-DE" sz="1600" dirty="0" smtClean="0"/>
              <a:t> </a:t>
            </a:r>
            <a:r>
              <a:rPr lang="de-DE" sz="1600" dirty="0" err="1" smtClean="0"/>
              <a:t>bars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err="1" smtClean="0"/>
              <a:t>difference</a:t>
            </a:r>
            <a:r>
              <a:rPr lang="de-DE" sz="1600" dirty="0" smtClean="0"/>
              <a:t> </a:t>
            </a:r>
            <a:r>
              <a:rPr lang="de-DE" sz="1600" dirty="0" err="1" smtClean="0"/>
              <a:t>adjusted</a:t>
            </a:r>
            <a:r>
              <a:rPr lang="de-DE" sz="1600" dirty="0" smtClean="0"/>
              <a:t> </a:t>
            </a:r>
            <a:r>
              <a:rPr lang="de-DE" sz="1600" dirty="0" err="1" smtClean="0"/>
              <a:t>Cousineau-Morey-Baguley</a:t>
            </a:r>
            <a:r>
              <a:rPr lang="de-DE" sz="1600" dirty="0" smtClean="0"/>
              <a:t> </a:t>
            </a:r>
            <a:r>
              <a:rPr lang="de-DE" sz="1600" dirty="0" err="1" smtClean="0"/>
              <a:t>intervals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337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Example</a:t>
            </a:r>
            <a:r>
              <a:rPr lang="de-DE" sz="3200" dirty="0" smtClean="0"/>
              <a:t> Item: </a:t>
            </a:r>
            <a:r>
              <a:rPr lang="de-DE" sz="3200" dirty="0" err="1" smtClean="0"/>
              <a:t>Knowledge</a:t>
            </a:r>
            <a:r>
              <a:rPr lang="de-DE" sz="3200" dirty="0" smtClean="0"/>
              <a:t> Phase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5925"/>
            <a:ext cx="7704137" cy="4751387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Observation: A balloon is pricked with a needle.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How likely is it that it will pop?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6" name="Picture 2" descr="K:\berichte\pralt\figures\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7920111" cy="7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766148" y="53297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X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228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Knowledge</a:t>
            </a:r>
            <a:r>
              <a:rPr lang="de-DE" dirty="0" smtClean="0"/>
              <a:t> Phase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Participants</a:t>
            </a:r>
            <a:r>
              <a:rPr lang="de-DE" sz="2400" dirty="0" smtClean="0"/>
              <a:t> </a:t>
            </a:r>
            <a:r>
              <a:rPr lang="de-DE" sz="2400" dirty="0" err="1" smtClean="0"/>
              <a:t>estimate</a:t>
            </a:r>
            <a:r>
              <a:rPr lang="de-DE" sz="2400" dirty="0" smtClean="0"/>
              <a:t> </a:t>
            </a:r>
            <a:r>
              <a:rPr lang="de-DE" sz="2400" dirty="0" err="1" smtClean="0"/>
              <a:t>conclusion</a:t>
            </a:r>
            <a:r>
              <a:rPr lang="de-DE" sz="2400" dirty="0" smtClean="0"/>
              <a:t> </a:t>
            </a:r>
            <a:r>
              <a:rPr lang="de-DE" sz="2400" dirty="0" err="1" smtClean="0"/>
              <a:t>given</a:t>
            </a:r>
            <a:r>
              <a:rPr lang="de-DE" sz="2400" dirty="0" smtClean="0"/>
              <a:t> </a:t>
            </a:r>
            <a:r>
              <a:rPr lang="de-DE" sz="2400" dirty="0" err="1" smtClean="0"/>
              <a:t>minor</a:t>
            </a:r>
            <a:r>
              <a:rPr lang="de-DE" sz="2400" dirty="0" smtClean="0"/>
              <a:t> </a:t>
            </a:r>
            <a:r>
              <a:rPr lang="de-DE" sz="2400" dirty="0" err="1" smtClean="0"/>
              <a:t>premise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, e.g.,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i="1" dirty="0"/>
              <a:t>p</a:t>
            </a:r>
            <a:r>
              <a:rPr lang="de-DE" sz="2400" dirty="0"/>
              <a:t>,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likely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i="1" dirty="0"/>
              <a:t>q</a:t>
            </a:r>
            <a:r>
              <a:rPr lang="de-DE" sz="2400" dirty="0" smtClean="0"/>
              <a:t>?</a:t>
            </a:r>
          </a:p>
          <a:p>
            <a:endParaRPr lang="de-DE" sz="2400" dirty="0"/>
          </a:p>
          <a:p>
            <a:r>
              <a:rPr lang="de-DE" sz="2400" dirty="0" smtClean="0"/>
              <a:t>Response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reflect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conclusion</a:t>
            </a:r>
            <a:r>
              <a:rPr lang="de-DE" sz="2400" dirty="0" smtClean="0"/>
              <a:t> </a:t>
            </a:r>
            <a:r>
              <a:rPr lang="de-DE" sz="2400" dirty="0" err="1" smtClean="0"/>
              <a:t>given</a:t>
            </a:r>
            <a:r>
              <a:rPr lang="de-DE" sz="2400" dirty="0" smtClean="0"/>
              <a:t> </a:t>
            </a:r>
            <a:r>
              <a:rPr lang="de-DE" sz="2400" dirty="0" err="1" smtClean="0"/>
              <a:t>minor</a:t>
            </a:r>
            <a:r>
              <a:rPr lang="de-DE" sz="2400" dirty="0" smtClean="0"/>
              <a:t> </a:t>
            </a:r>
            <a:r>
              <a:rPr lang="de-DE" sz="2400" dirty="0" err="1" smtClean="0"/>
              <a:t>premise</a:t>
            </a:r>
            <a:r>
              <a:rPr lang="de-DE" sz="2400" dirty="0" smtClean="0"/>
              <a:t>, e.g., P(</a:t>
            </a:r>
            <a:r>
              <a:rPr lang="de-DE" sz="2400" i="1" dirty="0" err="1" smtClean="0"/>
              <a:t>q</a:t>
            </a:r>
            <a:r>
              <a:rPr lang="de-DE" sz="2400" dirty="0" err="1" smtClean="0"/>
              <a:t>|</a:t>
            </a:r>
            <a:r>
              <a:rPr lang="de-DE" sz="2400" i="1" dirty="0" err="1" smtClean="0"/>
              <a:t>p</a:t>
            </a:r>
            <a:r>
              <a:rPr lang="de-DE" sz="2400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43302"/>
              </p:ext>
            </p:extLst>
          </p:nvPr>
        </p:nvGraphicFramePr>
        <p:xfrm>
          <a:off x="323528" y="4023712"/>
          <a:ext cx="835216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318"/>
                <a:gridCol w="1495711"/>
                <a:gridCol w="1495711"/>
                <a:gridCol w="1495711"/>
                <a:gridCol w="149571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"</a:t>
                      </a:r>
                      <a:r>
                        <a:rPr lang="de-DE" sz="2000" dirty="0" err="1" smtClean="0"/>
                        <a:t>Inference</a:t>
                      </a:r>
                      <a:r>
                        <a:rPr lang="de-DE" sz="2000" dirty="0" smtClean="0"/>
                        <a:t>"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"MP"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"MT"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"AC"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"DA"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 smtClean="0"/>
                        <a:t>p</a:t>
                      </a:r>
                    </a:p>
                    <a:p>
                      <a:pPr algn="ctr"/>
                      <a:r>
                        <a:rPr lang="de-DE" sz="2000" dirty="0" smtClean="0">
                          <a:sym typeface="Symbol"/>
                        </a:rPr>
                        <a:t>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q</a:t>
                      </a:r>
                    </a:p>
                    <a:p>
                      <a:pPr algn="ctr"/>
                      <a:r>
                        <a:rPr lang="de-DE" sz="2000" dirty="0" smtClean="0">
                          <a:sym typeface="Symbol"/>
                        </a:rPr>
                        <a:t>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baseline="0" dirty="0" smtClean="0"/>
                        <a:t>q</a:t>
                      </a:r>
                      <a:endParaRPr lang="de-DE" sz="2000" i="1" dirty="0" smtClean="0"/>
                    </a:p>
                    <a:p>
                      <a:pPr algn="ctr"/>
                      <a:r>
                        <a:rPr lang="de-DE" sz="2000" dirty="0" smtClean="0">
                          <a:sym typeface="Symbol"/>
                        </a:rPr>
                        <a:t>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i="1" baseline="0" dirty="0" smtClean="0"/>
                        <a:t>p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</a:p>
                    <a:p>
                      <a:pPr algn="ctr"/>
                      <a:r>
                        <a:rPr lang="de-DE" sz="2000" dirty="0" smtClean="0">
                          <a:sym typeface="Symbol"/>
                        </a:rPr>
                        <a:t></a:t>
                      </a:r>
                      <a:r>
                        <a:rPr lang="de-DE" sz="2000" dirty="0" smtClean="0"/>
                        <a:t> ¬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Response </a:t>
                      </a:r>
                      <a:r>
                        <a:rPr lang="de-DE" sz="2000" dirty="0" err="1" smtClean="0"/>
                        <a:t>reflects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P(</a:t>
                      </a:r>
                      <a:r>
                        <a:rPr lang="de-DE" sz="2000" i="1" dirty="0" err="1" smtClean="0"/>
                        <a:t>q</a:t>
                      </a:r>
                      <a:r>
                        <a:rPr lang="de-DE" sz="2000" dirty="0" err="1" smtClean="0"/>
                        <a:t>|</a:t>
                      </a:r>
                      <a:r>
                        <a:rPr lang="de-DE" sz="2000" i="1" dirty="0" err="1" smtClean="0"/>
                        <a:t>p</a:t>
                      </a:r>
                      <a:r>
                        <a:rPr lang="de-DE" sz="2000" dirty="0" smtClean="0"/>
                        <a:t>)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P(¬</a:t>
                      </a:r>
                      <a:r>
                        <a:rPr lang="de-DE" sz="2000" i="1" dirty="0" smtClean="0"/>
                        <a:t>p|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q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</a:t>
                      </a:r>
                      <a:r>
                        <a:rPr lang="de-DE" sz="2000" i="1" dirty="0" err="1" smtClean="0"/>
                        <a:t>p</a:t>
                      </a:r>
                      <a:r>
                        <a:rPr lang="de-DE" sz="2000" dirty="0" err="1" smtClean="0"/>
                        <a:t>|</a:t>
                      </a:r>
                      <a:r>
                        <a:rPr lang="de-DE" sz="2000" i="1" dirty="0" err="1" smtClean="0"/>
                        <a:t>q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P(¬</a:t>
                      </a:r>
                      <a:r>
                        <a:rPr lang="de-DE" sz="2000" i="1" dirty="0" smtClean="0"/>
                        <a:t>q|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Formalizing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Knowledge</a:t>
            </a:r>
            <a:r>
              <a:rPr lang="de-DE" sz="3200" dirty="0" smtClean="0"/>
              <a:t> Phase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7704137" cy="4897015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Joint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distribution</a:t>
            </a:r>
            <a:r>
              <a:rPr lang="de-DE" sz="2400" dirty="0" smtClean="0"/>
              <a:t> </a:t>
            </a:r>
            <a:r>
              <a:rPr lang="de-DE" sz="2400" dirty="0" err="1" smtClean="0"/>
              <a:t>over</a:t>
            </a:r>
            <a:r>
              <a:rPr lang="de-DE" sz="2400" dirty="0" smtClean="0"/>
              <a:t> </a:t>
            </a:r>
            <a:r>
              <a:rPr lang="de-DE" sz="2400" i="1" dirty="0" smtClean="0"/>
              <a:t>P</a:t>
            </a:r>
            <a:r>
              <a:rPr lang="de-DE" sz="2400" dirty="0" smtClean="0"/>
              <a:t>(</a:t>
            </a:r>
            <a:r>
              <a:rPr lang="de-DE" sz="2400" i="1" dirty="0" smtClean="0"/>
              <a:t>p</a:t>
            </a:r>
            <a:r>
              <a:rPr lang="de-DE" sz="2400" dirty="0" smtClean="0"/>
              <a:t>), </a:t>
            </a:r>
            <a:r>
              <a:rPr lang="de-DE" sz="2400" i="1" dirty="0" smtClean="0"/>
              <a:t>P</a:t>
            </a:r>
            <a:r>
              <a:rPr lang="de-DE" sz="2400" dirty="0" smtClean="0"/>
              <a:t>(</a:t>
            </a:r>
            <a:r>
              <a:rPr lang="de-DE" sz="2400" i="1" dirty="0" smtClean="0"/>
              <a:t>q</a:t>
            </a:r>
            <a:r>
              <a:rPr lang="de-DE" sz="2400" dirty="0" smtClean="0"/>
              <a:t>),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negations</a:t>
            </a:r>
            <a:r>
              <a:rPr lang="de-DE" sz="2400" dirty="0" smtClean="0"/>
              <a:t> per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: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err="1" smtClean="0"/>
              <a:t>Provide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probabilities</a:t>
            </a:r>
            <a:r>
              <a:rPr lang="de-DE" sz="2400" dirty="0" smtClean="0"/>
              <a:t>, e.g.:</a:t>
            </a:r>
            <a:br>
              <a:rPr lang="de-DE" sz="2400" dirty="0" smtClean="0"/>
            </a:br>
            <a:r>
              <a:rPr lang="de-DE" sz="2400" dirty="0" smtClean="0"/>
              <a:t>P(MP) = P(</a:t>
            </a:r>
            <a:r>
              <a:rPr lang="de-DE" sz="2400" i="1" dirty="0" err="1" smtClean="0"/>
              <a:t>q</a:t>
            </a:r>
            <a:r>
              <a:rPr lang="de-DE" sz="2400" dirty="0" err="1" smtClean="0"/>
              <a:t>|</a:t>
            </a:r>
            <a:r>
              <a:rPr lang="de-DE" sz="2400" i="1" dirty="0" err="1" smtClean="0"/>
              <a:t>p</a:t>
            </a:r>
            <a:r>
              <a:rPr lang="de-DE" sz="2400" dirty="0" smtClean="0"/>
              <a:t>) = </a:t>
            </a:r>
            <a:r>
              <a:rPr lang="de-DE" sz="2400" dirty="0"/>
              <a:t>P(</a:t>
            </a:r>
            <a:r>
              <a:rPr lang="de-DE" sz="2400" i="1" dirty="0"/>
              <a:t>p</a:t>
            </a:r>
            <a:r>
              <a:rPr lang="de-DE" sz="2400" dirty="0"/>
              <a:t> </a:t>
            </a:r>
            <a:r>
              <a:rPr lang="de-DE" sz="2400" dirty="0">
                <a:sym typeface="Symbol"/>
              </a:rPr>
              <a:t> </a:t>
            </a:r>
            <a:r>
              <a:rPr lang="de-DE" sz="2400" i="1" dirty="0">
                <a:sym typeface="Symbol"/>
              </a:rPr>
              <a:t>q</a:t>
            </a:r>
            <a:r>
              <a:rPr lang="de-DE" sz="2400" dirty="0">
                <a:sym typeface="Symbol"/>
              </a:rPr>
              <a:t>)</a:t>
            </a:r>
            <a:r>
              <a:rPr lang="de-DE" sz="2400" dirty="0"/>
              <a:t> /</a:t>
            </a:r>
            <a:r>
              <a:rPr lang="de-DE" sz="2400" dirty="0" smtClean="0"/>
              <a:t> P(</a:t>
            </a:r>
            <a:r>
              <a:rPr lang="de-DE" sz="2400" i="1" dirty="0" smtClean="0"/>
              <a:t>q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independent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</a:t>
            </a:r>
            <a:r>
              <a:rPr lang="de-DE" sz="2400" dirty="0" err="1" smtClean="0"/>
              <a:t>describe</a:t>
            </a:r>
            <a:r>
              <a:rPr lang="de-DE" sz="2400" dirty="0" smtClean="0"/>
              <a:t> </a:t>
            </a:r>
            <a:r>
              <a:rPr lang="de-DE" sz="2400" dirty="0" err="1" smtClean="0"/>
              <a:t>joint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distribution</a:t>
            </a:r>
            <a:r>
              <a:rPr lang="de-DE" sz="2400" dirty="0" smtClean="0"/>
              <a:t> (e.g., P(</a:t>
            </a:r>
            <a:r>
              <a:rPr lang="de-DE" sz="2400" i="1" dirty="0" smtClean="0"/>
              <a:t>p</a:t>
            </a:r>
            <a:r>
              <a:rPr lang="de-DE" sz="2400" dirty="0" smtClean="0"/>
              <a:t>), P(</a:t>
            </a:r>
            <a:r>
              <a:rPr lang="de-DE" sz="2400" i="1" dirty="0" smtClean="0"/>
              <a:t>q</a:t>
            </a:r>
            <a:r>
              <a:rPr lang="de-DE" sz="2400" dirty="0" smtClean="0"/>
              <a:t>), </a:t>
            </a:r>
            <a:r>
              <a:rPr lang="de-DE" sz="2400" dirty="0" err="1" smtClean="0"/>
              <a:t>and</a:t>
            </a:r>
            <a:r>
              <a:rPr lang="de-DE" sz="2400" dirty="0" smtClean="0"/>
              <a:t> P(</a:t>
            </a:r>
            <a:r>
              <a:rPr lang="de-DE" sz="2400" i="1" dirty="0" smtClean="0"/>
              <a:t>¬</a:t>
            </a:r>
            <a:r>
              <a:rPr lang="de-DE" sz="2400" i="1" dirty="0" err="1" smtClean="0"/>
              <a:t>q</a:t>
            </a:r>
            <a:r>
              <a:rPr lang="de-DE" sz="2400" dirty="0" err="1" smtClean="0"/>
              <a:t>|</a:t>
            </a:r>
            <a:r>
              <a:rPr lang="de-DE" sz="2400" i="1" dirty="0" err="1" smtClean="0"/>
              <a:t>p</a:t>
            </a:r>
            <a:r>
              <a:rPr lang="de-DE" sz="2400" dirty="0" smtClean="0"/>
              <a:t>), </a:t>
            </a:r>
            <a:r>
              <a:rPr lang="de-DE" sz="2400" dirty="0" err="1" smtClean="0"/>
              <a:t>Oaksford</a:t>
            </a:r>
            <a:r>
              <a:rPr lang="de-DE" sz="2400" dirty="0" smtClean="0"/>
              <a:t>, </a:t>
            </a:r>
            <a:r>
              <a:rPr lang="de-DE" sz="2400" dirty="0" err="1" smtClean="0"/>
              <a:t>Chater</a:t>
            </a:r>
            <a:r>
              <a:rPr lang="de-DE" sz="2400" dirty="0" smtClean="0"/>
              <a:t>, &amp; Larkin, 2000).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46835"/>
              </p:ext>
            </p:extLst>
          </p:nvPr>
        </p:nvGraphicFramePr>
        <p:xfrm>
          <a:off x="1835720" y="2276872"/>
          <a:ext cx="5184552" cy="172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84"/>
                <a:gridCol w="1728184"/>
                <a:gridCol w="1728184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q</a:t>
                      </a:r>
                      <a:endParaRPr lang="de-DE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/>
                        <a:t>¬q</a:t>
                      </a:r>
                      <a:endParaRPr lang="de-DE" sz="24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 smtClean="0"/>
                        <a:t>p</a:t>
                      </a:r>
                      <a:endParaRPr lang="de-DE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P(</a:t>
                      </a:r>
                      <a:r>
                        <a:rPr lang="de-DE" sz="2400" i="1" dirty="0" smtClean="0"/>
                        <a:t>p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smtClean="0">
                          <a:sym typeface="Symbol"/>
                        </a:rPr>
                        <a:t> </a:t>
                      </a:r>
                      <a:r>
                        <a:rPr lang="de-DE" sz="2400" i="1" dirty="0" smtClean="0">
                          <a:sym typeface="Symbol"/>
                        </a:rPr>
                        <a:t>q</a:t>
                      </a:r>
                      <a:r>
                        <a:rPr lang="de-DE" sz="2400" dirty="0" smtClean="0">
                          <a:sym typeface="Symbol"/>
                        </a:rPr>
                        <a:t>)</a:t>
                      </a:r>
                      <a:r>
                        <a:rPr lang="de-DE" sz="2400" dirty="0" smtClean="0"/>
                        <a:t> 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/>
                        <a:t>P(</a:t>
                      </a:r>
                      <a:r>
                        <a:rPr lang="de-DE" sz="2400" i="1" dirty="0" smtClean="0"/>
                        <a:t>p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smtClean="0">
                          <a:sym typeface="Symbol"/>
                        </a:rPr>
                        <a:t> ¬</a:t>
                      </a:r>
                      <a:r>
                        <a:rPr lang="de-DE" sz="2400" i="1" dirty="0" smtClean="0">
                          <a:sym typeface="Symbol"/>
                        </a:rPr>
                        <a:t>q</a:t>
                      </a:r>
                      <a:r>
                        <a:rPr lang="de-DE" sz="2400" dirty="0" smtClean="0">
                          <a:sym typeface="Symbol"/>
                        </a:rPr>
                        <a:t>)</a:t>
                      </a:r>
                      <a:r>
                        <a:rPr lang="de-DE" sz="2400" dirty="0" smtClean="0"/>
                        <a:t> </a:t>
                      </a: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i="1" dirty="0" smtClean="0"/>
                        <a:t>¬p</a:t>
                      </a:r>
                      <a:endParaRPr lang="de-DE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P(</a:t>
                      </a:r>
                      <a:r>
                        <a:rPr lang="de-DE" sz="2400" dirty="0" smtClean="0">
                          <a:sym typeface="Symbol"/>
                        </a:rPr>
                        <a:t>¬</a:t>
                      </a:r>
                      <a:r>
                        <a:rPr lang="de-DE" sz="2400" i="1" dirty="0" smtClean="0"/>
                        <a:t>p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smtClean="0">
                          <a:sym typeface="Symbol"/>
                        </a:rPr>
                        <a:t> </a:t>
                      </a:r>
                      <a:r>
                        <a:rPr lang="de-DE" sz="2400" i="1" dirty="0" smtClean="0">
                          <a:sym typeface="Symbol"/>
                        </a:rPr>
                        <a:t>q</a:t>
                      </a:r>
                      <a:r>
                        <a:rPr lang="de-DE" sz="2400" dirty="0" smtClean="0">
                          <a:sym typeface="Symbol"/>
                        </a:rPr>
                        <a:t>)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P(</a:t>
                      </a:r>
                      <a:r>
                        <a:rPr lang="de-DE" sz="2400" dirty="0" smtClean="0">
                          <a:sym typeface="Symbol"/>
                        </a:rPr>
                        <a:t>¬</a:t>
                      </a:r>
                      <a:r>
                        <a:rPr lang="de-DE" sz="2400" i="1" dirty="0" smtClean="0"/>
                        <a:t>p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smtClean="0">
                          <a:sym typeface="Symbol"/>
                        </a:rPr>
                        <a:t> ¬</a:t>
                      </a:r>
                      <a:r>
                        <a:rPr lang="de-DE" sz="2400" i="1" dirty="0" smtClean="0">
                          <a:sym typeface="Symbol"/>
                        </a:rPr>
                        <a:t>q</a:t>
                      </a:r>
                      <a:r>
                        <a:rPr lang="de-DE" sz="2400" dirty="0" smtClean="0">
                          <a:sym typeface="Symbol"/>
                        </a:rPr>
                        <a:t>)</a:t>
                      </a:r>
                      <a:endParaRPr lang="de-DE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 we explain the effect of the conditional?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7704137" cy="48250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Dual-source model for probabilistic conditional inferences (</a:t>
            </a:r>
            <a:r>
              <a:rPr lang="en-US" sz="2400" dirty="0" err="1" smtClean="0"/>
              <a:t>Klauer</a:t>
            </a:r>
            <a:r>
              <a:rPr lang="en-US" sz="2400" dirty="0" smtClean="0"/>
              <a:t>, </a:t>
            </a:r>
            <a:r>
              <a:rPr lang="en-US" sz="2400" dirty="0" err="1" smtClean="0"/>
              <a:t>Beller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Hütter</a:t>
            </a:r>
            <a:r>
              <a:rPr lang="en-US" sz="2400" dirty="0" smtClean="0"/>
              <a:t>, 2010):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Conditional absent (knowledge phase)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Conditional probability of conclusion given minor premise (from background knowledge). E.g.,</a:t>
            </a:r>
            <a:br>
              <a:rPr lang="en-US" sz="2400" dirty="0" smtClean="0"/>
            </a:br>
            <a:r>
              <a:rPr lang="en-US" sz="2400" dirty="0" smtClean="0"/>
              <a:t>Given </a:t>
            </a:r>
            <a:r>
              <a:rPr lang="en-US" sz="2400" i="1" dirty="0" smtClean="0"/>
              <a:t>p</a:t>
            </a:r>
            <a:r>
              <a:rPr lang="en-US" sz="2400" dirty="0" smtClean="0"/>
              <a:t>, how likely is </a:t>
            </a:r>
            <a:r>
              <a:rPr lang="en-US" sz="2400" i="1" dirty="0" smtClean="0"/>
              <a:t>q</a:t>
            </a:r>
            <a:r>
              <a:rPr lang="en-US" sz="2400" dirty="0" smtClean="0"/>
              <a:t>? P(</a:t>
            </a:r>
            <a:r>
              <a:rPr lang="en-US" sz="2400" i="1" dirty="0" err="1" smtClean="0"/>
              <a:t>q</a:t>
            </a:r>
            <a:r>
              <a:rPr lang="en-US" sz="2400" dirty="0" err="1" smtClean="0"/>
              <a:t>|</a:t>
            </a:r>
            <a:r>
              <a:rPr lang="en-US" sz="2400" i="1" dirty="0" err="1" smtClean="0"/>
              <a:t>p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Conditional present (rule phase)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Conditional adds form-based evidence: Subjective  </a:t>
            </a:r>
            <a:r>
              <a:rPr lang="en-US" sz="2400" dirty="0"/>
              <a:t>probability to which </a:t>
            </a:r>
            <a:r>
              <a:rPr lang="en-US" sz="2400" dirty="0" smtClean="0"/>
              <a:t>inference </a:t>
            </a:r>
            <a:r>
              <a:rPr lang="en-US" sz="2400" dirty="0"/>
              <a:t>is seen as </a:t>
            </a:r>
            <a:r>
              <a:rPr lang="en-US" sz="2400" dirty="0" smtClean="0"/>
              <a:t>warranted by (logical) form of inference.</a:t>
            </a:r>
            <a:br>
              <a:rPr lang="en-US" sz="2400" dirty="0" smtClean="0"/>
            </a:br>
            <a:r>
              <a:rPr lang="en-US" sz="2400" dirty="0" smtClean="0"/>
              <a:t>E.g., How likely is the conclusion given that the inference is MP?</a:t>
            </a:r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9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 we explain the effect of the conditional?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7704137" cy="48250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Dual-source model for probabilistic conditional inferences (</a:t>
            </a:r>
            <a:r>
              <a:rPr lang="en-US" sz="2400" dirty="0" err="1" smtClean="0"/>
              <a:t>Klauer</a:t>
            </a:r>
            <a:r>
              <a:rPr lang="en-US" sz="2400" dirty="0" smtClean="0"/>
              <a:t>, </a:t>
            </a:r>
            <a:r>
              <a:rPr lang="en-US" sz="2400" dirty="0" err="1" smtClean="0"/>
              <a:t>Beller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Hütter</a:t>
            </a:r>
            <a:r>
              <a:rPr lang="en-US" sz="2400" dirty="0" smtClean="0"/>
              <a:t>, 2010):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Conditional absent (knowledge phase)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Conditional probability of conclusion given minor premise (from background knowledge). E.g.,</a:t>
            </a:r>
            <a:br>
              <a:rPr lang="en-US" sz="2400" dirty="0" smtClean="0"/>
            </a:br>
            <a:r>
              <a:rPr lang="en-US" sz="2400" dirty="0" smtClean="0"/>
              <a:t>Given </a:t>
            </a:r>
            <a:r>
              <a:rPr lang="en-US" sz="2400" i="1" dirty="0" smtClean="0"/>
              <a:t>p</a:t>
            </a:r>
            <a:r>
              <a:rPr lang="en-US" sz="2400" dirty="0" smtClean="0"/>
              <a:t>, how likely is </a:t>
            </a:r>
            <a:r>
              <a:rPr lang="en-US" sz="2400" i="1" dirty="0" smtClean="0"/>
              <a:t>q</a:t>
            </a:r>
            <a:r>
              <a:rPr lang="en-US" sz="2400" dirty="0" smtClean="0"/>
              <a:t>? P(</a:t>
            </a:r>
            <a:r>
              <a:rPr lang="en-US" sz="2400" i="1" dirty="0" err="1" smtClean="0"/>
              <a:t>q</a:t>
            </a:r>
            <a:r>
              <a:rPr lang="en-US" sz="2400" dirty="0" err="1" smtClean="0"/>
              <a:t>|</a:t>
            </a:r>
            <a:r>
              <a:rPr lang="en-US" sz="2400" i="1" dirty="0" err="1" smtClean="0"/>
              <a:t>p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Conditional present (rule phase)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Conditional adds form-based evidence: Subjective  </a:t>
            </a:r>
            <a:r>
              <a:rPr lang="en-US" sz="2400" dirty="0"/>
              <a:t>probability to which </a:t>
            </a:r>
            <a:r>
              <a:rPr lang="en-US" sz="2400" dirty="0" smtClean="0"/>
              <a:t>inference </a:t>
            </a:r>
            <a:r>
              <a:rPr lang="en-US" sz="2400" dirty="0"/>
              <a:t>is seen as </a:t>
            </a:r>
            <a:r>
              <a:rPr lang="en-US" sz="2400" dirty="0" smtClean="0"/>
              <a:t>warranted by (logical) form of inference.</a:t>
            </a:r>
            <a:br>
              <a:rPr lang="en-US" sz="2400" dirty="0" smtClean="0"/>
            </a:br>
            <a:r>
              <a:rPr lang="en-US" sz="2400" dirty="0" smtClean="0"/>
              <a:t>E.g., How likely is the conclusion given that the inference is MP?</a:t>
            </a:r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Dual-Source Model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2204864"/>
            <a:ext cx="792088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Our intuition:</a:t>
            </a:r>
          </a:p>
          <a:p>
            <a:r>
              <a:rPr lang="en-US" sz="3200" b="1" dirty="0" smtClean="0"/>
              <a:t>Conditional provides form-based information which is integrated with background knowledge.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18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Formalizing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Dual-Source Model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Dual-Source Model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908720"/>
            <a:ext cx="8532911" cy="27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10"/>
          <p:cNvGrpSpPr/>
          <p:nvPr/>
        </p:nvGrpSpPr>
        <p:grpSpPr>
          <a:xfrm>
            <a:off x="215553" y="3645024"/>
            <a:ext cx="8496870" cy="2304256"/>
            <a:chOff x="323527" y="3573016"/>
            <a:chExt cx="8496870" cy="2304256"/>
          </a:xfrm>
        </p:grpSpPr>
        <p:graphicFrame>
          <p:nvGraphicFramePr>
            <p:cNvPr id="8" name="Diagramm 7"/>
            <p:cNvGraphicFramePr/>
            <p:nvPr/>
          </p:nvGraphicFramePr>
          <p:xfrm>
            <a:off x="323527" y="3807756"/>
            <a:ext cx="8496870" cy="20695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feld 8"/>
            <p:cNvSpPr txBox="1"/>
            <p:nvPr/>
          </p:nvSpPr>
          <p:spPr>
            <a:xfrm>
              <a:off x="2339752" y="3573016"/>
              <a:ext cx="2881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 smtClean="0"/>
                <a:t>knowledge-based</a:t>
              </a:r>
              <a:endParaRPr lang="de-DE" sz="20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970856" y="4757082"/>
              <a:ext cx="2881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/>
                <a:t>form-</a:t>
              </a:r>
              <a:r>
                <a:rPr lang="de-DE" sz="2000" dirty="0" err="1" smtClean="0"/>
                <a:t>based</a:t>
              </a:r>
              <a:endParaRPr lang="de-DE" sz="2000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6426237" y="5373216"/>
            <a:ext cx="2466243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de-DE" sz="2000" i="1" dirty="0" smtClean="0">
                <a:latin typeface="+mj-lt"/>
              </a:rPr>
              <a:t>C</a:t>
            </a:r>
            <a:r>
              <a:rPr lang="de-DE" sz="2000" dirty="0" smtClean="0"/>
              <a:t>	= </a:t>
            </a:r>
            <a:r>
              <a:rPr lang="de-DE" sz="2000" dirty="0" err="1" smtClean="0"/>
              <a:t>content</a:t>
            </a:r>
            <a:r>
              <a:rPr lang="de-DE" sz="2000" dirty="0" smtClean="0"/>
              <a:t> (1 – 4)</a:t>
            </a:r>
          </a:p>
          <a:p>
            <a:pPr marL="450850" indent="-450850">
              <a:tabLst>
                <a:tab pos="266700" algn="l"/>
              </a:tabLst>
            </a:pPr>
            <a:r>
              <a:rPr lang="de-DE" sz="2000" i="1" dirty="0" smtClean="0">
                <a:latin typeface="+mj-lt"/>
              </a:rPr>
              <a:t>x</a:t>
            </a:r>
            <a:r>
              <a:rPr lang="de-DE" sz="2000" dirty="0" smtClean="0"/>
              <a:t>	= </a:t>
            </a:r>
            <a:r>
              <a:rPr lang="de-DE" sz="2000" dirty="0" err="1" smtClean="0"/>
              <a:t>inference</a:t>
            </a:r>
            <a:r>
              <a:rPr lang="de-DE" sz="2000" dirty="0" smtClean="0"/>
              <a:t> (MP, MT, AC, &amp; DA)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765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smtClean="0"/>
              <a:t>Conditional Reasoning</a:t>
            </a:r>
            <a:endParaRPr lang="en-US" sz="32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776"/>
            <a:ext cx="7704137" cy="489701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noProof="0" dirty="0" smtClean="0"/>
              <a:t>Conditional is a rule with form:</a:t>
            </a:r>
            <a:br>
              <a:rPr lang="en-US" sz="2400" noProof="0" dirty="0" smtClean="0"/>
            </a:br>
            <a:r>
              <a:rPr lang="en-US" sz="2400" noProof="0" dirty="0" smtClean="0"/>
              <a:t>If </a:t>
            </a:r>
            <a:r>
              <a:rPr lang="en-US" sz="2400" i="1" noProof="0" dirty="0" smtClean="0"/>
              <a:t>p</a:t>
            </a:r>
            <a:r>
              <a:rPr lang="en-US" sz="2400" noProof="0" dirty="0" smtClean="0"/>
              <a:t> then </a:t>
            </a:r>
            <a:r>
              <a:rPr lang="en-US" sz="2400" i="1" noProof="0" dirty="0" smtClean="0"/>
              <a:t>q</a:t>
            </a:r>
            <a:r>
              <a:rPr lang="en-US" sz="2400" noProof="0" dirty="0" smtClean="0"/>
              <a:t>.</a:t>
            </a:r>
          </a:p>
          <a:p>
            <a:pPr lvl="0">
              <a:defRPr/>
            </a:pPr>
            <a:endParaRPr lang="en-US" sz="2400" noProof="0" dirty="0" smtClean="0"/>
          </a:p>
          <a:p>
            <a:pPr lvl="0">
              <a:defRPr/>
            </a:pPr>
            <a:r>
              <a:rPr lang="en-US" sz="2400" noProof="0" dirty="0" smtClean="0"/>
              <a:t>Conditional inferences usually consist of conditional rule (major premise), minor premise (e.g., </a:t>
            </a:r>
            <a:r>
              <a:rPr lang="en-US" sz="2400" i="1" noProof="0" dirty="0" smtClean="0"/>
              <a:t>p</a:t>
            </a:r>
            <a:r>
              <a:rPr lang="en-US" sz="2400" noProof="0" dirty="0" smtClean="0"/>
              <a:t>), </a:t>
            </a:r>
            <a:br>
              <a:rPr lang="en-US" sz="2400" noProof="0" dirty="0" smtClean="0"/>
            </a:br>
            <a:r>
              <a:rPr lang="en-US" sz="2400" noProof="0" dirty="0" smtClean="0"/>
              <a:t>and conclusion (e.g., </a:t>
            </a:r>
            <a:r>
              <a:rPr lang="en-US" sz="2400" i="1" noProof="0" dirty="0" smtClean="0"/>
              <a:t>q</a:t>
            </a:r>
            <a:r>
              <a:rPr lang="en-US" sz="2400" noProof="0" dirty="0" smtClean="0"/>
              <a:t>). e.g.:</a:t>
            </a:r>
          </a:p>
          <a:p>
            <a:pPr lvl="0">
              <a:defRPr/>
            </a:pPr>
            <a:endParaRPr lang="en-US" sz="2400" noProof="0" dirty="0" smtClean="0"/>
          </a:p>
          <a:p>
            <a:pPr lvl="0">
              <a:buNone/>
              <a:defRPr/>
            </a:pPr>
            <a:r>
              <a:rPr lang="en-US" sz="2400" noProof="0" dirty="0" smtClean="0"/>
              <a:t>	If a person drinks a lot of coke then the person will gain weight.</a:t>
            </a:r>
          </a:p>
          <a:p>
            <a:pPr lvl="0">
              <a:buNone/>
              <a:defRPr/>
            </a:pPr>
            <a:r>
              <a:rPr lang="en-US" sz="2400" noProof="0" dirty="0" smtClean="0"/>
              <a:t>	A person drinks a lot of coke.</a:t>
            </a:r>
            <a:endParaRPr lang="en-US" sz="2400" i="1" noProof="0" dirty="0" smtClean="0"/>
          </a:p>
          <a:p>
            <a:pPr lvl="0">
              <a:buNone/>
              <a:defRPr/>
            </a:pPr>
            <a:r>
              <a:rPr lang="en-US" sz="2400" noProof="0" dirty="0" smtClean="0"/>
              <a:t>	Conclusion: The person will gain weight.</a:t>
            </a:r>
          </a:p>
          <a:p>
            <a:pPr>
              <a:buNone/>
            </a:pPr>
            <a:endParaRPr lang="en-US" sz="2400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1560" y="5517232"/>
            <a:ext cx="6913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else</a:t>
            </a:r>
            <a:r>
              <a:rPr lang="de-DE" sz="3200" dirty="0" smtClean="0"/>
              <a:t> </a:t>
            </a:r>
            <a:r>
              <a:rPr lang="de-DE" sz="3200" dirty="0" err="1" smtClean="0"/>
              <a:t>explain</a:t>
            </a:r>
            <a:r>
              <a:rPr lang="de-DE" sz="3200" dirty="0" smtClean="0"/>
              <a:t> </a:t>
            </a:r>
            <a:r>
              <a:rPr lang="de-DE" sz="3200" dirty="0" err="1" smtClean="0"/>
              <a:t>effect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conditional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Alternative (Bayesian) views:</a:t>
            </a:r>
          </a:p>
          <a:p>
            <a:pPr lvl="1"/>
            <a:r>
              <a:rPr lang="en-US" sz="2000" dirty="0" smtClean="0"/>
              <a:t>New paradigm psychology of reasoning (</a:t>
            </a:r>
            <a:r>
              <a:rPr lang="en-US" sz="2000" dirty="0"/>
              <a:t>e.g., </a:t>
            </a:r>
            <a:r>
              <a:rPr lang="en-US" sz="2000" dirty="0" err="1" smtClean="0"/>
              <a:t>Oaksford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dirty="0" err="1"/>
              <a:t>Chater</a:t>
            </a:r>
            <a:r>
              <a:rPr lang="en-US" sz="2000" dirty="0"/>
              <a:t>, 2007; Pfeifer &amp; </a:t>
            </a:r>
            <a:r>
              <a:rPr lang="en-US" sz="2000" dirty="0" err="1"/>
              <a:t>Kleiter</a:t>
            </a:r>
            <a:r>
              <a:rPr lang="en-US" sz="2000" dirty="0"/>
              <a:t>, 2010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Causal Bayes nets (e.g., </a:t>
            </a:r>
            <a:r>
              <a:rPr lang="en-US" sz="2000" dirty="0" err="1" smtClean="0"/>
              <a:t>Sloman</a:t>
            </a:r>
            <a:r>
              <a:rPr lang="en-US" sz="2000" dirty="0" smtClean="0"/>
              <a:t>, 2005; </a:t>
            </a:r>
            <a:r>
              <a:rPr lang="en-US" sz="2000" dirty="0" err="1" smtClean="0"/>
              <a:t>Fernbach</a:t>
            </a:r>
            <a:r>
              <a:rPr lang="en-US" sz="2000" dirty="0" smtClean="0"/>
              <a:t> &amp; </a:t>
            </a:r>
            <a:r>
              <a:rPr lang="en-US" sz="2000" dirty="0" err="1" smtClean="0"/>
              <a:t>Erb</a:t>
            </a:r>
            <a:r>
              <a:rPr lang="en-US" sz="2000" dirty="0" smtClean="0"/>
              <a:t>, in press)</a:t>
            </a:r>
          </a:p>
          <a:p>
            <a:endParaRPr lang="en-US" sz="2400" dirty="0"/>
          </a:p>
          <a:p>
            <a:r>
              <a:rPr lang="en-US" sz="2400" dirty="0" smtClean="0"/>
              <a:t>Reasoning basically probability estimation from coherent probability distribution of background knowledge.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Presence of conditional changes knowledge base:</a:t>
            </a:r>
            <a:r>
              <a:rPr lang="en-US" sz="2400" b="1" dirty="0" smtClean="0"/>
              <a:t> </a:t>
            </a:r>
            <a:r>
              <a:rPr lang="en-US" sz="2400" dirty="0" smtClean="0"/>
              <a:t>Form affects each item idiosyncratically.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5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differences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/>
          <a:lstStyle/>
          <a:p>
            <a:r>
              <a:rPr lang="de-DE" i="1" dirty="0" smtClean="0"/>
              <a:t>Dual-Source Model</a:t>
            </a:r>
            <a:endParaRPr lang="de-DE" i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 </a:t>
            </a:r>
          </a:p>
          <a:p>
            <a:endParaRPr lang="de-DE" sz="2000" dirty="0" smtClean="0"/>
          </a:p>
          <a:p>
            <a:endParaRPr lang="de-DE" sz="900" dirty="0" smtClean="0"/>
          </a:p>
          <a:p>
            <a:pPr>
              <a:buNone/>
            </a:pPr>
            <a:r>
              <a:rPr lang="de-DE" sz="2000" b="1" dirty="0" err="1" smtClean="0"/>
              <a:t>Rule</a:t>
            </a:r>
            <a:r>
              <a:rPr lang="de-DE" sz="2000" b="1" dirty="0" smtClean="0"/>
              <a:t> Phase:</a:t>
            </a:r>
          </a:p>
          <a:p>
            <a:r>
              <a:rPr lang="de-DE" sz="2000" dirty="0" err="1" smtClean="0"/>
              <a:t>Knowledge</a:t>
            </a:r>
            <a:r>
              <a:rPr lang="de-DE" sz="2000" dirty="0" smtClean="0"/>
              <a:t> Phase +</a:t>
            </a:r>
          </a:p>
          <a:p>
            <a:r>
              <a:rPr lang="de-DE" sz="2000" dirty="0" smtClean="0"/>
              <a:t>Form-</a:t>
            </a:r>
            <a:r>
              <a:rPr lang="de-DE" sz="2000" dirty="0" err="1" smtClean="0"/>
              <a:t>based</a:t>
            </a:r>
            <a:r>
              <a:rPr lang="de-DE" sz="2000" dirty="0" smtClean="0"/>
              <a:t> </a:t>
            </a:r>
            <a:r>
              <a:rPr lang="de-DE" sz="2000" dirty="0" err="1" smtClean="0"/>
              <a:t>evidence</a:t>
            </a:r>
            <a:r>
              <a:rPr lang="de-DE" sz="2000" dirty="0" smtClean="0"/>
              <a:t> </a:t>
            </a:r>
            <a:r>
              <a:rPr lang="de-DE" sz="2000" b="1" dirty="0" smtClean="0"/>
              <a:t>per </a:t>
            </a:r>
            <a:r>
              <a:rPr lang="de-DE" sz="2000" b="1" dirty="0" err="1" smtClean="0"/>
              <a:t>inference</a:t>
            </a:r>
            <a:r>
              <a:rPr lang="de-DE" sz="2000" dirty="0" smtClean="0"/>
              <a:t> (+ 4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)</a:t>
            </a:r>
          </a:p>
          <a:p>
            <a:pPr>
              <a:buNone/>
            </a:pPr>
            <a:endParaRPr lang="de-DE" sz="20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r>
              <a:rPr lang="de-DE" i="1" dirty="0" smtClean="0"/>
              <a:t>Alternative Views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/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900" dirty="0" smtClean="0"/>
          </a:p>
          <a:p>
            <a:pPr>
              <a:buNone/>
            </a:pPr>
            <a:r>
              <a:rPr lang="de-DE" sz="2000" b="1" dirty="0" err="1" smtClean="0"/>
              <a:t>Rule</a:t>
            </a:r>
            <a:r>
              <a:rPr lang="de-DE" sz="2000" b="1" dirty="0" smtClean="0"/>
              <a:t> Phase:</a:t>
            </a:r>
          </a:p>
          <a:p>
            <a:r>
              <a:rPr lang="de-DE" sz="2000" dirty="0" err="1" smtClean="0"/>
              <a:t>Probability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distribution</a:t>
            </a:r>
            <a:r>
              <a:rPr lang="de-DE" sz="2000" dirty="0" smtClean="0"/>
              <a:t> </a:t>
            </a:r>
            <a:r>
              <a:rPr lang="de-DE" sz="2000" b="1" dirty="0" smtClean="0"/>
              <a:t>per </a:t>
            </a:r>
            <a:r>
              <a:rPr lang="de-DE" sz="2000" b="1" dirty="0" err="1" smtClean="0"/>
              <a:t>content</a:t>
            </a:r>
            <a:r>
              <a:rPr lang="de-DE" sz="2000" b="1" dirty="0" smtClean="0"/>
              <a:t>/</a:t>
            </a:r>
            <a:r>
              <a:rPr lang="de-DE" sz="2000" b="1" dirty="0" err="1" smtClean="0"/>
              <a:t>conditional</a:t>
            </a:r>
            <a:r>
              <a:rPr lang="de-DE" sz="2000" dirty="0" smtClean="0"/>
              <a:t> </a:t>
            </a:r>
            <a:r>
              <a:rPr lang="de-DE" sz="2000" dirty="0" err="1" smtClean="0"/>
              <a:t>updates</a:t>
            </a:r>
            <a:r>
              <a:rPr lang="de-DE" sz="2000" dirty="0" smtClean="0"/>
              <a:t>:</a:t>
            </a:r>
          </a:p>
          <a:p>
            <a:pPr lvl="1"/>
            <a:r>
              <a:rPr lang="de-DE" dirty="0" smtClean="0"/>
              <a:t>P'(¬</a:t>
            </a:r>
            <a:r>
              <a:rPr lang="de-DE" i="1" dirty="0" err="1" smtClean="0"/>
              <a:t>q</a:t>
            </a:r>
            <a:r>
              <a:rPr lang="de-DE" dirty="0" err="1" smtClean="0"/>
              <a:t>|</a:t>
            </a:r>
            <a:r>
              <a:rPr lang="de-DE" i="1" dirty="0" err="1" smtClean="0"/>
              <a:t>p</a:t>
            </a:r>
            <a:r>
              <a:rPr lang="de-DE" dirty="0" smtClean="0"/>
              <a:t>) &lt; P(¬</a:t>
            </a:r>
            <a:r>
              <a:rPr lang="de-DE" i="1" dirty="0" err="1" smtClean="0"/>
              <a:t>q</a:t>
            </a:r>
            <a:r>
              <a:rPr lang="de-DE" dirty="0" err="1" smtClean="0"/>
              <a:t>|</a:t>
            </a:r>
            <a:r>
              <a:rPr lang="de-DE" i="1" dirty="0" err="1" smtClean="0"/>
              <a:t>p</a:t>
            </a:r>
            <a:r>
              <a:rPr lang="de-DE" dirty="0" smtClean="0"/>
              <a:t>) (</a:t>
            </a:r>
            <a:r>
              <a:rPr lang="de-DE" dirty="0" err="1" smtClean="0"/>
              <a:t>Oaksford</a:t>
            </a:r>
            <a:r>
              <a:rPr lang="de-DE" dirty="0" smtClean="0"/>
              <a:t>, </a:t>
            </a:r>
            <a:r>
              <a:rPr lang="de-DE" dirty="0" err="1" smtClean="0"/>
              <a:t>Chater</a:t>
            </a:r>
            <a:r>
              <a:rPr lang="de-DE" dirty="0" smtClean="0"/>
              <a:t> &amp; Larkin, 2000)</a:t>
            </a:r>
          </a:p>
          <a:p>
            <a:pPr lvl="1"/>
            <a:r>
              <a:rPr lang="de-DE" dirty="0" smtClean="0"/>
              <a:t>P'(</a:t>
            </a:r>
            <a:r>
              <a:rPr lang="de-DE" i="1" dirty="0" err="1" smtClean="0"/>
              <a:t>q</a:t>
            </a:r>
            <a:r>
              <a:rPr lang="de-DE" dirty="0" err="1" smtClean="0"/>
              <a:t>|</a:t>
            </a:r>
            <a:r>
              <a:rPr lang="de-DE" i="1" dirty="0" err="1" smtClean="0"/>
              <a:t>p</a:t>
            </a:r>
            <a:r>
              <a:rPr lang="de-DE" dirty="0" smtClean="0"/>
              <a:t>) &gt; P(</a:t>
            </a:r>
            <a:r>
              <a:rPr lang="de-DE" i="1" dirty="0" err="1" smtClean="0"/>
              <a:t>q</a:t>
            </a:r>
            <a:r>
              <a:rPr lang="de-DE" dirty="0" err="1" smtClean="0"/>
              <a:t>|</a:t>
            </a:r>
            <a:r>
              <a:rPr lang="de-DE" i="1" dirty="0" err="1" smtClean="0"/>
              <a:t>p</a:t>
            </a:r>
            <a:r>
              <a:rPr lang="de-DE" dirty="0" smtClean="0"/>
              <a:t>),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minimizing</a:t>
            </a:r>
            <a:r>
              <a:rPr lang="de-DE" dirty="0" smtClean="0"/>
              <a:t> KL-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(Hartmann &amp; </a:t>
            </a:r>
            <a:r>
              <a:rPr lang="de-DE" dirty="0" err="1" smtClean="0"/>
              <a:t>Rafiee</a:t>
            </a:r>
            <a:r>
              <a:rPr lang="de-DE" dirty="0" smtClean="0"/>
              <a:t> Rad, 2012)</a:t>
            </a:r>
          </a:p>
          <a:p>
            <a:pPr lvl="1"/>
            <a:endParaRPr lang="de-DE" sz="1800" dirty="0" smtClean="0"/>
          </a:p>
          <a:p>
            <a:pPr>
              <a:buNone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088232" y="17728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000" b="1" dirty="0"/>
              <a:t>Knowledge Phase: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 err="1">
                <a:latin typeface="+mn-lt"/>
                <a:ea typeface="+mn-ea"/>
              </a:rPr>
              <a:t>Probability</a:t>
            </a:r>
            <a:r>
              <a:rPr lang="de-DE" sz="2000" dirty="0">
                <a:latin typeface="+mn-lt"/>
                <a:ea typeface="+mn-ea"/>
              </a:rPr>
              <a:t> </a:t>
            </a:r>
            <a:r>
              <a:rPr lang="de-DE" sz="2000" dirty="0" err="1">
                <a:latin typeface="+mn-lt"/>
                <a:ea typeface="+mn-ea"/>
              </a:rPr>
              <a:t>distribution</a:t>
            </a:r>
            <a:r>
              <a:rPr lang="de-DE" sz="2000" dirty="0">
                <a:latin typeface="+mn-lt"/>
                <a:ea typeface="+mn-ea"/>
              </a:rPr>
              <a:t> </a:t>
            </a:r>
            <a:r>
              <a:rPr lang="de-DE" sz="2000" dirty="0" err="1">
                <a:latin typeface="+mn-lt"/>
                <a:ea typeface="+mn-ea"/>
              </a:rPr>
              <a:t>over</a:t>
            </a:r>
            <a:r>
              <a:rPr lang="de-DE" sz="2000" dirty="0">
                <a:latin typeface="+mn-lt"/>
                <a:ea typeface="+mn-ea"/>
              </a:rPr>
              <a:t> </a:t>
            </a:r>
            <a:r>
              <a:rPr lang="de-DE" sz="2000" dirty="0" smtClean="0">
                <a:latin typeface="+mn-lt"/>
                <a:ea typeface="+mn-ea"/>
              </a:rPr>
              <a:t/>
            </a:r>
            <a:br>
              <a:rPr lang="de-DE" sz="2000" dirty="0" smtClean="0">
                <a:latin typeface="+mn-lt"/>
                <a:ea typeface="+mn-ea"/>
              </a:rPr>
            </a:br>
            <a:r>
              <a:rPr lang="de-DE" sz="2000" dirty="0" smtClean="0">
                <a:latin typeface="+mn-lt"/>
                <a:ea typeface="+mn-ea"/>
              </a:rPr>
              <a:t>P(</a:t>
            </a:r>
            <a:r>
              <a:rPr lang="de-DE" sz="2000" i="1" dirty="0" smtClean="0">
                <a:latin typeface="+mn-lt"/>
                <a:ea typeface="+mn-ea"/>
              </a:rPr>
              <a:t>p</a:t>
            </a:r>
            <a:r>
              <a:rPr lang="de-DE" sz="2000" dirty="0">
                <a:latin typeface="+mn-lt"/>
                <a:ea typeface="+mn-ea"/>
              </a:rPr>
              <a:t>), P(¬</a:t>
            </a:r>
            <a:r>
              <a:rPr lang="de-DE" sz="2000" i="1" dirty="0">
                <a:latin typeface="+mn-lt"/>
                <a:ea typeface="+mn-ea"/>
              </a:rPr>
              <a:t>p</a:t>
            </a:r>
            <a:r>
              <a:rPr lang="de-DE" sz="2000" dirty="0">
                <a:latin typeface="+mn-lt"/>
                <a:ea typeface="+mn-ea"/>
              </a:rPr>
              <a:t>), P(</a:t>
            </a:r>
            <a:r>
              <a:rPr lang="de-DE" sz="2000" i="1" dirty="0">
                <a:latin typeface="+mn-lt"/>
                <a:ea typeface="+mn-ea"/>
              </a:rPr>
              <a:t>q</a:t>
            </a:r>
            <a:r>
              <a:rPr lang="de-DE" sz="2000" dirty="0">
                <a:latin typeface="+mn-lt"/>
                <a:ea typeface="+mn-ea"/>
              </a:rPr>
              <a:t>), P(¬</a:t>
            </a:r>
            <a:r>
              <a:rPr lang="de-DE" sz="2000" i="1" dirty="0">
                <a:latin typeface="+mn-lt"/>
                <a:ea typeface="+mn-ea"/>
              </a:rPr>
              <a:t>q</a:t>
            </a:r>
            <a:r>
              <a:rPr lang="de-DE" sz="2000" dirty="0">
                <a:latin typeface="+mn-lt"/>
                <a:ea typeface="+mn-ea"/>
              </a:rPr>
              <a:t>) per </a:t>
            </a:r>
            <a:r>
              <a:rPr lang="de-DE" sz="2000" dirty="0" err="1">
                <a:latin typeface="+mn-lt"/>
                <a:ea typeface="+mn-ea"/>
              </a:rPr>
              <a:t>content</a:t>
            </a:r>
            <a:r>
              <a:rPr lang="de-DE" sz="2000" dirty="0"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smtClean="0"/>
              <a:t>Research </a:t>
            </a:r>
            <a:r>
              <a:rPr lang="de-DE" sz="2800" dirty="0" err="1" smtClean="0"/>
              <a:t>Question</a:t>
            </a:r>
            <a:r>
              <a:rPr lang="de-DE" sz="2800" dirty="0" smtClean="0"/>
              <a:t>:</a:t>
            </a:r>
          </a:p>
          <a:p>
            <a:r>
              <a:rPr lang="de-DE" sz="2800" b="1" dirty="0" err="1" smtClean="0"/>
              <a:t>Which</a:t>
            </a:r>
            <a:r>
              <a:rPr lang="de-DE" sz="2800" b="1" dirty="0" smtClean="0"/>
              <a:t> model </a:t>
            </a:r>
            <a:r>
              <a:rPr lang="de-DE" sz="2800" b="1" dirty="0" err="1" smtClean="0"/>
              <a:t>provides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account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data</a:t>
            </a:r>
            <a:r>
              <a:rPr lang="de-DE" sz="2800" b="1" dirty="0" smtClean="0"/>
              <a:t>?</a:t>
            </a:r>
            <a:endParaRPr lang="de-DE" sz="2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7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The Data </a:t>
            </a:r>
            <a:r>
              <a:rPr lang="de-DE" sz="3200" dirty="0"/>
              <a:t>S</a:t>
            </a:r>
            <a:r>
              <a:rPr lang="de-DE" sz="3200" dirty="0" smtClean="0"/>
              <a:t>ets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smtClean="0"/>
              <a:t>Data </a:t>
            </a:r>
            <a:r>
              <a:rPr lang="de-DE" sz="2400" dirty="0" err="1" smtClean="0"/>
              <a:t>sets</a:t>
            </a:r>
            <a:r>
              <a:rPr lang="de-DE" sz="2400" dirty="0" smtClean="0"/>
              <a:t> (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r>
              <a:rPr lang="de-DE" sz="2400" dirty="0" smtClean="0"/>
              <a:t> </a:t>
            </a:r>
            <a:r>
              <a:rPr lang="de-DE" sz="2400" dirty="0" err="1" smtClean="0"/>
              <a:t>thereof</a:t>
            </a:r>
            <a:r>
              <a:rPr lang="de-DE" sz="2400" dirty="0" smtClean="0"/>
              <a:t>)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implement</a:t>
            </a:r>
            <a:r>
              <a:rPr lang="de-DE" sz="2400" dirty="0" smtClean="0"/>
              <a:t> </a:t>
            </a:r>
            <a:r>
              <a:rPr lang="de-DE" sz="2400" dirty="0" err="1" smtClean="0"/>
              <a:t>default</a:t>
            </a:r>
            <a:r>
              <a:rPr lang="de-DE" sz="2400" dirty="0" smtClean="0"/>
              <a:t> </a:t>
            </a:r>
            <a:r>
              <a:rPr lang="de-DE" sz="2400" dirty="0" err="1" smtClean="0"/>
              <a:t>paradigm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Knowledge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conditional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err="1" smtClean="0"/>
              <a:t>Rule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conditional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err="1" smtClean="0"/>
              <a:t>No</a:t>
            </a:r>
            <a:r>
              <a:rPr lang="de-DE" sz="2000" dirty="0" smtClean="0"/>
              <a:t> additional </a:t>
            </a:r>
            <a:r>
              <a:rPr lang="de-DE" sz="2000" dirty="0" err="1" smtClean="0"/>
              <a:t>manipulations</a:t>
            </a:r>
            <a:r>
              <a:rPr lang="de-DE" sz="2000" dirty="0" smtClean="0"/>
              <a:t>.</a:t>
            </a:r>
          </a:p>
          <a:p>
            <a:endParaRPr lang="de-DE" sz="2400" dirty="0" smtClean="0"/>
          </a:p>
          <a:p>
            <a:r>
              <a:rPr lang="de-DE" sz="2400" dirty="0" smtClean="0"/>
              <a:t>6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 (</a:t>
            </a:r>
            <a:r>
              <a:rPr lang="de-DE" sz="2400" i="1" dirty="0" smtClean="0"/>
              <a:t>N</a:t>
            </a:r>
            <a:r>
              <a:rPr lang="de-DE" sz="2400" dirty="0" smtClean="0"/>
              <a:t> = 148):</a:t>
            </a:r>
          </a:p>
          <a:p>
            <a:pPr lvl="1"/>
            <a:r>
              <a:rPr lang="de-DE" sz="2000" dirty="0" err="1" smtClean="0"/>
              <a:t>Klauer</a:t>
            </a:r>
            <a:r>
              <a:rPr lang="de-DE" sz="2000" dirty="0" smtClean="0"/>
              <a:t> et al. (2010, </a:t>
            </a:r>
            <a:r>
              <a:rPr lang="de-DE" sz="2000" dirty="0" err="1" smtClean="0"/>
              <a:t>Exps</a:t>
            </a:r>
            <a:r>
              <a:rPr lang="de-DE" sz="2000" dirty="0" smtClean="0"/>
              <a:t>. 1 &amp; 3, </a:t>
            </a:r>
            <a:r>
              <a:rPr lang="de-DE" sz="2000" i="1" dirty="0" smtClean="0"/>
              <a:t>n</a:t>
            </a:r>
            <a:r>
              <a:rPr lang="de-DE" sz="2000" dirty="0" smtClean="0"/>
              <a:t> = 15 &amp; 18) </a:t>
            </a:r>
            <a:r>
              <a:rPr lang="de-DE" sz="2000" dirty="0" err="1" smtClean="0"/>
              <a:t>and</a:t>
            </a:r>
            <a:r>
              <a:rPr lang="de-DE" sz="2000" dirty="0" smtClean="0"/>
              <a:t> 2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sets</a:t>
            </a:r>
            <a:r>
              <a:rPr lang="de-DE" sz="2000" dirty="0" smtClean="0"/>
              <a:t> (</a:t>
            </a:r>
            <a:r>
              <a:rPr lang="de-DE" sz="2000" i="1" dirty="0" smtClean="0"/>
              <a:t>n</a:t>
            </a:r>
            <a:r>
              <a:rPr lang="de-DE" sz="2000" dirty="0" smtClean="0"/>
              <a:t> = 26 &amp; 29) </a:t>
            </a:r>
            <a:r>
              <a:rPr lang="de-DE" sz="2000" dirty="0" err="1" smtClean="0"/>
              <a:t>exactly</a:t>
            </a:r>
            <a:r>
              <a:rPr lang="de-DE" sz="2000" dirty="0"/>
              <a:t> </a:t>
            </a:r>
            <a:r>
              <a:rPr lang="de-DE" sz="2000" dirty="0" err="1" smtClean="0"/>
              <a:t>implemented</a:t>
            </a:r>
            <a:r>
              <a:rPr lang="de-DE" sz="2000" dirty="0" smtClean="0"/>
              <a:t> </a:t>
            </a:r>
            <a:r>
              <a:rPr lang="de-DE" sz="2000" dirty="0" err="1" smtClean="0"/>
              <a:t>default</a:t>
            </a:r>
            <a:r>
              <a:rPr lang="de-DE" sz="2000" dirty="0" smtClean="0"/>
              <a:t> </a:t>
            </a:r>
            <a:r>
              <a:rPr lang="de-DE" sz="2000" dirty="0" err="1" smtClean="0"/>
              <a:t>paradigm</a:t>
            </a:r>
            <a:r>
              <a:rPr lang="de-DE" sz="2000" dirty="0" smtClean="0"/>
              <a:t>. (</a:t>
            </a:r>
            <a:r>
              <a:rPr lang="de-DE" sz="2000" dirty="0" err="1" smtClean="0"/>
              <a:t>For</a:t>
            </a:r>
            <a:r>
              <a:rPr lang="de-DE" sz="2000" dirty="0" smtClean="0"/>
              <a:t> Klauer et </a:t>
            </a:r>
            <a:r>
              <a:rPr lang="de-DE" sz="2000" dirty="0" err="1" smtClean="0"/>
              <a:t>al.'s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experiments</a:t>
            </a:r>
            <a:r>
              <a:rPr lang="de-DE" sz="2000" dirty="0" smtClean="0"/>
              <a:t> </a:t>
            </a:r>
            <a:r>
              <a:rPr lang="de-DE" sz="2000" dirty="0" err="1" smtClean="0"/>
              <a:t>third</a:t>
            </a:r>
            <a:r>
              <a:rPr lang="de-DE" sz="2000" dirty="0" smtClean="0"/>
              <a:t> </a:t>
            </a:r>
            <a:r>
              <a:rPr lang="de-DE" sz="2000" dirty="0" err="1" smtClean="0"/>
              <a:t>sessions</a:t>
            </a:r>
            <a:r>
              <a:rPr lang="de-DE" sz="2000" dirty="0" smtClean="0"/>
              <a:t> </a:t>
            </a:r>
            <a:r>
              <a:rPr lang="de-DE" sz="2000" dirty="0" err="1" smtClean="0"/>
              <a:t>were</a:t>
            </a:r>
            <a:r>
              <a:rPr lang="de-DE" sz="2000" dirty="0" smtClean="0"/>
              <a:t> </a:t>
            </a:r>
            <a:r>
              <a:rPr lang="de-DE" sz="2000" dirty="0" err="1" smtClean="0"/>
              <a:t>omitted</a:t>
            </a:r>
            <a:r>
              <a:rPr lang="de-DE" sz="2000" dirty="0"/>
              <a:t>)</a:t>
            </a:r>
            <a:endParaRPr lang="de-DE" sz="2000" dirty="0" smtClean="0"/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Klauer</a:t>
            </a:r>
            <a:r>
              <a:rPr lang="de-DE" sz="2000" dirty="0" smtClean="0"/>
              <a:t> et al. (2010, </a:t>
            </a:r>
            <a:r>
              <a:rPr lang="de-DE" sz="2000" dirty="0" err="1" smtClean="0"/>
              <a:t>Exp</a:t>
            </a:r>
            <a:r>
              <a:rPr lang="de-DE" sz="2000" dirty="0" smtClean="0"/>
              <a:t> 4, n = 13)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omitted</a:t>
            </a:r>
            <a:r>
              <a:rPr lang="de-DE" sz="2000" dirty="0" smtClean="0"/>
              <a:t> </a:t>
            </a:r>
            <a:r>
              <a:rPr lang="de-DE" sz="2000" dirty="0" err="1" smtClean="0"/>
              <a:t>trials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did</a:t>
            </a:r>
            <a:r>
              <a:rPr lang="de-DE" sz="2000" dirty="0" smtClean="0"/>
              <a:t> not follow </a:t>
            </a:r>
            <a:r>
              <a:rPr lang="de-DE" sz="2000" dirty="0" err="1" smtClean="0"/>
              <a:t>default</a:t>
            </a:r>
            <a:r>
              <a:rPr lang="de-DE" sz="2000" dirty="0" smtClean="0"/>
              <a:t> </a:t>
            </a:r>
            <a:r>
              <a:rPr lang="de-DE" sz="2000" dirty="0" err="1" smtClean="0"/>
              <a:t>paradigm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smtClean="0"/>
              <a:t>New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(n = 47) in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speaker</a:t>
            </a:r>
            <a:r>
              <a:rPr lang="de-DE" sz="2000" dirty="0" smtClean="0"/>
              <a:t> </a:t>
            </a:r>
            <a:r>
              <a:rPr lang="de-DE" sz="2000" dirty="0" err="1" smtClean="0"/>
              <a:t>expertise</a:t>
            </a:r>
            <a:r>
              <a:rPr lang="de-DE" sz="2000" dirty="0" smtClean="0"/>
              <a:t> was </a:t>
            </a:r>
            <a:r>
              <a:rPr lang="de-DE" sz="2000" dirty="0" err="1" smtClean="0"/>
              <a:t>manipulated</a:t>
            </a:r>
            <a:r>
              <a:rPr lang="de-DE" sz="2000" dirty="0" smtClean="0"/>
              <a:t> (Experiment 2, Part I)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8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General </a:t>
            </a:r>
            <a:r>
              <a:rPr lang="de-DE" sz="3200" dirty="0" err="1" smtClean="0"/>
              <a:t>Methodology</a:t>
            </a:r>
            <a:endParaRPr lang="de-DE" sz="3200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8313" y="1484313"/>
            <a:ext cx="7704137" cy="489701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4 different conditionals (i.e., contents)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articipants responded to all four inferences per content.</a:t>
            </a:r>
          </a:p>
          <a:p>
            <a:r>
              <a:rPr lang="en-US" sz="2400" dirty="0"/>
              <a:t>Participants </a:t>
            </a:r>
            <a:r>
              <a:rPr lang="en-US" sz="2400" dirty="0" smtClean="0"/>
              <a:t>gave </a:t>
            </a:r>
            <a:r>
              <a:rPr lang="en-US" sz="2400" dirty="0"/>
              <a:t>two estimates per inference: </a:t>
            </a:r>
            <a:r>
              <a:rPr lang="en-US" sz="2400" dirty="0" smtClean="0"/>
              <a:t>original </a:t>
            </a:r>
            <a:r>
              <a:rPr lang="en-US" sz="2400" dirty="0"/>
              <a:t>and </a:t>
            </a:r>
            <a:r>
              <a:rPr lang="en-US" sz="2400" dirty="0" smtClean="0"/>
              <a:t>converse inference (pooled </a:t>
            </a:r>
            <a:r>
              <a:rPr lang="en-US" sz="2400" dirty="0"/>
              <a:t>for </a:t>
            </a:r>
            <a:r>
              <a:rPr lang="en-US" sz="2400" dirty="0" smtClean="0"/>
              <a:t>analysis).</a:t>
            </a:r>
          </a:p>
          <a:p>
            <a:r>
              <a:rPr lang="en-US" sz="2400" dirty="0" smtClean="0"/>
              <a:t>Two measurements (&gt; one week in between):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without conditional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with conditional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en-US" sz="2400" dirty="0" smtClean="0"/>
              <a:t>→	32 data points per participant.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Exceptions:</a:t>
            </a:r>
          </a:p>
          <a:p>
            <a:r>
              <a:rPr lang="en-US" sz="2400" dirty="0" err="1" smtClean="0"/>
              <a:t>Klauer</a:t>
            </a:r>
            <a:r>
              <a:rPr lang="en-US" sz="2400" dirty="0"/>
              <a:t> </a:t>
            </a:r>
            <a:r>
              <a:rPr lang="en-US" sz="2400" dirty="0" smtClean="0"/>
              <a:t>et al. (2010, Exp. 3): 5 conditionals = 40 data points per participant</a:t>
            </a:r>
          </a:p>
          <a:p>
            <a:r>
              <a:rPr lang="en-US" sz="2400" dirty="0" smtClean="0"/>
              <a:t>New data on speaker expertise: 6 conditionals (3 experts, 3 novice) = 48 data points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2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Candidate</a:t>
            </a:r>
            <a:r>
              <a:rPr lang="de-DE" sz="3200" dirty="0" smtClean="0"/>
              <a:t> Models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42491"/>
            <a:ext cx="7776095" cy="528285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2400" b="1" dirty="0" err="1" smtClean="0"/>
              <a:t>Knowledge</a:t>
            </a:r>
            <a:r>
              <a:rPr lang="de-DE" sz="2400" b="1" dirty="0" smtClean="0"/>
              <a:t> Phase (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all </a:t>
            </a:r>
            <a:r>
              <a:rPr lang="de-DE" sz="2400" b="1" dirty="0" err="1" smtClean="0"/>
              <a:t>models</a:t>
            </a:r>
            <a:r>
              <a:rPr lang="de-DE" sz="2400" b="1" dirty="0" smtClean="0"/>
              <a:t>):</a:t>
            </a:r>
          </a:p>
          <a:p>
            <a:r>
              <a:rPr lang="de-DE" sz="2700" dirty="0" smtClean="0"/>
              <a:t>3 </a:t>
            </a:r>
            <a:r>
              <a:rPr lang="de-DE" sz="2700" dirty="0" err="1" smtClean="0"/>
              <a:t>parameters</a:t>
            </a:r>
            <a:r>
              <a:rPr lang="de-DE" sz="2700" dirty="0" smtClean="0"/>
              <a:t> per </a:t>
            </a:r>
            <a:r>
              <a:rPr lang="de-DE" sz="2700" dirty="0" err="1" smtClean="0"/>
              <a:t>content</a:t>
            </a:r>
            <a:r>
              <a:rPr lang="de-DE" sz="2700" dirty="0" smtClean="0"/>
              <a:t>/</a:t>
            </a:r>
            <a:r>
              <a:rPr lang="de-DE" sz="2700" dirty="0" err="1" smtClean="0"/>
              <a:t>conditional</a:t>
            </a:r>
            <a:r>
              <a:rPr lang="de-DE" sz="2700" dirty="0" smtClean="0"/>
              <a:t> </a:t>
            </a:r>
            <a:br>
              <a:rPr lang="de-DE" sz="2700" dirty="0" smtClean="0"/>
            </a:br>
            <a:r>
              <a:rPr lang="de-DE" sz="2700" dirty="0" smtClean="0"/>
              <a:t>= 12 </a:t>
            </a:r>
            <a:r>
              <a:rPr lang="de-DE" sz="2700" dirty="0" err="1" smtClean="0"/>
              <a:t>parameters</a:t>
            </a:r>
            <a:r>
              <a:rPr lang="de-DE" sz="2700" dirty="0" smtClean="0"/>
              <a:t> </a:t>
            </a:r>
            <a:r>
              <a:rPr lang="de-DE" sz="2700" dirty="0" err="1" smtClean="0"/>
              <a:t>for</a:t>
            </a:r>
            <a:r>
              <a:rPr lang="de-DE" sz="2700" dirty="0" smtClean="0"/>
              <a:t> 4 </a:t>
            </a:r>
            <a:r>
              <a:rPr lang="de-DE" sz="2700" dirty="0" err="1" smtClean="0"/>
              <a:t>conditionals</a:t>
            </a:r>
            <a:r>
              <a:rPr lang="de-DE" sz="2700" dirty="0" smtClean="0"/>
              <a:t>.</a:t>
            </a:r>
          </a:p>
          <a:p>
            <a:endParaRPr lang="de-DE" sz="2100" dirty="0" smtClean="0"/>
          </a:p>
          <a:p>
            <a:pPr>
              <a:buNone/>
            </a:pPr>
            <a:r>
              <a:rPr lang="de-DE" sz="2400" b="1" dirty="0" err="1" smtClean="0"/>
              <a:t>Rule</a:t>
            </a:r>
            <a:r>
              <a:rPr lang="de-DE" sz="2400" b="1" dirty="0" smtClean="0"/>
              <a:t> Phase:</a:t>
            </a:r>
            <a:endParaRPr lang="de-DE" sz="2400" b="1" dirty="0"/>
          </a:p>
          <a:p>
            <a:r>
              <a:rPr lang="de-DE" sz="2400" dirty="0" smtClean="0"/>
              <a:t>Dual-</a:t>
            </a:r>
            <a:r>
              <a:rPr lang="de-DE" sz="2400" dirty="0" err="1" smtClean="0"/>
              <a:t>source</a:t>
            </a:r>
            <a:r>
              <a:rPr lang="de-DE" sz="2400" dirty="0" smtClean="0"/>
              <a:t> model (</a:t>
            </a:r>
            <a:r>
              <a:rPr lang="de-DE" sz="2400" b="1" dirty="0" smtClean="0"/>
              <a:t>DS</a:t>
            </a:r>
            <a:r>
              <a:rPr lang="de-DE" sz="2400" dirty="0" smtClean="0"/>
              <a:t>): </a:t>
            </a:r>
            <a:br>
              <a:rPr lang="de-DE" sz="2400" dirty="0" smtClean="0"/>
            </a:br>
            <a:r>
              <a:rPr lang="de-DE" sz="2400" dirty="0" smtClean="0"/>
              <a:t>+ 4 form-</a:t>
            </a:r>
            <a:r>
              <a:rPr lang="de-DE" sz="2400" dirty="0" err="1" smtClean="0"/>
              <a:t>based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= 16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(</a:t>
            </a:r>
            <a:r>
              <a:rPr lang="de-DE" sz="2400" dirty="0" err="1" smtClean="0"/>
              <a:t>independent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conditionals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Oaksford</a:t>
            </a:r>
            <a:r>
              <a:rPr lang="de-DE" sz="2400" dirty="0" smtClean="0"/>
              <a:t> et al. (2000, </a:t>
            </a:r>
            <a:r>
              <a:rPr lang="de-DE" sz="2400" b="1" dirty="0" smtClean="0"/>
              <a:t>OCL</a:t>
            </a:r>
            <a:r>
              <a:rPr lang="de-DE" sz="2400" dirty="0" smtClean="0"/>
              <a:t>): </a:t>
            </a:r>
            <a:br>
              <a:rPr lang="de-DE" sz="2400" dirty="0" smtClean="0"/>
            </a:br>
            <a:r>
              <a:rPr lang="de-DE" sz="2400" dirty="0" smtClean="0"/>
              <a:t>+ 1 </a:t>
            </a:r>
            <a:r>
              <a:rPr lang="de-DE" sz="2400" dirty="0" err="1" smtClean="0"/>
              <a:t>parameter</a:t>
            </a:r>
            <a:r>
              <a:rPr lang="de-DE" sz="2400" dirty="0" smtClean="0"/>
              <a:t> per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  = 16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Extended </a:t>
            </a:r>
            <a:r>
              <a:rPr lang="de-DE" sz="2400" dirty="0" err="1" smtClean="0"/>
              <a:t>Oaksford</a:t>
            </a:r>
            <a:r>
              <a:rPr lang="de-DE" sz="2400" dirty="0" smtClean="0"/>
              <a:t> &amp; </a:t>
            </a:r>
            <a:r>
              <a:rPr lang="de-DE" sz="2400" dirty="0" err="1" smtClean="0"/>
              <a:t>Chater</a:t>
            </a:r>
            <a:r>
              <a:rPr lang="de-DE" sz="2400" dirty="0" smtClean="0"/>
              <a:t> (2007, </a:t>
            </a:r>
            <a:r>
              <a:rPr lang="de-DE" sz="2400" b="1" dirty="0" err="1" smtClean="0"/>
              <a:t>eOC</a:t>
            </a:r>
            <a:r>
              <a:rPr lang="de-DE" sz="2400" dirty="0" smtClean="0"/>
              <a:t> </a:t>
            </a:r>
            <a:r>
              <a:rPr lang="de-DE" sz="2400" dirty="0"/>
              <a:t>&amp; </a:t>
            </a:r>
            <a:r>
              <a:rPr lang="de-DE" sz="2400" b="1" dirty="0" err="1" smtClean="0"/>
              <a:t>eOC</a:t>
            </a:r>
            <a:r>
              <a:rPr lang="de-DE" sz="2400" b="1" dirty="0" smtClean="0"/>
              <a:t>*</a:t>
            </a:r>
            <a:r>
              <a:rPr lang="de-DE" sz="2400" dirty="0" smtClean="0"/>
              <a:t>): </a:t>
            </a:r>
            <a:br>
              <a:rPr lang="de-DE" sz="2400" dirty="0" smtClean="0"/>
            </a:br>
            <a:r>
              <a:rPr lang="de-DE" sz="2400" dirty="0" smtClean="0"/>
              <a:t>+ 2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per 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 = 20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/>
              <a:t>eOC</a:t>
            </a:r>
            <a:r>
              <a:rPr lang="de-DE" sz="2400" dirty="0" smtClean="0"/>
              <a:t>* </a:t>
            </a:r>
            <a:r>
              <a:rPr lang="de-DE" sz="2400" dirty="0" err="1" smtClean="0"/>
              <a:t>does</a:t>
            </a:r>
            <a:r>
              <a:rPr lang="de-DE" sz="2400" dirty="0" smtClean="0"/>
              <a:t> not </a:t>
            </a:r>
            <a:r>
              <a:rPr lang="de-DE" sz="2400" dirty="0" err="1" smtClean="0"/>
              <a:t>restrict</a:t>
            </a:r>
            <a:r>
              <a:rPr lang="de-DE" sz="2400" dirty="0" smtClean="0"/>
              <a:t> </a:t>
            </a:r>
            <a:r>
              <a:rPr lang="de-DE" sz="2400" dirty="0" err="1" smtClean="0"/>
              <a:t>posterior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distribution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r>
              <a:rPr lang="de-DE" sz="2400" dirty="0" err="1" smtClean="0"/>
              <a:t>Minimizing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>
                <a:sym typeface="Symbol"/>
              </a:rPr>
              <a:t> </a:t>
            </a:r>
            <a:r>
              <a:rPr lang="de-DE" sz="2400" dirty="0" err="1">
                <a:sym typeface="Symbol"/>
              </a:rPr>
              <a:t>Kullback-Leibler</a:t>
            </a:r>
            <a:r>
              <a:rPr lang="de-DE" sz="2400" dirty="0">
                <a:sym typeface="Symbol"/>
              </a:rPr>
              <a:t> </a:t>
            </a:r>
            <a:r>
              <a:rPr lang="de-DE" sz="2400" dirty="0" err="1">
                <a:sym typeface="Symbol"/>
              </a:rPr>
              <a:t>divergence</a:t>
            </a:r>
            <a:r>
              <a:rPr lang="de-DE" sz="2400" dirty="0">
                <a:sym typeface="Symbol"/>
              </a:rPr>
              <a:t> </a:t>
            </a:r>
            <a:r>
              <a:rPr lang="de-DE" sz="2400" dirty="0" smtClean="0">
                <a:sym typeface="Symbol"/>
              </a:rPr>
              <a:t>(KL):</a:t>
            </a:r>
            <a:br>
              <a:rPr lang="de-DE" sz="2400" dirty="0" smtClean="0">
                <a:sym typeface="Symbol"/>
              </a:rPr>
            </a:br>
            <a:r>
              <a:rPr lang="de-DE" sz="2400" dirty="0" smtClean="0"/>
              <a:t> + 1 </a:t>
            </a:r>
            <a:r>
              <a:rPr lang="de-DE" sz="2400" dirty="0" err="1" smtClean="0"/>
              <a:t>parameter</a:t>
            </a:r>
            <a:r>
              <a:rPr lang="de-DE" sz="2400" dirty="0" smtClean="0"/>
              <a:t> per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  = 16 </a:t>
            </a:r>
            <a:r>
              <a:rPr lang="de-DE" sz="2400" dirty="0" err="1" smtClean="0"/>
              <a:t>parameters</a:t>
            </a:r>
            <a:endParaRPr lang="de-DE" sz="2400" dirty="0" smtClean="0">
              <a:sym typeface="Symbol"/>
            </a:endParaRPr>
          </a:p>
          <a:p>
            <a:endParaRPr lang="de-DE" sz="2400" dirty="0">
              <a:sym typeface="Symbo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9552" y="980728"/>
            <a:ext cx="8064127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800" dirty="0" err="1" smtClean="0">
                <a:sym typeface="Symbol"/>
              </a:rPr>
              <a:t>Fitted</a:t>
            </a:r>
            <a:r>
              <a:rPr lang="de-DE" sz="2800" dirty="0" smtClean="0">
                <a:sym typeface="Symbol"/>
              </a:rPr>
              <a:t> all </a:t>
            </a:r>
            <a:r>
              <a:rPr lang="de-DE" sz="2800" dirty="0" err="1" smtClean="0">
                <a:sym typeface="Symbol"/>
              </a:rPr>
              <a:t>five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models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to</a:t>
            </a:r>
            <a:r>
              <a:rPr lang="de-DE" sz="2800" dirty="0" smtClean="0">
                <a:sym typeface="Symbol"/>
              </a:rPr>
              <a:t> individual </a:t>
            </a:r>
            <a:r>
              <a:rPr lang="de-DE" sz="2800" dirty="0" err="1" smtClean="0">
                <a:sym typeface="Symbol"/>
              </a:rPr>
              <a:t>data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by</a:t>
            </a:r>
            <a:r>
              <a:rPr lang="de-DE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minimizing sum of squared deviance from data and predictions.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321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Results</a:t>
            </a:r>
            <a:r>
              <a:rPr lang="de-DE" sz="3200" dirty="0" smtClean="0"/>
              <a:t> I</a:t>
            </a:r>
            <a:endParaRPr lang="de-DE" sz="32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dirty="0" err="1" smtClean="0"/>
              <a:t>Klauer</a:t>
            </a:r>
            <a:r>
              <a:rPr lang="de-DE" sz="2400" dirty="0" smtClean="0"/>
              <a:t> et al. (2010), </a:t>
            </a:r>
            <a:r>
              <a:rPr lang="de-DE" sz="2400" dirty="0" err="1" smtClean="0"/>
              <a:t>Exp</a:t>
            </a:r>
            <a:r>
              <a:rPr lang="de-DE" sz="2400" dirty="0" smtClean="0"/>
              <a:t>. 4</a:t>
            </a:r>
          </a:p>
          <a:p>
            <a:r>
              <a:rPr lang="de-DE" sz="2400" dirty="0" smtClean="0"/>
              <a:t>5 </a:t>
            </a:r>
            <a:r>
              <a:rPr lang="de-DE" sz="2400" dirty="0" err="1" smtClean="0"/>
              <a:t>measurement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-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comparable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spread</a:t>
            </a:r>
            <a:r>
              <a:rPr lang="de-DE" sz="2400" dirty="0" smtClean="0"/>
              <a:t> </a:t>
            </a:r>
            <a:r>
              <a:rPr lang="de-DE" sz="2400" dirty="0" err="1" smtClean="0"/>
              <a:t>across</a:t>
            </a:r>
            <a:r>
              <a:rPr lang="de-DE" sz="2400" dirty="0" smtClean="0"/>
              <a:t> 5 </a:t>
            </a:r>
            <a:r>
              <a:rPr lang="de-DE" sz="2400" dirty="0" err="1" smtClean="0"/>
              <a:t>measurement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  <a:p>
            <a:r>
              <a:rPr lang="de-DE" sz="2400" b="1" dirty="0" err="1" smtClean="0"/>
              <a:t>Dashed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line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shows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mean</a:t>
            </a:r>
            <a:r>
              <a:rPr lang="de-DE" sz="2400" b="1" dirty="0" smtClean="0"/>
              <a:t> fit </a:t>
            </a:r>
            <a:r>
              <a:rPr lang="de-DE" sz="2400" b="1" dirty="0" err="1" smtClean="0"/>
              <a:t>value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DS.</a:t>
            </a:r>
          </a:p>
          <a:p>
            <a:r>
              <a:rPr lang="de-DE" sz="2400" dirty="0" smtClean="0"/>
              <a:t>Numbers </a:t>
            </a:r>
            <a:r>
              <a:rPr lang="de-DE" sz="2400" dirty="0" err="1" smtClean="0"/>
              <a:t>behind</a:t>
            </a:r>
            <a:r>
              <a:rPr lang="de-DE" sz="2400" dirty="0" smtClean="0"/>
              <a:t> model </a:t>
            </a:r>
            <a:r>
              <a:rPr lang="de-DE" sz="2400" dirty="0" err="1" smtClean="0"/>
              <a:t>names</a:t>
            </a:r>
            <a:r>
              <a:rPr lang="de-DE" sz="2400" dirty="0" smtClean="0"/>
              <a:t> = </a:t>
            </a:r>
            <a:r>
              <a:rPr lang="de-DE" sz="2400" dirty="0" err="1" smtClean="0"/>
              <a:t>numbers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per model.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Ordering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b="1" dirty="0" smtClean="0"/>
              <a:t>DS = </a:t>
            </a:r>
            <a:r>
              <a:rPr lang="de-DE" sz="2400" b="1" dirty="0" err="1" smtClean="0"/>
              <a:t>eOC</a:t>
            </a:r>
            <a:r>
              <a:rPr lang="de-DE" sz="2400" b="1" dirty="0" smtClean="0"/>
              <a:t>* &gt; OCL &gt; KL</a:t>
            </a:r>
            <a:endParaRPr lang="de-DE" sz="2400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444" y="1052736"/>
            <a:ext cx="4954090" cy="56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2" y="19050"/>
            <a:ext cx="8998215" cy="68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2" y="19050"/>
            <a:ext cx="8998215" cy="68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87624" y="17728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DS &gt; KL &gt; </a:t>
            </a:r>
            <a:r>
              <a:rPr lang="de-DE" b="1" dirty="0" err="1" smtClean="0"/>
              <a:t>eOC</a:t>
            </a:r>
            <a:r>
              <a:rPr lang="de-DE" b="1" dirty="0" smtClean="0"/>
              <a:t>* &gt; OCL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652120" y="17728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DS &gt; </a:t>
            </a:r>
            <a:r>
              <a:rPr lang="de-DE" b="1" dirty="0" err="1" smtClean="0"/>
              <a:t>eOC</a:t>
            </a:r>
            <a:r>
              <a:rPr lang="de-DE" b="1" dirty="0" smtClean="0"/>
              <a:t>* &gt; OCL = KL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187624" y="52199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DS &gt; </a:t>
            </a:r>
            <a:r>
              <a:rPr lang="de-DE" b="1" dirty="0" err="1" smtClean="0"/>
              <a:t>eOC</a:t>
            </a:r>
            <a:r>
              <a:rPr lang="de-DE" b="1" dirty="0" smtClean="0"/>
              <a:t>* = KL &gt; OCL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652120" y="52199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DS &gt; </a:t>
            </a:r>
            <a:r>
              <a:rPr lang="de-DE" b="1" dirty="0" err="1" smtClean="0"/>
              <a:t>eOC</a:t>
            </a:r>
            <a:r>
              <a:rPr lang="de-DE" b="1" dirty="0" smtClean="0"/>
              <a:t>* = KL = OCL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234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Results</a:t>
            </a:r>
            <a:r>
              <a:rPr lang="de-DE" sz="3200" dirty="0" smtClean="0"/>
              <a:t> Speaker Expertise (Experiment 2)</a:t>
            </a:r>
            <a:endParaRPr lang="de-DE" sz="32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284486" y="1484313"/>
            <a:ext cx="3927474" cy="4751387"/>
          </a:xfrm>
        </p:spPr>
        <p:txBody>
          <a:bodyPr/>
          <a:lstStyle/>
          <a:p>
            <a:r>
              <a:rPr lang="de-DE" sz="2400" dirty="0" smtClean="0"/>
              <a:t>48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addition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DS,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fitted</a:t>
            </a:r>
            <a:r>
              <a:rPr lang="de-DE" sz="2400" dirty="0" smtClean="0"/>
              <a:t> DS*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allowed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separate form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experts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novices</a:t>
            </a:r>
            <a:r>
              <a:rPr lang="de-DE" sz="2400" dirty="0" smtClean="0"/>
              <a:t>, </a:t>
            </a:r>
            <a:r>
              <a:rPr lang="de-DE" sz="2400" dirty="0" err="1" smtClean="0"/>
              <a:t>respectively</a:t>
            </a:r>
            <a:r>
              <a:rPr lang="de-DE" sz="2400" dirty="0" smtClean="0"/>
              <a:t>. </a:t>
            </a:r>
          </a:p>
          <a:p>
            <a:endParaRPr lang="de-DE" sz="2400" dirty="0"/>
          </a:p>
          <a:p>
            <a:r>
              <a:rPr lang="de-DE" sz="2400" dirty="0" err="1" smtClean="0"/>
              <a:t>Ordering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000" b="1" dirty="0" err="1" smtClean="0"/>
              <a:t>eOC</a:t>
            </a:r>
            <a:r>
              <a:rPr lang="de-DE" sz="2000" b="1" dirty="0" smtClean="0"/>
              <a:t>* = DS* ≥ OCL = DS &gt; KL</a:t>
            </a:r>
            <a:endParaRPr lang="de-DE" sz="2000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"/>
          <a:stretch/>
        </p:blipFill>
        <p:spPr bwMode="auto">
          <a:xfrm>
            <a:off x="4395787" y="1096689"/>
            <a:ext cx="4748213" cy="54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/>
              <a:t>4 Conditional Inferences</a:t>
            </a:r>
            <a:endParaRPr lang="en-US" sz="3200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C1B5-2427-4721-A09B-A71F99770777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B6B-8F93-4BC7-BF4E-8F06FE212B1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Dual-Source Model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3" y="1412776"/>
            <a:ext cx="4147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</a:t>
            </a:r>
            <a:r>
              <a:rPr lang="de-DE" sz="2400" i="1" dirty="0" err="1" smtClean="0"/>
              <a:t>Ponens</a:t>
            </a:r>
            <a:r>
              <a:rPr lang="de-DE" sz="2400" i="1" dirty="0" smtClean="0"/>
              <a:t> (MP):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 smtClean="0"/>
              <a:t>q</a:t>
            </a:r>
            <a:endParaRPr lang="de-DE" sz="2800" i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179512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79512" y="3717032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Tollens (MT):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q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p</a:t>
            </a:r>
            <a:endParaRPr lang="de-DE" sz="28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17612" y="5018509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716016" y="371703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Denial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antecedent</a:t>
            </a:r>
            <a:r>
              <a:rPr lang="de-DE" sz="2400" i="1" dirty="0" smtClean="0"/>
              <a:t> (DA):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q</a:t>
            </a:r>
            <a:endParaRPr lang="de-DE" sz="2800" i="1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4716016" y="501317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45360" y="1469926"/>
            <a:ext cx="414712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Affirmation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consequent</a:t>
            </a:r>
            <a:r>
              <a:rPr lang="de-DE" sz="2000" i="1" dirty="0" smtClean="0"/>
              <a:t> (AC):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/>
              <a:t>q</a:t>
            </a:r>
            <a:endParaRPr lang="de-DE" sz="2800" i="1" dirty="0" smtClean="0"/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/>
              <a:t>p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4644008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Summary</a:t>
            </a:r>
            <a:endParaRPr lang="de-DE" sz="32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b="1" dirty="0" smtClean="0"/>
              <a:t>Dual-</a:t>
            </a:r>
            <a:r>
              <a:rPr lang="de-DE" sz="2400" b="1" dirty="0" err="1" smtClean="0"/>
              <a:t>source</a:t>
            </a:r>
            <a:r>
              <a:rPr lang="de-DE" sz="2400" b="1" dirty="0" smtClean="0"/>
              <a:t> model </a:t>
            </a:r>
            <a:r>
              <a:rPr lang="de-DE" sz="2400" b="1" dirty="0" err="1" smtClean="0"/>
              <a:t>provides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overall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account</a:t>
            </a:r>
            <a:r>
              <a:rPr lang="de-DE" sz="2400" b="1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6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.</a:t>
            </a:r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cases</a:t>
            </a:r>
            <a:r>
              <a:rPr lang="de-DE" sz="2000" dirty="0" smtClean="0"/>
              <a:t> </a:t>
            </a:r>
            <a:r>
              <a:rPr lang="de-DE" sz="2000" dirty="0" err="1" smtClean="0"/>
              <a:t>where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shares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place</a:t>
            </a:r>
            <a:r>
              <a:rPr lang="de-DE" sz="2000" dirty="0" smtClean="0"/>
              <a:t> (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extended</a:t>
            </a:r>
            <a:r>
              <a:rPr lang="de-DE" sz="2000" dirty="0" smtClean="0"/>
              <a:t> model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Oaksford</a:t>
            </a:r>
            <a:r>
              <a:rPr lang="de-DE" sz="2000" dirty="0" smtClean="0"/>
              <a:t> &amp; </a:t>
            </a:r>
            <a:r>
              <a:rPr lang="de-DE" sz="2000" dirty="0" err="1" smtClean="0"/>
              <a:t>Chater</a:t>
            </a:r>
            <a:r>
              <a:rPr lang="de-DE" sz="2000" dirty="0" smtClean="0"/>
              <a:t>, 2007),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endParaRPr lang="de-DE" sz="2000" dirty="0" smtClean="0"/>
          </a:p>
          <a:p>
            <a:pPr lvl="1"/>
            <a:r>
              <a:rPr lang="de-DE" sz="2100" dirty="0" err="1" smtClean="0"/>
              <a:t>Provides</a:t>
            </a:r>
            <a:r>
              <a:rPr lang="de-DE" sz="2100" dirty="0" smtClean="0"/>
              <a:t> </a:t>
            </a:r>
            <a:r>
              <a:rPr lang="de-DE" sz="2100" dirty="0" err="1" smtClean="0"/>
              <a:t>best</a:t>
            </a:r>
            <a:r>
              <a:rPr lang="de-DE" sz="2100" dirty="0" smtClean="0"/>
              <a:t> </a:t>
            </a:r>
            <a:r>
              <a:rPr lang="de-DE" sz="2100" dirty="0" err="1" smtClean="0"/>
              <a:t>account</a:t>
            </a:r>
            <a:r>
              <a:rPr lang="de-DE" sz="2100" dirty="0" smtClean="0"/>
              <a:t> </a:t>
            </a:r>
            <a:r>
              <a:rPr lang="de-DE" sz="2100" dirty="0" err="1" smtClean="0"/>
              <a:t>for</a:t>
            </a:r>
            <a:r>
              <a:rPr lang="de-DE" sz="2100" dirty="0" smtClean="0"/>
              <a:t> 83 </a:t>
            </a:r>
            <a:r>
              <a:rPr lang="de-DE" sz="2100" dirty="0" err="1" smtClean="0"/>
              <a:t>of</a:t>
            </a:r>
            <a:r>
              <a:rPr lang="de-DE" sz="2100" dirty="0" smtClean="0"/>
              <a:t> 148 </a:t>
            </a:r>
            <a:r>
              <a:rPr lang="de-DE" sz="2100" dirty="0" err="1" smtClean="0"/>
              <a:t>data</a:t>
            </a:r>
            <a:r>
              <a:rPr lang="de-DE" sz="2100" dirty="0" smtClean="0"/>
              <a:t> </a:t>
            </a:r>
            <a:r>
              <a:rPr lang="de-DE" sz="2100" dirty="0" err="1" smtClean="0"/>
              <a:t>sets</a:t>
            </a:r>
            <a:r>
              <a:rPr lang="de-DE" sz="2100" dirty="0" smtClean="0"/>
              <a:t> (56%).</a:t>
            </a:r>
          </a:p>
          <a:p>
            <a:endParaRPr lang="de-DE" sz="2400" dirty="0"/>
          </a:p>
          <a:p>
            <a:r>
              <a:rPr lang="de-DE" sz="2400" dirty="0" smtClean="0"/>
              <a:t>Extended </a:t>
            </a:r>
            <a:r>
              <a:rPr lang="de-DE" sz="2400" dirty="0" err="1" smtClean="0"/>
              <a:t>Oaksford</a:t>
            </a:r>
            <a:r>
              <a:rPr lang="de-DE" sz="2400" dirty="0" smtClean="0"/>
              <a:t> &amp; </a:t>
            </a:r>
            <a:r>
              <a:rPr lang="de-DE" sz="2400" dirty="0" err="1" smtClean="0"/>
              <a:t>Chater</a:t>
            </a:r>
            <a:r>
              <a:rPr lang="de-DE" sz="2400" dirty="0" smtClean="0"/>
              <a:t> model (48 </a:t>
            </a:r>
            <a:r>
              <a:rPr lang="de-DE" sz="2400" dirty="0" err="1" smtClean="0"/>
              <a:t>best</a:t>
            </a:r>
            <a:r>
              <a:rPr lang="de-DE" sz="2400" dirty="0" smtClean="0"/>
              <a:t> </a:t>
            </a:r>
            <a:r>
              <a:rPr lang="de-DE" sz="2400" dirty="0" err="1" smtClean="0"/>
              <a:t>accounts</a:t>
            </a:r>
            <a:r>
              <a:rPr lang="de-DE" sz="2400" dirty="0" smtClean="0"/>
              <a:t>) </a:t>
            </a:r>
            <a:r>
              <a:rPr lang="de-DE" sz="2400" dirty="0" err="1" smtClean="0"/>
              <a:t>performs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Kullback-Leibler</a:t>
            </a:r>
            <a:r>
              <a:rPr lang="de-DE" sz="2400" dirty="0" smtClean="0"/>
              <a:t> </a:t>
            </a:r>
            <a:r>
              <a:rPr lang="de-DE" sz="2400" dirty="0"/>
              <a:t>model </a:t>
            </a:r>
            <a:r>
              <a:rPr lang="de-DE" sz="2400" dirty="0" smtClean="0"/>
              <a:t>(17 </a:t>
            </a:r>
            <a:r>
              <a:rPr lang="de-DE" sz="2400" dirty="0" err="1" smtClean="0"/>
              <a:t>best</a:t>
            </a:r>
            <a:r>
              <a:rPr lang="de-DE" sz="2400" dirty="0" smtClean="0"/>
              <a:t> </a:t>
            </a:r>
            <a:r>
              <a:rPr lang="de-DE" sz="2400" dirty="0" err="1" smtClean="0"/>
              <a:t>account</a:t>
            </a:r>
            <a:r>
              <a:rPr lang="de-DE" sz="2400" dirty="0" smtClean="0"/>
              <a:t>), but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.</a:t>
            </a:r>
          </a:p>
          <a:p>
            <a:endParaRPr lang="de-DE" sz="2400" dirty="0"/>
          </a:p>
          <a:p>
            <a:r>
              <a:rPr lang="de-DE" sz="2400" dirty="0" smtClean="0"/>
              <a:t>Strong </a:t>
            </a:r>
            <a:r>
              <a:rPr lang="de-DE" sz="2400" dirty="0" err="1" smtClean="0"/>
              <a:t>evidence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interpretation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b="1" dirty="0" err="1" smtClean="0"/>
              <a:t>Provide</a:t>
            </a:r>
            <a:r>
              <a:rPr lang="de-DE" sz="2400" b="1" dirty="0" smtClean="0"/>
              <a:t> formal </a:t>
            </a:r>
            <a:r>
              <a:rPr lang="de-DE" sz="2400" b="1" dirty="0" err="1" smtClean="0"/>
              <a:t>information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cannot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easily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accounted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changes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participants</a:t>
            </a:r>
            <a:r>
              <a:rPr lang="de-DE" sz="2400" b="1" dirty="0" smtClean="0"/>
              <a:t>' </a:t>
            </a:r>
            <a:r>
              <a:rPr lang="de-DE" sz="2400" b="1" dirty="0" err="1" smtClean="0"/>
              <a:t>knowledge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only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7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General </a:t>
            </a:r>
            <a:r>
              <a:rPr lang="de-DE" sz="3200" dirty="0" err="1" smtClean="0"/>
              <a:t>Discussion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40768"/>
            <a:ext cx="7704137" cy="496855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(</a:t>
            </a:r>
            <a:r>
              <a:rPr lang="en-US" sz="2400" dirty="0"/>
              <a:t>Conditional) Reasoning based on different integrated information: No single-process theory adequate (Singmann &amp; Klauer, 2011</a:t>
            </a:r>
            <a:r>
              <a:rPr lang="en-US" sz="2400" dirty="0" smtClean="0"/>
              <a:t>).</a:t>
            </a:r>
          </a:p>
          <a:p>
            <a:endParaRPr lang="de-DE" sz="2400" dirty="0"/>
          </a:p>
          <a:p>
            <a:r>
              <a:rPr lang="de-DE" sz="2400" dirty="0" smtClean="0"/>
              <a:t>„Pure“ </a:t>
            </a:r>
            <a:r>
              <a:rPr lang="de-DE" sz="2400" dirty="0" err="1" smtClean="0"/>
              <a:t>Bayesianism</a:t>
            </a:r>
            <a:r>
              <a:rPr lang="de-DE" sz="2400" dirty="0" smtClean="0"/>
              <a:t> </a:t>
            </a:r>
            <a:r>
              <a:rPr lang="de-DE" sz="2400" dirty="0" err="1" smtClean="0"/>
              <a:t>adequate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</a:t>
            </a:r>
            <a:r>
              <a:rPr lang="de-DE" sz="2400" dirty="0" err="1" smtClean="0"/>
              <a:t>phase</a:t>
            </a:r>
            <a:r>
              <a:rPr lang="de-DE" sz="2400" dirty="0" smtClean="0"/>
              <a:t> (i.e.,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)</a:t>
            </a:r>
            <a:endParaRPr lang="en-US" sz="2400" dirty="0" smtClean="0"/>
          </a:p>
          <a:p>
            <a:endParaRPr lang="de-DE" sz="2400" dirty="0" smtClean="0"/>
          </a:p>
          <a:p>
            <a:r>
              <a:rPr lang="en-US" sz="2400" dirty="0"/>
              <a:t>Dual-source model is not tied to normative model (e.g., Elqayam &amp; Evans, 2011).</a:t>
            </a:r>
          </a:p>
          <a:p>
            <a:endParaRPr lang="en-US" sz="2400" dirty="0"/>
          </a:p>
          <a:p>
            <a:r>
              <a:rPr lang="en-US" sz="2400" dirty="0"/>
              <a:t>Parameters of dual-source model offer insights into cognitive processes:</a:t>
            </a:r>
          </a:p>
          <a:p>
            <a:pPr lvl="1"/>
            <a:r>
              <a:rPr lang="en-US" sz="2000" dirty="0"/>
              <a:t>Dissociation of suppression effects:</a:t>
            </a:r>
            <a:br>
              <a:rPr lang="en-US" sz="2000" dirty="0"/>
            </a:br>
            <a:r>
              <a:rPr lang="en-US" sz="2000" dirty="0"/>
              <a:t>disablers decrease weighting parameters, whereas alternatives decrease background-knowledge based evidence for AC and DA (and both affect the form-based component)</a:t>
            </a:r>
          </a:p>
          <a:p>
            <a:pPr lvl="1"/>
            <a:r>
              <a:rPr lang="en-US" sz="2000" dirty="0"/>
              <a:t>Speaker expertise affects weighting parameter only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1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41909"/>
            <a:ext cx="7704137" cy="4751387"/>
          </a:xfrm>
        </p:spPr>
        <p:txBody>
          <a:bodyPr/>
          <a:lstStyle/>
          <a:p>
            <a:pPr algn="ctr">
              <a:buNone/>
            </a:pP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 smtClean="0"/>
          </a:p>
          <a:p>
            <a:pPr algn="ctr">
              <a:buNone/>
            </a:pPr>
            <a:r>
              <a:rPr lang="de-DE" dirty="0" smtClean="0"/>
              <a:t>Karl Christoph </a:t>
            </a:r>
            <a:r>
              <a:rPr lang="de-DE" dirty="0" err="1" smtClean="0"/>
              <a:t>Klauer</a:t>
            </a:r>
            <a:endParaRPr lang="de-DE" dirty="0" smtClean="0"/>
          </a:p>
          <a:p>
            <a:pPr algn="ctr">
              <a:buNone/>
            </a:pPr>
            <a:r>
              <a:rPr lang="de-DE" dirty="0" smtClean="0"/>
              <a:t>Sieghard Beller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933056"/>
            <a:ext cx="3804380" cy="13665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251520" y="573499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at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website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http</a:t>
            </a:r>
            <a:r>
              <a:rPr lang="de-DE" dirty="0"/>
              <a:t>://www.psychologie.uni-freiburg.de/Members/singmann/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/>
              <a:t>4 Conditional Inferences</a:t>
            </a:r>
            <a:endParaRPr lang="en-US" sz="3200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C1B5-2427-4721-A09B-A71F99770777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B6B-8F93-4BC7-BF4E-8F06FE212B1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Dual-Source Model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3" y="1412776"/>
            <a:ext cx="4147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</a:t>
            </a:r>
            <a:r>
              <a:rPr lang="de-DE" sz="2400" i="1" dirty="0" err="1" smtClean="0"/>
              <a:t>Ponens</a:t>
            </a:r>
            <a:r>
              <a:rPr lang="de-DE" sz="2400" i="1" dirty="0" smtClean="0"/>
              <a:t> (MP):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 smtClean="0"/>
              <a:t>q</a:t>
            </a:r>
            <a:endParaRPr lang="de-DE" sz="2800" i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179512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79512" y="350100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Tollens (MT):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q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p</a:t>
            </a:r>
            <a:endParaRPr lang="de-DE" sz="28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17612" y="4802485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716016" y="350100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Denial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antecedent</a:t>
            </a:r>
            <a:r>
              <a:rPr lang="de-DE" sz="2400" i="1" dirty="0" smtClean="0"/>
              <a:t> (DA):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q</a:t>
            </a:r>
            <a:endParaRPr lang="de-DE" sz="2800" i="1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4716016" y="479715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45360" y="1469926"/>
            <a:ext cx="414712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Affirmation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consequent</a:t>
            </a:r>
            <a:r>
              <a:rPr lang="de-DE" sz="2000" i="1" dirty="0" smtClean="0"/>
              <a:t> (AC):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/>
              <a:t>q</a:t>
            </a:r>
            <a:endParaRPr lang="de-DE" sz="2800" i="1" dirty="0" smtClean="0"/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/>
              <a:t>p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4644008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79513" y="5589240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valid in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r>
              <a:rPr lang="de-DE" dirty="0" smtClean="0"/>
              <a:t> (i.e.,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premises</a:t>
            </a:r>
            <a:r>
              <a:rPr lang="de-DE" dirty="0" smtClean="0"/>
              <a:t> </a:t>
            </a:r>
            <a:r>
              <a:rPr lang="de-DE" dirty="0" err="1" smtClean="0"/>
              <a:t>entails</a:t>
            </a:r>
            <a:r>
              <a:rPr lang="de-DE" dirty="0" smtClean="0"/>
              <a:t>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conclusion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788024" y="555533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NOT valid in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r>
              <a:rPr lang="de-DE" dirty="0" smtClean="0"/>
              <a:t> (i.e.,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premises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entail</a:t>
            </a:r>
            <a:r>
              <a:rPr lang="de-DE" dirty="0" smtClean="0"/>
              <a:t>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conclusion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8" name="Rechteckige Legende 17"/>
          <p:cNvSpPr/>
          <p:nvPr/>
        </p:nvSpPr>
        <p:spPr>
          <a:xfrm>
            <a:off x="179513" y="1412776"/>
            <a:ext cx="3960439" cy="3904114"/>
          </a:xfrm>
          <a:prstGeom prst="wedgeRectCallout">
            <a:avLst>
              <a:gd name="adj1" fmla="val -23719"/>
              <a:gd name="adj2" fmla="val 56951"/>
            </a:avLst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ige Legende 22"/>
          <p:cNvSpPr/>
          <p:nvPr/>
        </p:nvSpPr>
        <p:spPr>
          <a:xfrm>
            <a:off x="4745360" y="1412776"/>
            <a:ext cx="4219128" cy="3904114"/>
          </a:xfrm>
          <a:prstGeom prst="wedgeRectCallout">
            <a:avLst>
              <a:gd name="adj1" fmla="val -21285"/>
              <a:gd name="adj2" fmla="val 56952"/>
            </a:avLst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Research Question:</a:t>
            </a:r>
          </a:p>
          <a:p>
            <a:r>
              <a:rPr lang="en-US" sz="2800" b="1" dirty="0" smtClean="0"/>
              <a:t>Effect of presence of conditional</a:t>
            </a:r>
            <a:r>
              <a:rPr lang="en-US" sz="2800" dirty="0" smtClean="0"/>
              <a:t> in everyday probabilistic conditional reasoning?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7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Example</a:t>
            </a:r>
            <a:r>
              <a:rPr lang="de-DE" sz="3200" dirty="0" smtClean="0"/>
              <a:t> Item: </a:t>
            </a:r>
            <a:r>
              <a:rPr lang="de-DE" sz="3200" dirty="0" err="1" smtClean="0"/>
              <a:t>Knowledge</a:t>
            </a:r>
            <a:r>
              <a:rPr lang="de-DE" sz="3200" dirty="0" smtClean="0"/>
              <a:t> Phase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5925"/>
            <a:ext cx="7704137" cy="4751387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Observation: A balloon is pricked with a needle.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How likely is it that it will pop?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6" name="Picture 2" descr="K:\berichte\pralt\figures\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7920111" cy="7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Example</a:t>
            </a:r>
            <a:r>
              <a:rPr lang="de-DE" sz="3200" dirty="0" smtClean="0"/>
              <a:t> Item: </a:t>
            </a:r>
            <a:r>
              <a:rPr lang="de-DE" sz="3200" dirty="0" err="1" smtClean="0"/>
              <a:t>Knowledge</a:t>
            </a:r>
            <a:r>
              <a:rPr lang="de-DE" sz="3200" dirty="0" smtClean="0"/>
              <a:t> Phase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5925"/>
            <a:ext cx="7704137" cy="4751387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Observation: A balloon is pricked with a needle.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How likely is it that it will pop?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6" name="Picture 2" descr="K:\berichte\pralt\figures\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7920111" cy="7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766148" y="53297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X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5413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Example</a:t>
            </a:r>
            <a:r>
              <a:rPr lang="de-DE" sz="3200" dirty="0" smtClean="0"/>
              <a:t> Item: </a:t>
            </a:r>
            <a:r>
              <a:rPr lang="de-DE" sz="3200" dirty="0" err="1" smtClean="0"/>
              <a:t>Rule</a:t>
            </a:r>
            <a:r>
              <a:rPr lang="de-DE" sz="3200" dirty="0" smtClean="0"/>
              <a:t> Phase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5925"/>
            <a:ext cx="7704137" cy="475138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Rule: If a balloon is pricked with a needle, then it will pop.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Observation: A balloon is pricked with a needle.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How likely is it that it will pop?</a:t>
            </a:r>
          </a:p>
          <a:p>
            <a:endParaRPr lang="en-US" sz="2200" b="1" dirty="0" smtClean="0"/>
          </a:p>
          <a:p>
            <a:pPr marL="0" indent="0">
              <a:buNone/>
            </a:pPr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6" name="Picture 2" descr="K:\berichte\pralt\figures\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7920111" cy="7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Example</a:t>
            </a:r>
            <a:r>
              <a:rPr lang="de-DE" sz="3200" dirty="0" smtClean="0"/>
              <a:t> Item: </a:t>
            </a:r>
            <a:r>
              <a:rPr lang="de-DE" sz="3200" dirty="0" err="1" smtClean="0"/>
              <a:t>Rule</a:t>
            </a:r>
            <a:r>
              <a:rPr lang="de-DE" sz="3200" dirty="0" smtClean="0"/>
              <a:t> Phase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5925"/>
            <a:ext cx="7704137" cy="475138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Rule: If a balloon is pricked with a needle, then it will pop.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Observation: A balloon is pricked with a needle.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How likely is it that it will pop?</a:t>
            </a:r>
          </a:p>
          <a:p>
            <a:endParaRPr lang="en-US" sz="2200" b="1" dirty="0" smtClean="0"/>
          </a:p>
          <a:p>
            <a:pPr marL="0" indent="0">
              <a:buNone/>
            </a:pPr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31.03.2014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6" name="Picture 2" descr="K:\berichte\pralt\figures\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7920111" cy="7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164288" y="53297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X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146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6&quot;/&gt;&lt;/object&gt;&lt;object type=&quot;3&quot; unique_id=&quot;10005&quot;&gt;&lt;property id=&quot;20148&quot; value=&quot;5&quot;/&gt;&lt;property id=&quot;20300&quot; value=&quot;Folie 2 - &amp;quot;Testfolie&amp;quot;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Uni_Praesentation_E1_RGB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1581</Words>
  <Application>Microsoft Office PowerPoint</Application>
  <PresentationFormat>Bildschirmpräsentation (4:3)</PresentationFormat>
  <Paragraphs>385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Geneva</vt:lpstr>
      <vt:lpstr>Symbol</vt:lpstr>
      <vt:lpstr>Times New Roman</vt:lpstr>
      <vt:lpstr>Wingdings</vt:lpstr>
      <vt:lpstr>Uni_Praesentation_E1_RGB</vt:lpstr>
      <vt:lpstr>Comparing Models of Probabilistic Conditional Reasoning: Evidence for an Influence of Logical Form</vt:lpstr>
      <vt:lpstr>Conditional Reasoning</vt:lpstr>
      <vt:lpstr>4 Conditional Inferences</vt:lpstr>
      <vt:lpstr>4 Conditional Inferences</vt:lpstr>
      <vt:lpstr>PowerPoint-Präsentation</vt:lpstr>
      <vt:lpstr>Example Item: Knowledge Phase</vt:lpstr>
      <vt:lpstr>Example Item: Knowledge Phase</vt:lpstr>
      <vt:lpstr>Example Item: Rule Phase</vt:lpstr>
      <vt:lpstr>Example Item: Rule Phase</vt:lpstr>
      <vt:lpstr>PowerPoint-Präsentation</vt:lpstr>
      <vt:lpstr>PowerPoint-Präsentation</vt:lpstr>
      <vt:lpstr>PowerPoint-Präsentation</vt:lpstr>
      <vt:lpstr>PowerPoint-Präsentation</vt:lpstr>
      <vt:lpstr>Example Item: Knowledge Phase</vt:lpstr>
      <vt:lpstr>The Knowledge Phase</vt:lpstr>
      <vt:lpstr>Formalizing the Knowledge Phase</vt:lpstr>
      <vt:lpstr>How do we explain the effect of the conditional?</vt:lpstr>
      <vt:lpstr>How do we explain the effect of the conditional?</vt:lpstr>
      <vt:lpstr>Formalizing the Dual-Source Model</vt:lpstr>
      <vt:lpstr>How else explain effect of conditional?</vt:lpstr>
      <vt:lpstr>Model differences</vt:lpstr>
      <vt:lpstr>PowerPoint-Präsentation</vt:lpstr>
      <vt:lpstr>The Data Sets</vt:lpstr>
      <vt:lpstr>General Methodology</vt:lpstr>
      <vt:lpstr>Candidate Models</vt:lpstr>
      <vt:lpstr>Results I</vt:lpstr>
      <vt:lpstr>PowerPoint-Präsentation</vt:lpstr>
      <vt:lpstr>PowerPoint-Präsentation</vt:lpstr>
      <vt:lpstr>Results Speaker Expertise (Experiment 2)</vt:lpstr>
      <vt:lpstr>Summary</vt:lpstr>
      <vt:lpstr>General Discussion</vt:lpstr>
      <vt:lpstr>PowerPoint-Präsentation</vt:lpstr>
    </vt:vector>
  </TitlesOfParts>
  <Company>Universität Freiburg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</dc:title>
  <dc:creator>singmann</dc:creator>
  <cp:lastModifiedBy>Henrik Singmann</cp:lastModifiedBy>
  <cp:revision>315</cp:revision>
  <cp:lastPrinted>2012-08-16T10:07:33Z</cp:lastPrinted>
  <dcterms:created xsi:type="dcterms:W3CDTF">2011-05-06T10:04:47Z</dcterms:created>
  <dcterms:modified xsi:type="dcterms:W3CDTF">2014-03-31T20:29:18Z</dcterms:modified>
</cp:coreProperties>
</file>