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733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2" r:id="rId4"/>
    <p:sldId id="333" r:id="rId5"/>
    <p:sldId id="334" r:id="rId6"/>
    <p:sldId id="355" r:id="rId7"/>
    <p:sldId id="336" r:id="rId8"/>
    <p:sldId id="306" r:id="rId9"/>
    <p:sldId id="341" r:id="rId10"/>
    <p:sldId id="337" r:id="rId11"/>
    <p:sldId id="338" r:id="rId12"/>
    <p:sldId id="376" r:id="rId13"/>
    <p:sldId id="339" r:id="rId14"/>
    <p:sldId id="377" r:id="rId15"/>
    <p:sldId id="378" r:id="rId16"/>
    <p:sldId id="340" r:id="rId17"/>
    <p:sldId id="371" r:id="rId18"/>
    <p:sldId id="372" r:id="rId19"/>
    <p:sldId id="380" r:id="rId20"/>
    <p:sldId id="381" r:id="rId21"/>
    <p:sldId id="323" r:id="rId22"/>
    <p:sldId id="382" r:id="rId23"/>
    <p:sldId id="383" r:id="rId24"/>
    <p:sldId id="345" r:id="rId25"/>
    <p:sldId id="346" r:id="rId26"/>
    <p:sldId id="374" r:id="rId27"/>
    <p:sldId id="325" r:id="rId28"/>
    <p:sldId id="375" r:id="rId29"/>
    <p:sldId id="350" r:id="rId30"/>
    <p:sldId id="363" r:id="rId31"/>
    <p:sldId id="351" r:id="rId32"/>
    <p:sldId id="354" r:id="rId33"/>
    <p:sldId id="349" r:id="rId34"/>
    <p:sldId id="358" r:id="rId35"/>
    <p:sldId id="347" r:id="rId36"/>
    <p:sldId id="353" r:id="rId37"/>
  </p:sldIdLst>
  <p:sldSz cx="12192000" cy="6858000"/>
  <p:notesSz cx="6648450" cy="9850438"/>
  <p:custDataLst>
    <p:tags r:id="rId4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5" autoAdjust="0"/>
    <p:restoredTop sz="94545" autoAdjust="0"/>
  </p:normalViewPr>
  <p:slideViewPr>
    <p:cSldViewPr snapToObjects="1" showGuides="1">
      <p:cViewPr varScale="1">
        <p:scale>
          <a:sx n="101" d="100"/>
          <a:sy n="101" d="100"/>
        </p:scale>
        <p:origin x="13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765916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A7D9FBC2-7BFA-4722-8E93-8D3C898F01C8}" type="datetime1">
              <a:rPr lang="de-DE"/>
              <a:pPr/>
              <a:t>26.05.2016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765916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8A2F2012-95F0-46A1-A750-E966FA5FE6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07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65916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6F4DD611-9545-4EA9-96FC-8D01B0B3D7DA}" type="datetime1">
              <a:rPr lang="de-DE"/>
              <a:pPr/>
              <a:t>26.05.2016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1275" y="738188"/>
            <a:ext cx="6565900" cy="3694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64845" y="4678958"/>
            <a:ext cx="5318760" cy="44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65916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7D7379D7-7835-4967-8633-5653706B086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65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43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30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03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47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TitelE1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12192000" cy="5353051"/>
          </a:xfrm>
          <a:prstGeom prst="rect">
            <a:avLst/>
          </a:prstGeom>
          <a:noFill/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622301" y="2060575"/>
            <a:ext cx="9410700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622300" y="304801"/>
            <a:ext cx="9891184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" y="4864101"/>
            <a:ext cx="10911417" cy="199707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329085" y="304800"/>
            <a:ext cx="2567516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17" y="304800"/>
            <a:ext cx="7501467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8DFA4-1C62-4942-954A-1FADE38FB686}" type="datetime1">
              <a:rPr lang="de-DE"/>
              <a:pPr/>
              <a:t>26.05.2016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C1D4-0882-48B1-8292-0BAE8ACE8F9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6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5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046107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16967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97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2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7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55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608-97E5-46D4-8007-56FB8E45AF2E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C348-4B9F-4DD3-B07D-6EE45FE00CA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16C4-139F-4D84-8218-E33C97259284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AC19-8DCC-4AF0-BB64-6DD2AF89263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5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DFA4-1C62-4942-954A-1FADE38FB686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C1D4-0882-48B1-8292-0BAE8ACE8F9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8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6F608-97E5-46D4-8007-56FB8E45AF2E}" type="datetime1">
              <a:rPr lang="de-DE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C348-4B9F-4DD3-B07D-6EE45FE00CA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F16C4-139F-4D84-8218-E33C97259284}" type="datetime1">
              <a:rPr lang="de-DE"/>
              <a:pPr/>
              <a:t>26.05.2016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1AC19-8DCC-4AF0-BB64-6DD2AF89263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InhaltE1_3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2192000" cy="1646238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" y="6453189"/>
            <a:ext cx="10900833" cy="40322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4418" y="1484314"/>
            <a:ext cx="1027218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</a:t>
            </a:r>
          </a:p>
          <a:p>
            <a:pPr lvl="2"/>
            <a:r>
              <a:rPr lang="de-DE" smtClean="0"/>
              <a:t> 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24418" y="6551613"/>
            <a:ext cx="1054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DE585CA3-D50D-4E4C-844C-E99EB8811B78}" type="datetime1">
              <a:rPr lang="de-DE"/>
              <a:pPr/>
              <a:t>26.05.2016</a:t>
            </a:fld>
            <a:endParaRPr lang="de-DE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871133" y="6551613"/>
            <a:ext cx="7969251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033000" y="6551613"/>
            <a:ext cx="56091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6484F5CF-D031-4104-B306-3BA755B532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0491" name="Titelplatzhalter 6"/>
          <p:cNvSpPr>
            <a:spLocks noGrp="1"/>
          </p:cNvSpPr>
          <p:nvPr>
            <p:ph type="title"/>
          </p:nvPr>
        </p:nvSpPr>
        <p:spPr bwMode="auto">
          <a:xfrm>
            <a:off x="624418" y="304801"/>
            <a:ext cx="940858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studio.com/web/packages/afex/vignettes/anova_posthoc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glmm.wikidot.com/faq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ts.stackexchange.com/q/6865/442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cap="none" dirty="0" err="1">
                <a:latin typeface="Consolas" pitchFamily="49" charset="0"/>
                <a:cs typeface="Consolas" pitchFamily="49" charset="0"/>
              </a:rPr>
              <a:t>a</a:t>
            </a:r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fex</a:t>
            </a:r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cap="none" dirty="0" smtClean="0"/>
              <a:t>– Analysis </a:t>
            </a:r>
            <a:r>
              <a:rPr lang="de-DE" cap="none" dirty="0" err="1" smtClean="0"/>
              <a:t>of</a:t>
            </a:r>
            <a:r>
              <a:rPr lang="de-DE" cap="none" dirty="0" smtClean="0"/>
              <a:t> </a:t>
            </a:r>
            <a:r>
              <a:rPr lang="de-DE" cap="none" dirty="0" err="1" smtClean="0"/>
              <a:t>Factorial</a:t>
            </a:r>
            <a:r>
              <a:rPr lang="de-DE" cap="none" dirty="0" smtClean="0"/>
              <a:t> </a:t>
            </a:r>
            <a:r>
              <a:rPr lang="de-DE" cap="none" dirty="0" smtClean="0"/>
              <a:t>Experiments in R</a:t>
            </a:r>
            <a:endParaRPr lang="de-DE" cap="none" dirty="0"/>
          </a:p>
        </p:txBody>
      </p:sp>
      <p:sp>
        <p:nvSpPr>
          <p:cNvPr id="75779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Henrik Singmann</a:t>
            </a:r>
          </a:p>
          <a:p>
            <a:r>
              <a:rPr lang="de-DE" dirty="0" smtClean="0"/>
              <a:t>Universität Zürich</a:t>
            </a:r>
          </a:p>
        </p:txBody>
      </p:sp>
      <p:pic>
        <p:nvPicPr>
          <p:cNvPr id="8194" name="Picture 2" descr="uz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6425"/>
            <a:ext cx="2708591" cy="9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ANOVA in afex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aov_car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response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~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+ Error(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believability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validity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ks2013.3)</a:t>
            </a:r>
            <a:endParaRPr lang="de-D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aov</a:t>
            </a:r>
            <a:r>
              <a:rPr lang="de-DE" dirty="0" smtClean="0"/>
              <a:t>():</a:t>
            </a:r>
          </a:p>
          <a:p>
            <a:pPr lvl="1"/>
            <a:r>
              <a:rPr lang="de-DE" dirty="0" smtClean="0"/>
              <a:t>Error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variable).</a:t>
            </a:r>
          </a:p>
          <a:p>
            <a:pPr lvl="1"/>
            <a:r>
              <a:rPr lang="de-DE" dirty="0" err="1" smtClean="0"/>
              <a:t>within-subject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in Error </a:t>
            </a:r>
            <a:r>
              <a:rPr lang="de-DE" dirty="0" err="1" smtClean="0"/>
              <a:t>term</a:t>
            </a:r>
            <a:r>
              <a:rPr lang="de-DE" dirty="0" smtClean="0"/>
              <a:t> (but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outside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ignored</a:t>
            </a:r>
            <a:r>
              <a:rPr lang="de-DE" dirty="0" smtClean="0"/>
              <a:t>).</a:t>
            </a:r>
          </a:p>
          <a:p>
            <a:pPr lvl="1"/>
            <a:r>
              <a:rPr lang="de-DE" dirty="0" err="1" smtClean="0"/>
              <a:t>within-subject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don't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enclosed</a:t>
            </a:r>
            <a:r>
              <a:rPr lang="de-DE" dirty="0" smtClean="0"/>
              <a:t> in </a:t>
            </a:r>
            <a:r>
              <a:rPr lang="de-DE" dirty="0" err="1" smtClean="0"/>
              <a:t>parentheses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crossed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aov_ez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response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ks2013.3,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within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c("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believability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validity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"))</a:t>
            </a: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aov_4(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response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~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+ 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believability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validity|id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ks2013.3)</a:t>
            </a:r>
            <a:endParaRPr lang="de-D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smtClean="0"/>
              <a:t>Call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aov_car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formula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850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ks2013.3,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", </a:t>
            </a:r>
            <a:br>
              <a:rPr lang="de-DE" dirty="0" smtClean="0">
                <a:latin typeface="Consolas" pitchFamily="49" charset="0"/>
                <a:cs typeface="Consolas" pitchFamily="49" charset="0"/>
              </a:rPr>
            </a:b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MSE        F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p.value</a:t>
            </a:r>
            <a:endParaRPr lang="de-DE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0.94     0.01 &lt;.0001     .90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2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8.36 ***    .05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1.84, 106.78 0.59     0.29   .002     .73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4 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1, 58 0.38     0.17  .0004     .68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1, 58 0.38     2.07   .005     .16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6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8.29 ***    .02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  3.58 *    .01     .03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aov.car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36057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850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ks2013.3,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", </a:t>
            </a:r>
            <a:br>
              <a:rPr lang="de-DE" dirty="0" smtClean="0">
                <a:latin typeface="Consolas" pitchFamily="49" charset="0"/>
                <a:cs typeface="Consolas" pitchFamily="49" charset="0"/>
              </a:rPr>
            </a:b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MSE        F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p.value</a:t>
            </a:r>
            <a:endParaRPr lang="de-DE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0.94     0.01 &lt;.0001     .90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2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8.36 ***    .05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1.84, 106.78 0.59     0.29   .002     .73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4 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1, 58 0.38     0.17  .0004     .68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1, 58 0.38     2.07   .005     .16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6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8.29 ***    .02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  3.58 *    .01     .03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aov.car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3830" y="1670058"/>
            <a:ext cx="101531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>
                <a:cs typeface="Consolas" pitchFamily="49" charset="0"/>
              </a:rPr>
              <a:t>if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necessary</a:t>
            </a:r>
            <a:r>
              <a:rPr lang="de-DE" sz="2000" dirty="0" smtClean="0">
                <a:cs typeface="Consolas" pitchFamily="49" charset="0"/>
              </a:rPr>
              <a:t>: </a:t>
            </a:r>
            <a:r>
              <a:rPr lang="de-DE" sz="2000" dirty="0" err="1" smtClean="0">
                <a:cs typeface="Consolas" pitchFamily="49" charset="0"/>
              </a:rPr>
              <a:t>information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about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coding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changes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for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between-subjects</a:t>
            </a:r>
            <a:r>
              <a:rPr lang="de-DE" sz="2000" dirty="0" smtClean="0">
                <a:cs typeface="Consolas" pitchFamily="49" charset="0"/>
              </a:rPr>
              <a:t> variables.</a:t>
            </a:r>
            <a:endParaRPr lang="de-DE" sz="2000" dirty="0"/>
          </a:p>
        </p:txBody>
      </p:sp>
      <p:sp>
        <p:nvSpPr>
          <p:cNvPr id="8" name="Rechteckige Legende 7"/>
          <p:cNvSpPr/>
          <p:nvPr/>
        </p:nvSpPr>
        <p:spPr>
          <a:xfrm>
            <a:off x="121211" y="854818"/>
            <a:ext cx="10295269" cy="504056"/>
          </a:xfrm>
          <a:prstGeom prst="wedgeRectCallout">
            <a:avLst>
              <a:gd name="adj1" fmla="val -21129"/>
              <a:gd name="adj2" fmla="val 103265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850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ks2013.3,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", </a:t>
            </a:r>
            <a:br>
              <a:rPr lang="de-DE" dirty="0" smtClean="0">
                <a:latin typeface="Consolas" pitchFamily="49" charset="0"/>
                <a:cs typeface="Consolas" pitchFamily="49" charset="0"/>
              </a:rPr>
            </a:b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MSE        F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p.value</a:t>
            </a:r>
            <a:endParaRPr lang="de-DE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0.94     0.01 &lt;.0001     .90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2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8.36 ***    .05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1.84, 106.78 0.59     0.29   .002     .73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4 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1, 58 0.38     0.17  .0004     .68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1, 58 0.38     2.07   .005     .16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6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8.29 ***    .02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  3.58 *    .01     .03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aov.car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  <p:sp>
        <p:nvSpPr>
          <p:cNvPr id="8" name="Rechteckige Legende 7"/>
          <p:cNvSpPr/>
          <p:nvPr/>
        </p:nvSpPr>
        <p:spPr>
          <a:xfrm>
            <a:off x="191344" y="4797152"/>
            <a:ext cx="11809311" cy="1344889"/>
          </a:xfrm>
          <a:prstGeom prst="wedgeRectCallout">
            <a:avLst>
              <a:gd name="adj1" fmla="val -24431"/>
              <a:gd name="adj2" fmla="val 54526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33485" y="6093296"/>
            <a:ext cx="1015312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Consolas" pitchFamily="49" charset="0"/>
                <a:cs typeface="Consolas" pitchFamily="49" charset="0"/>
              </a:rPr>
              <a:t>aov.car()</a:t>
            </a:r>
            <a:r>
              <a:rPr lang="de-DE" sz="2000" dirty="0" smtClean="0"/>
              <a:t> </a:t>
            </a:r>
            <a:r>
              <a:rPr lang="de-DE" sz="2000" dirty="0" err="1" smtClean="0"/>
              <a:t>automatically</a:t>
            </a:r>
            <a:r>
              <a:rPr lang="de-DE" sz="2000" dirty="0" smtClean="0"/>
              <a:t> </a:t>
            </a:r>
            <a:r>
              <a:rPr lang="de-DE" sz="2000" dirty="0" err="1" smtClean="0"/>
              <a:t>aggregates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within-subject</a:t>
            </a:r>
            <a:r>
              <a:rPr lang="de-DE" sz="2000" dirty="0" smtClean="0"/>
              <a:t> </a:t>
            </a:r>
            <a:r>
              <a:rPr lang="de-DE" sz="2000" dirty="0" err="1" smtClean="0"/>
              <a:t>factors</a:t>
            </a:r>
            <a:r>
              <a:rPr lang="de-DE" sz="2000" dirty="0" smtClean="0"/>
              <a:t> (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warning</a:t>
            </a:r>
            <a:r>
              <a:rPr lang="de-DE" sz="2000" dirty="0" smtClean="0"/>
              <a:t>). </a:t>
            </a:r>
            <a:br>
              <a:rPr lang="de-DE" sz="2000" dirty="0" smtClean="0"/>
            </a:br>
            <a:r>
              <a:rPr lang="de-DE" sz="2000" dirty="0" err="1" smtClean="0"/>
              <a:t>Warning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suppressed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explicitly</a:t>
            </a:r>
            <a:r>
              <a:rPr lang="de-DE" sz="2000" dirty="0" smtClean="0"/>
              <a:t> </a:t>
            </a:r>
            <a:r>
              <a:rPr lang="de-DE" sz="2000" dirty="0" err="1" smtClean="0"/>
              <a:t>specifying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aggregation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253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850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ks2013.3,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", </a:t>
            </a:r>
            <a:br>
              <a:rPr lang="de-DE" dirty="0" smtClean="0">
                <a:latin typeface="Consolas" pitchFamily="49" charset="0"/>
                <a:cs typeface="Consolas" pitchFamily="49" charset="0"/>
              </a:rPr>
            </a:b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MSE        F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p.value</a:t>
            </a:r>
            <a:endParaRPr lang="de-DE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0.94     0.01 &lt;.0001     .90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2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8.36 ***    .05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1.84, 106.78 0.59     0.29   .002     .73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4          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1, 58 0.38     0.17  .0004     .68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1, 58 0.38     2.07   .005     .16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6         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8.29 ***    .02   .0006</a:t>
            </a:r>
          </a:p>
          <a:p>
            <a:pPr marL="0" indent="0"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condition:believability:validity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1.85, 107.52 0.28   3.58 *    .01     .03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aov.car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9336" y="418653"/>
            <a:ext cx="97210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Default </a:t>
            </a:r>
            <a:r>
              <a:rPr lang="de-DE" sz="2400" dirty="0" err="1" smtClean="0"/>
              <a:t>output</a:t>
            </a:r>
            <a:r>
              <a:rPr lang="de-DE" sz="2400" dirty="0" smtClean="0"/>
              <a:t> </a:t>
            </a:r>
            <a:r>
              <a:rPr lang="de-DE" sz="2400" dirty="0" err="1" smtClean="0"/>
              <a:t>contains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"</a:t>
            </a:r>
            <a:r>
              <a:rPr lang="de-DE" sz="2400" dirty="0" err="1" smtClean="0"/>
              <a:t>recommended</a:t>
            </a:r>
            <a:r>
              <a:rPr lang="de-DE" sz="2400" dirty="0" smtClean="0"/>
              <a:t>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  <a:r>
              <a:rPr lang="de-DE" sz="2400" dirty="0" err="1" smtClean="0"/>
              <a:t>size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repeated-measures</a:t>
            </a:r>
            <a:r>
              <a:rPr lang="de-DE" sz="2400" dirty="0" smtClean="0"/>
              <a:t> design" (</a:t>
            </a:r>
            <a:r>
              <a:rPr lang="de-DE" sz="2400" dirty="0" err="1" smtClean="0"/>
              <a:t>Bakeman</a:t>
            </a:r>
            <a:r>
              <a:rPr lang="de-DE" sz="2400" dirty="0" smtClean="0"/>
              <a:t>, 2005, </a:t>
            </a:r>
            <a:r>
              <a:rPr lang="de-DE" sz="2400" dirty="0" err="1" smtClean="0"/>
              <a:t>Behavior</a:t>
            </a:r>
            <a:r>
              <a:rPr lang="de-DE" sz="2400" dirty="0" smtClean="0"/>
              <a:t> Research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), </a:t>
            </a:r>
            <a:r>
              <a:rPr lang="el-GR" sz="2400" dirty="0" smtClean="0">
                <a:latin typeface="+mj-lt"/>
              </a:rPr>
              <a:t>η</a:t>
            </a:r>
            <a:r>
              <a:rPr lang="de-DE" sz="2400" baseline="30000" dirty="0" smtClean="0">
                <a:latin typeface="+mj-lt"/>
              </a:rPr>
              <a:t>2</a:t>
            </a:r>
            <a:r>
              <a:rPr lang="de-DE" sz="2400" baseline="-25000" dirty="0" smtClean="0">
                <a:latin typeface="+mj-lt"/>
              </a:rPr>
              <a:t>G</a:t>
            </a:r>
            <a:endParaRPr lang="de-DE" sz="2400" baseline="-25000" dirty="0"/>
          </a:p>
        </p:txBody>
      </p:sp>
      <p:sp>
        <p:nvSpPr>
          <p:cNvPr id="11" name="Rechteckige Legende 10"/>
          <p:cNvSpPr/>
          <p:nvPr/>
        </p:nvSpPr>
        <p:spPr>
          <a:xfrm>
            <a:off x="8544272" y="1656010"/>
            <a:ext cx="864120" cy="3069134"/>
          </a:xfrm>
          <a:prstGeom prst="wedgeRectCallout">
            <a:avLst>
              <a:gd name="adj1" fmla="val -192407"/>
              <a:gd name="adj2" fmla="val -59898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8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ANOVA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afex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err="1" smtClean="0">
                <a:latin typeface="Consolas" pitchFamily="49" charset="0"/>
                <a:cs typeface="Consolas" pitchFamily="49" charset="0"/>
              </a:rPr>
              <a:t>aov_car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 smtClean="0">
                <a:cs typeface="Consolas" pitchFamily="49" charset="0"/>
              </a:rPr>
              <a:t>, </a:t>
            </a:r>
            <a:r>
              <a:rPr lang="de-DE" sz="2400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(), aov_4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 smtClean="0"/>
              <a:t> </a:t>
            </a:r>
            <a:r>
              <a:rPr lang="de-DE" sz="2400" dirty="0" err="1" smtClean="0"/>
              <a:t>print</a:t>
            </a:r>
            <a:r>
              <a:rPr lang="de-DE" sz="2400" dirty="0" smtClean="0"/>
              <a:t> </a:t>
            </a:r>
            <a:r>
              <a:rPr lang="de-DE" sz="2400" dirty="0" err="1" smtClean="0"/>
              <a:t>nice</a:t>
            </a:r>
            <a:r>
              <a:rPr lang="de-DE" sz="2400" dirty="0" smtClean="0"/>
              <a:t> ANOVA </a:t>
            </a:r>
            <a:r>
              <a:rPr lang="de-DE" sz="2400" dirty="0" err="1" smtClean="0"/>
              <a:t>table</a:t>
            </a:r>
            <a:r>
              <a:rPr lang="de-DE" sz="2400" dirty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default</a:t>
            </a:r>
            <a:endParaRPr lang="de-DE" sz="2400" dirty="0" smtClean="0">
              <a:cs typeface="Consolas" pitchFamily="49" charset="0"/>
            </a:endParaRPr>
          </a:p>
          <a:p>
            <a:pPr lvl="1"/>
            <a:r>
              <a:rPr lang="de-DE" sz="2000" dirty="0" err="1" smtClean="0"/>
              <a:t>Greenhouse-Geisser</a:t>
            </a:r>
            <a:r>
              <a:rPr lang="de-DE" sz="2000" dirty="0" smtClean="0"/>
              <a:t> </a:t>
            </a:r>
            <a:r>
              <a:rPr lang="de-DE" sz="2000" dirty="0" err="1" smtClean="0"/>
              <a:t>correction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df</a:t>
            </a:r>
            <a:endParaRPr lang="de-DE" sz="2000" dirty="0" smtClean="0"/>
          </a:p>
          <a:p>
            <a:pPr lvl="1"/>
            <a:r>
              <a:rPr lang="el-GR" sz="2000" dirty="0" smtClean="0">
                <a:latin typeface="+mj-lt"/>
              </a:rPr>
              <a:t>η</a:t>
            </a:r>
            <a:r>
              <a:rPr lang="el-GR" sz="2000" baseline="30000" dirty="0" smtClean="0">
                <a:latin typeface="+mj-lt"/>
              </a:rPr>
              <a:t>2</a:t>
            </a:r>
            <a:r>
              <a:rPr lang="de-DE" sz="2000" baseline="-25000" dirty="0">
                <a:latin typeface="+mj-lt"/>
              </a:rPr>
              <a:t>G</a:t>
            </a:r>
            <a:r>
              <a:rPr lang="de-DE" sz="2000" dirty="0"/>
              <a:t> </a:t>
            </a:r>
            <a:r>
              <a:rPr lang="en-US" sz="2000" dirty="0" smtClean="0"/>
              <a:t>effect size</a:t>
            </a:r>
            <a:endParaRPr lang="de-DE" sz="2000" baseline="-25000" dirty="0">
              <a:latin typeface="+mj-lt"/>
            </a:endParaRPr>
          </a:p>
          <a:p>
            <a:endParaRPr lang="de-DE" sz="2400" dirty="0"/>
          </a:p>
          <a:p>
            <a:r>
              <a:rPr lang="de-DE" sz="2400" dirty="0" err="1" smtClean="0">
                <a:cs typeface="Consolas" pitchFamily="49" charset="0"/>
              </a:rPr>
              <a:t>methods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for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returnend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object</a:t>
            </a:r>
            <a:r>
              <a:rPr lang="de-DE" sz="2400" dirty="0" smtClean="0">
                <a:cs typeface="Consolas" pitchFamily="49" charset="0"/>
              </a:rPr>
              <a:t> (</a:t>
            </a:r>
            <a:r>
              <a:rPr lang="de-DE" sz="2400" dirty="0" err="1" smtClean="0">
                <a:cs typeface="Consolas" pitchFamily="49" charset="0"/>
              </a:rPr>
              <a:t>class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400" dirty="0" err="1" smtClean="0">
                <a:latin typeface="Consolas" pitchFamily="49" charset="0"/>
                <a:cs typeface="Consolas" pitchFamily="49" charset="0"/>
              </a:rPr>
              <a:t>afex_aov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400" dirty="0" smtClean="0">
                <a:cs typeface="Consolas" pitchFamily="49" charset="0"/>
              </a:rPr>
              <a:t>)</a:t>
            </a:r>
            <a:r>
              <a:rPr lang="de-DE" sz="2400" dirty="0" smtClean="0"/>
              <a:t>:</a:t>
            </a:r>
            <a:endParaRPr lang="de-DE" sz="2400" dirty="0"/>
          </a:p>
          <a:p>
            <a:pPr lvl="1"/>
            <a:r>
              <a:rPr lang="de-DE" sz="2000" dirty="0" err="1" smtClean="0">
                <a:latin typeface="Consolas" panose="020B0609020204030204" pitchFamily="49" charset="0"/>
              </a:rPr>
              <a:t>nice</a:t>
            </a:r>
            <a:r>
              <a:rPr lang="de-DE" sz="2000" dirty="0" smtClean="0">
                <a:latin typeface="Consolas" panose="020B0609020204030204" pitchFamily="49" charset="0"/>
              </a:rPr>
              <a:t>()</a:t>
            </a:r>
            <a:r>
              <a:rPr lang="de-DE" sz="2000" dirty="0" smtClean="0"/>
              <a:t> </a:t>
            </a:r>
            <a:r>
              <a:rPr lang="de-DE" sz="2000" dirty="0" err="1" smtClean="0"/>
              <a:t>prints</a:t>
            </a:r>
            <a:r>
              <a:rPr lang="de-DE" sz="2000" dirty="0" smtClean="0"/>
              <a:t> ANOVA </a:t>
            </a:r>
            <a:r>
              <a:rPr lang="de-DE" sz="2000" dirty="0" err="1" smtClean="0"/>
              <a:t>table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rounded</a:t>
            </a:r>
            <a:r>
              <a:rPr lang="de-DE" sz="2000" dirty="0" smtClean="0"/>
              <a:t> </a:t>
            </a:r>
            <a:r>
              <a:rPr lang="de-DE" sz="2000" dirty="0" err="1" smtClean="0"/>
              <a:t>value</a:t>
            </a:r>
            <a:r>
              <a:rPr lang="de-DE" sz="2000" dirty="0" smtClean="0"/>
              <a:t> (</a:t>
            </a:r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copy</a:t>
            </a:r>
            <a:r>
              <a:rPr lang="de-DE" sz="2000" dirty="0" smtClean="0"/>
              <a:t>-paste).</a:t>
            </a:r>
          </a:p>
          <a:p>
            <a:pPr lvl="1"/>
            <a:r>
              <a:rPr lang="de-DE" sz="2000" dirty="0" err="1" smtClean="0">
                <a:latin typeface="Consolas" panose="020B0609020204030204" pitchFamily="49" charset="0"/>
              </a:rPr>
              <a:t>anova</a:t>
            </a:r>
            <a:r>
              <a:rPr lang="de-DE" sz="2000" dirty="0" smtClean="0">
                <a:latin typeface="Consolas" panose="020B0609020204030204" pitchFamily="49" charset="0"/>
              </a:rPr>
              <a:t>()</a:t>
            </a:r>
            <a:r>
              <a:rPr lang="de-DE" sz="2000" dirty="0" smtClean="0"/>
              <a:t> </a:t>
            </a:r>
            <a:r>
              <a:rPr lang="de-DE" sz="2000" dirty="0" err="1" smtClean="0"/>
              <a:t>prints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 R ANOVA </a:t>
            </a:r>
            <a:r>
              <a:rPr lang="de-DE" sz="2000" dirty="0" err="1" smtClean="0"/>
              <a:t>table</a:t>
            </a:r>
            <a:r>
              <a:rPr lang="de-DE" sz="2000" dirty="0" smtClean="0"/>
              <a:t> (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rounding</a:t>
            </a:r>
            <a:r>
              <a:rPr lang="de-DE" sz="2000" dirty="0" smtClean="0"/>
              <a:t>).</a:t>
            </a:r>
          </a:p>
          <a:p>
            <a:pPr lvl="1"/>
            <a:r>
              <a:rPr lang="de-DE" sz="2000" dirty="0" err="1" smtClean="0"/>
              <a:t>methods</a:t>
            </a:r>
            <a:r>
              <a:rPr lang="de-DE" sz="2000" dirty="0" smtClean="0"/>
              <a:t> </a:t>
            </a:r>
            <a:r>
              <a:rPr lang="de-DE" sz="2000" dirty="0" err="1" smtClean="0"/>
              <a:t>allow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specify</a:t>
            </a:r>
            <a:r>
              <a:rPr lang="de-DE" sz="2000" dirty="0" smtClean="0"/>
              <a:t>:</a:t>
            </a:r>
          </a:p>
          <a:p>
            <a:pPr lvl="2"/>
            <a:r>
              <a:rPr lang="de-DE" sz="1600" dirty="0" err="1"/>
              <a:t>df-correction</a:t>
            </a:r>
            <a:r>
              <a:rPr lang="de-DE" sz="1600" dirty="0"/>
              <a:t>: </a:t>
            </a:r>
            <a:r>
              <a:rPr lang="de-DE" sz="1600" dirty="0" err="1"/>
              <a:t>Greenhouse-Geisser</a:t>
            </a:r>
            <a:r>
              <a:rPr lang="de-DE" sz="1600" dirty="0"/>
              <a:t> (</a:t>
            </a:r>
            <a:r>
              <a:rPr lang="de-DE" sz="1600" dirty="0" err="1"/>
              <a:t>default</a:t>
            </a:r>
            <a:r>
              <a:rPr lang="de-DE" sz="1600" dirty="0"/>
              <a:t>), Huynh-</a:t>
            </a:r>
            <a:r>
              <a:rPr lang="de-DE" sz="1600" dirty="0" err="1"/>
              <a:t>Feldt</a:t>
            </a:r>
            <a:r>
              <a:rPr lang="de-DE" sz="1600" dirty="0"/>
              <a:t>, </a:t>
            </a:r>
            <a:r>
              <a:rPr lang="de-DE" sz="1600" dirty="0" err="1" smtClean="0"/>
              <a:t>none</a:t>
            </a:r>
            <a:endParaRPr lang="de-DE" sz="1600" dirty="0" smtClean="0"/>
          </a:p>
          <a:p>
            <a:pPr lvl="2"/>
            <a:r>
              <a:rPr lang="de-DE" sz="1600" dirty="0" err="1"/>
              <a:t>Specify</a:t>
            </a:r>
            <a:r>
              <a:rPr lang="de-DE" sz="1600" dirty="0"/>
              <a:t> </a:t>
            </a:r>
            <a:r>
              <a:rPr lang="de-DE" sz="1600" dirty="0" err="1"/>
              <a:t>effect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r>
              <a:rPr lang="de-DE" sz="1600" dirty="0"/>
              <a:t>: </a:t>
            </a:r>
            <a:r>
              <a:rPr lang="el-GR" sz="1600" dirty="0"/>
              <a:t>η</a:t>
            </a:r>
            <a:r>
              <a:rPr lang="el-GR" sz="1600" baseline="30000" dirty="0"/>
              <a:t>2</a:t>
            </a:r>
            <a:r>
              <a:rPr lang="de-DE" sz="1600" baseline="-25000" dirty="0"/>
              <a:t>G</a:t>
            </a:r>
            <a:r>
              <a:rPr lang="de-DE" sz="1600" dirty="0"/>
              <a:t> (</a:t>
            </a:r>
            <a:r>
              <a:rPr lang="de-DE" sz="1600" dirty="0" err="1"/>
              <a:t>default</a:t>
            </a:r>
            <a:r>
              <a:rPr lang="de-DE" sz="1600" dirty="0"/>
              <a:t>)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el-GR" sz="1600" dirty="0"/>
              <a:t>η</a:t>
            </a:r>
            <a:r>
              <a:rPr lang="el-GR" sz="1600" baseline="30000" dirty="0"/>
              <a:t>2</a:t>
            </a:r>
            <a:r>
              <a:rPr lang="de-DE" sz="1600" baseline="-25000" dirty="0"/>
              <a:t>P</a:t>
            </a:r>
          </a:p>
          <a:p>
            <a:pPr lvl="1"/>
            <a:r>
              <a:rPr lang="de-DE" sz="2000" dirty="0" smtClean="0"/>
              <a:t>Can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passed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>
                <a:latin typeface="Consolas" panose="020B0609020204030204" pitchFamily="49" charset="0"/>
              </a:rPr>
              <a:t>lsmeans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follow-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anaylsis</a:t>
            </a:r>
            <a:r>
              <a:rPr lang="de-DE" sz="2000" dirty="0" smtClean="0"/>
              <a:t> (post-hoc </a:t>
            </a:r>
            <a:r>
              <a:rPr lang="de-DE" sz="2000" dirty="0" err="1" smtClean="0"/>
              <a:t>contrasts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63352" y="188640"/>
            <a:ext cx="11737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require(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1701800" indent="-1701800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&lt;-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aov_ez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("id", "response", ks2013.3, between = "condition", within = c("believability", "validity"))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(a, ~believability)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believability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SE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lower.CL upper.CL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abstract      3.106250 0.07485452 161.26 2.958428 3.254072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believable    3.364583 0.07485452 161.26 3.216762 3.512405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unbelievable  2.985417 0.07485452 161.26 2.837595 3.133238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validity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Confidence level used: 0.95 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pairs(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(a, ~believability))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              estimate         SE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abstract - believable     -0.2583333 0.09475594 116  -2.726  0.0201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abstract - unbelievable    0.1208333 0.09475594 116   1.275  0.4120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believable - unbelievable  0.3791667 0.09475594 116   4.002  0.0003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validity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tukey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method for a family of 3 means </a:t>
            </a:r>
          </a:p>
        </p:txBody>
      </p:sp>
    </p:spTree>
    <p:extLst>
      <p:ext uri="{BB962C8B-B14F-4D97-AF65-F5344CB8AC3E}">
        <p14:creationId xmlns:p14="http://schemas.microsoft.com/office/powerpoint/2010/main" val="2474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10620" y="188640"/>
            <a:ext cx="109859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(m &lt;-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(a, ~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validity:cond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validity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SE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lower.CL upper.CL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random 3.191667 0.08548741 97.99 3.022019 3.361314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random 3.125000 0.08548741 97.99 2.955353 3.294647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fixed  3.086111 0.08548741 97.99 2.916464 3.255758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fixed  3.205556 0.08548741 97.99 3.035908 3.375203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Confidence level used: 0.95 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c &lt;- list(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c(-1, 1, 0, 0),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c(0, 0, -1, 1)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contrast(m, c, adjust = "holm")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estimate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-0.06666667 0.09137813 58  -0.730  0.4686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0.11944444 0.09137813 58   1.307  0.3926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holm method for 2 tests</a:t>
            </a:r>
          </a:p>
        </p:txBody>
      </p:sp>
    </p:spTree>
    <p:extLst>
      <p:ext uri="{BB962C8B-B14F-4D97-AF65-F5344CB8AC3E}">
        <p14:creationId xmlns:p14="http://schemas.microsoft.com/office/powerpoint/2010/main" val="2647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10620" y="188640"/>
            <a:ext cx="109859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contrast(m, c, adjust = "holm")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estimate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0.11944444 0.09137813 58   1.307  0.3926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-0.06666667 0.09137813 58  -0.730  0.4686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holm method for 2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tests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require(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multcomp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summary(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as.glht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(contrast(m, c)), test=adjusted("free"))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to 58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Simultaneous Tests for General Linear Hypotheses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Linear Hypotheses: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Estimate Std. Error t value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(&gt;|t|)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== 0  0.11944    0.09138   1.307    0.352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== 0  -0.06667    0.09138  -0.730    0.469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(Adjusted p values reported -- free method)</a:t>
            </a:r>
          </a:p>
        </p:txBody>
      </p:sp>
    </p:spTree>
    <p:extLst>
      <p:ext uri="{BB962C8B-B14F-4D97-AF65-F5344CB8AC3E}">
        <p14:creationId xmlns:p14="http://schemas.microsoft.com/office/powerpoint/2010/main" val="5070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Post-Hoc </a:t>
            </a:r>
            <a:r>
              <a:rPr lang="de-DE" dirty="0" err="1" smtClean="0"/>
              <a:t>Contrasts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estimate</a:t>
            </a:r>
            <a:r>
              <a:rPr lang="de-DE" dirty="0" smtClean="0"/>
              <a:t> ANOVA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afex</a:t>
            </a:r>
            <a:r>
              <a:rPr lang="de-DE" dirty="0" smtClean="0"/>
              <a:t> 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pass </a:t>
            </a:r>
            <a:r>
              <a:rPr lang="de-DE" dirty="0" err="1" smtClean="0"/>
              <a:t>returned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contrasts</a:t>
            </a:r>
            <a:r>
              <a:rPr lang="de-DE" dirty="0" smtClean="0"/>
              <a:t> on </a:t>
            </a:r>
            <a:r>
              <a:rPr lang="de-DE" dirty="0" err="1" smtClean="0"/>
              <a:t>reference-grid</a:t>
            </a:r>
            <a:r>
              <a:rPr lang="de-DE" dirty="0" smtClean="0"/>
              <a:t> (i.e., </a:t>
            </a:r>
            <a:r>
              <a:rPr lang="de-DE" dirty="0" err="1" smtClean="0"/>
              <a:t>rows</a:t>
            </a:r>
            <a:r>
              <a:rPr lang="de-DE" dirty="0" smtClean="0"/>
              <a:t> in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on </a:t>
            </a:r>
            <a:r>
              <a:rPr lang="de-DE" dirty="0" err="1" smtClean="0"/>
              <a:t>contrasts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contrast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(pass </a:t>
            </a:r>
            <a:r>
              <a:rPr lang="de-DE" dirty="0" err="1" smtClean="0"/>
              <a:t>contrast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multcomp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i="1" dirty="0" smtClean="0"/>
              <a:t>p</a:t>
            </a:r>
            <a:r>
              <a:rPr lang="de-DE" dirty="0" smtClean="0"/>
              <a:t>-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corrections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lsmeans</a:t>
            </a:r>
            <a:r>
              <a:rPr lang="de-DE" dirty="0" smtClean="0"/>
              <a:t> </a:t>
            </a:r>
            <a:r>
              <a:rPr lang="de-DE" dirty="0" err="1" smtClean="0"/>
              <a:t>vignette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Note: Do not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dirty="0" smtClean="0"/>
              <a:t> ANOVA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assessing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/>
              <a:t>!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Stern mit 32 Zacken 7"/>
          <p:cNvSpPr/>
          <p:nvPr/>
        </p:nvSpPr>
        <p:spPr>
          <a:xfrm>
            <a:off x="5951984" y="185145"/>
            <a:ext cx="5642992" cy="194771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Works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number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between</a:t>
            </a:r>
            <a:r>
              <a:rPr lang="de-DE" sz="2400" b="1" dirty="0" smtClean="0"/>
              <a:t>-/</a:t>
            </a:r>
            <a:r>
              <a:rPr lang="de-DE" sz="2400" b="1" dirty="0" err="1" smtClean="0"/>
              <a:t>within</a:t>
            </a:r>
            <a:r>
              <a:rPr lang="de-DE" sz="2400" b="1" dirty="0" smtClean="0"/>
              <a:t>- </a:t>
            </a:r>
            <a:r>
              <a:rPr lang="de-DE" sz="2400" b="1" dirty="0" err="1" smtClean="0"/>
              <a:t>factors</a:t>
            </a:r>
            <a:r>
              <a:rPr lang="de-DE" sz="2400" b="1" dirty="0" smtClean="0"/>
              <a:t>!</a:t>
            </a:r>
            <a:endParaRPr lang="de-CH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179218" y="4247257"/>
            <a:ext cx="7821438" cy="206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nsolas" panose="020B0609020204030204" pitchFamily="49" charset="0"/>
              </a:rPr>
              <a:t>afex</a:t>
            </a:r>
            <a:r>
              <a:rPr lang="en-US" sz="3200" dirty="0" smtClean="0"/>
              <a:t> vignette demonstrating post-hoc capabilities in interaction with </a:t>
            </a:r>
            <a:r>
              <a:rPr lang="en-US" sz="3200" dirty="0" err="1" smtClean="0">
                <a:latin typeface="Consolas" panose="020B0609020204030204" pitchFamily="49" charset="0"/>
              </a:rPr>
              <a:t>lsmeans</a:t>
            </a:r>
            <a:r>
              <a:rPr lang="en-US" sz="3200" dirty="0" smtClean="0"/>
              <a:t>:</a:t>
            </a:r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cran.rstudio.com/web/packages/afex/vignettes/anova_posthoc.html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de-DE" cap="none" dirty="0" smtClean="0"/>
              <a:t> - </a:t>
            </a:r>
            <a:r>
              <a:rPr lang="de-DE" cap="none" dirty="0" err="1" smtClean="0"/>
              <a:t>overview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 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convenient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Main </a:t>
            </a:r>
            <a:r>
              <a:rPr lang="de-DE" dirty="0" err="1" smtClean="0"/>
              <a:t>functionality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(i.e.,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per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ANOVA </a:t>
            </a:r>
            <a:r>
              <a:rPr lang="de-DE" dirty="0" err="1" smtClean="0"/>
              <a:t>specification</a:t>
            </a:r>
            <a:r>
              <a:rPr lang="de-DE" dirty="0" smtClean="0"/>
              <a:t>: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aov_car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dirty="0" smtClean="0">
                <a:cs typeface="Consolas" pitchFamily="49" charset="0"/>
              </a:rPr>
              <a:t>,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ez_glm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aov4()</a:t>
            </a:r>
            <a:endParaRPr lang="de-DE" dirty="0" smtClean="0"/>
          </a:p>
          <a:p>
            <a:pPr lvl="1"/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i="1" dirty="0" smtClean="0"/>
              <a:t>p</a:t>
            </a:r>
            <a:r>
              <a:rPr lang="de-DE" dirty="0" smtClean="0"/>
              <a:t>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generalized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linear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(GLMMs </a:t>
            </a:r>
            <a:r>
              <a:rPr lang="de-DE" dirty="0" err="1" smtClean="0"/>
              <a:t>and</a:t>
            </a:r>
            <a:r>
              <a:rPr lang="de-DE" dirty="0" smtClean="0"/>
              <a:t> LMMs):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vectors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different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: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compare.2.vectors()</a:t>
            </a:r>
          </a:p>
          <a:p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r>
              <a:rPr lang="de-DE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imitates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commercial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statistical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packages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by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using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effect</a:t>
            </a:r>
            <a:r>
              <a:rPr lang="de-DE" dirty="0" smtClean="0">
                <a:cs typeface="Consolas" pitchFamily="49" charset="0"/>
              </a:rPr>
              <a:t>/</a:t>
            </a:r>
            <a:r>
              <a:rPr lang="de-DE" dirty="0" err="1" smtClean="0">
                <a:cs typeface="Consolas" pitchFamily="49" charset="0"/>
              </a:rPr>
              <a:t>deviation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coding</a:t>
            </a:r>
            <a:r>
              <a:rPr lang="de-DE" dirty="0" smtClean="0">
                <a:cs typeface="Consolas" pitchFamily="49" charset="0"/>
              </a:rPr>
              <a:t> (i.e., </a:t>
            </a:r>
            <a:r>
              <a:rPr lang="de-DE" dirty="0" err="1" smtClean="0">
                <a:cs typeface="Consolas" pitchFamily="49" charset="0"/>
              </a:rPr>
              <a:t>sum</a:t>
            </a:r>
            <a:r>
              <a:rPr lang="de-DE" dirty="0" smtClean="0">
                <a:cs typeface="Consolas" pitchFamily="49" charset="0"/>
              </a:rPr>
              <a:t>-</a:t>
            </a:r>
            <a:r>
              <a:rPr lang="de-DE" dirty="0" err="1" smtClean="0">
                <a:cs typeface="Consolas" pitchFamily="49" charset="0"/>
              </a:rPr>
              <a:t>to</a:t>
            </a:r>
            <a:r>
              <a:rPr lang="de-DE" dirty="0" smtClean="0">
                <a:cs typeface="Consolas" pitchFamily="49" charset="0"/>
              </a:rPr>
              <a:t>-zero </a:t>
            </a:r>
            <a:r>
              <a:rPr lang="de-DE" dirty="0" err="1" smtClean="0">
                <a:cs typeface="Consolas" pitchFamily="49" charset="0"/>
              </a:rPr>
              <a:t>coding</a:t>
            </a:r>
            <a:r>
              <a:rPr lang="de-DE" dirty="0" smtClean="0">
                <a:cs typeface="Consolas" pitchFamily="49" charset="0"/>
              </a:rPr>
              <a:t>) </a:t>
            </a:r>
            <a:r>
              <a:rPr lang="de-DE" dirty="0" err="1" smtClean="0">
                <a:cs typeface="Consolas" pitchFamily="49" charset="0"/>
              </a:rPr>
              <a:t>and</a:t>
            </a:r>
            <a:r>
              <a:rPr lang="de-DE" dirty="0" smtClean="0">
                <a:cs typeface="Consolas" pitchFamily="49" charset="0"/>
              </a:rPr>
              <a:t> type 3 sums </a:t>
            </a:r>
            <a:r>
              <a:rPr lang="de-DE" dirty="0" err="1" smtClean="0">
                <a:cs typeface="Consolas" pitchFamily="49" charset="0"/>
              </a:rPr>
              <a:t>of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squares</a:t>
            </a:r>
            <a:r>
              <a:rPr lang="de-DE" dirty="0" smtClean="0">
                <a:cs typeface="Consolas" pitchFamily="49" charset="0"/>
              </a:rPr>
              <a:t>.</a:t>
            </a:r>
            <a:endParaRPr lang="de-DE" dirty="0"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Beyond</a:t>
            </a:r>
            <a:r>
              <a:rPr lang="de-DE" dirty="0" smtClean="0"/>
              <a:t> ANOVA: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400" dirty="0" err="1"/>
              <a:t>Repeated-measures</a:t>
            </a:r>
            <a:r>
              <a:rPr lang="de-DE" sz="2400" dirty="0"/>
              <a:t> ANOVA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limitations</a:t>
            </a:r>
            <a:r>
              <a:rPr lang="de-DE" sz="2400" dirty="0"/>
              <a:t> (e.g., </a:t>
            </a:r>
            <a:r>
              <a:rPr lang="de-DE" sz="2400" dirty="0" err="1"/>
              <a:t>Keselman</a:t>
            </a:r>
            <a:r>
              <a:rPr lang="de-DE" sz="2400" dirty="0"/>
              <a:t>, et al., 2001, BJS&amp;MP):</a:t>
            </a:r>
          </a:p>
          <a:p>
            <a:pPr lvl="1"/>
            <a:r>
              <a:rPr lang="de-DE" sz="2000" dirty="0" err="1"/>
              <a:t>Sphericity</a:t>
            </a:r>
            <a:r>
              <a:rPr lang="de-DE" sz="2000" dirty="0"/>
              <a:t> </a:t>
            </a:r>
            <a:r>
              <a:rPr lang="de-DE" sz="2000" dirty="0" err="1"/>
              <a:t>assumption</a:t>
            </a:r>
            <a:r>
              <a:rPr lang="de-DE" sz="2000" dirty="0"/>
              <a:t>: </a:t>
            </a:r>
            <a:r>
              <a:rPr lang="de-DE" sz="2000" dirty="0" err="1"/>
              <a:t>df</a:t>
            </a:r>
            <a:r>
              <a:rPr lang="de-DE" sz="2000" dirty="0"/>
              <a:t> </a:t>
            </a:r>
            <a:r>
              <a:rPr lang="de-DE" sz="2000" dirty="0" err="1"/>
              <a:t>correction</a:t>
            </a:r>
            <a:r>
              <a:rPr lang="de-DE" sz="2000" dirty="0"/>
              <a:t> </a:t>
            </a:r>
            <a:r>
              <a:rPr lang="de-DE" sz="2000" dirty="0" err="1"/>
              <a:t>known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problematic</a:t>
            </a:r>
            <a:endParaRPr lang="de-DE" sz="2000" dirty="0"/>
          </a:p>
          <a:p>
            <a:pPr lvl="1"/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observation</a:t>
            </a:r>
            <a:r>
              <a:rPr lang="de-DE" sz="2000" dirty="0"/>
              <a:t> per </a:t>
            </a:r>
            <a:r>
              <a:rPr lang="de-DE" sz="2000" dirty="0" err="1"/>
              <a:t>cell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design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participant</a:t>
            </a:r>
            <a:r>
              <a:rPr lang="de-DE" sz="2000" dirty="0" smtClean="0"/>
              <a:t> </a:t>
            </a:r>
            <a:r>
              <a:rPr lang="de-DE" sz="2000" dirty="0" err="1" smtClean="0"/>
              <a:t>allowed</a:t>
            </a:r>
            <a:endParaRPr lang="de-DE" sz="2000" dirty="0"/>
          </a:p>
          <a:p>
            <a:pPr lvl="1"/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simultaneous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multiple </a:t>
            </a:r>
            <a:r>
              <a:rPr lang="de-DE" sz="2000" dirty="0" err="1"/>
              <a:t>random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(e.g.,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item </a:t>
            </a:r>
            <a:r>
              <a:rPr lang="de-DE" sz="2000" dirty="0" err="1"/>
              <a:t>effects</a:t>
            </a:r>
            <a:r>
              <a:rPr lang="de-DE" sz="2000" dirty="0"/>
              <a:t>)</a:t>
            </a:r>
          </a:p>
          <a:p>
            <a:pPr lvl="1"/>
            <a:endParaRPr lang="de-DE" sz="2000" dirty="0"/>
          </a:p>
          <a:p>
            <a:r>
              <a:rPr lang="de-DE" sz="2400" dirty="0"/>
              <a:t>Linear Mixed Models (LMMs) </a:t>
            </a:r>
            <a:endParaRPr lang="de-DE" sz="2400" dirty="0" smtClean="0"/>
          </a:p>
          <a:p>
            <a:pPr lvl="1"/>
            <a:r>
              <a:rPr lang="de-DE" sz="2000" dirty="0" err="1" smtClean="0"/>
              <a:t>overcome</a:t>
            </a:r>
            <a:r>
              <a:rPr lang="de-DE" sz="2000" dirty="0" smtClean="0"/>
              <a:t> </a:t>
            </a:r>
            <a:r>
              <a:rPr lang="de-DE" sz="2000" dirty="0" err="1"/>
              <a:t>many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 smtClean="0"/>
              <a:t>limitations</a:t>
            </a:r>
            <a:endParaRPr lang="de-DE" sz="2000" dirty="0" smtClean="0"/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multiple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crossed</a:t>
            </a:r>
            <a:r>
              <a:rPr lang="de-DE" sz="2000" dirty="0"/>
              <a:t> </a:t>
            </a:r>
            <a:r>
              <a:rPr lang="de-DE" sz="2000" dirty="0" err="1"/>
              <a:t>random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endParaRPr lang="de-DE" sz="2000" dirty="0" smtClean="0"/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hierarchical</a:t>
            </a:r>
            <a:r>
              <a:rPr lang="de-DE" sz="2000" dirty="0" smtClean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multilevel</a:t>
            </a:r>
            <a:r>
              <a:rPr lang="de-DE" sz="2000" dirty="0"/>
              <a:t> </a:t>
            </a:r>
            <a:r>
              <a:rPr lang="de-DE" sz="2000" dirty="0" err="1"/>
              <a:t>structures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.</a:t>
            </a:r>
          </a:p>
          <a:p>
            <a:endParaRPr lang="de-DE" sz="2400" dirty="0"/>
          </a:p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afex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 smtClean="0"/>
              <a:t>convenience</a:t>
            </a:r>
            <a:r>
              <a:rPr lang="de-DE" sz="2400" dirty="0" smtClean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obtaining</a:t>
            </a:r>
            <a:r>
              <a:rPr lang="de-DE" sz="2400" dirty="0" smtClean="0"/>
              <a:t> </a:t>
            </a:r>
            <a:r>
              <a:rPr lang="de-DE" sz="2400" i="1" dirty="0" smtClean="0"/>
              <a:t>p-</a:t>
            </a:r>
            <a:r>
              <a:rPr lang="de-DE" sz="2400" dirty="0" err="1" smtClean="0"/>
              <a:t>values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mixed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fits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lme4::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lmer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package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choice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mixed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in R).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 Mixed Models (LMMs)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</a:t>
            </a:r>
            <a:r>
              <a:rPr lang="de-DE" sz="2400" dirty="0" err="1"/>
              <a:t>scaled</a:t>
            </a:r>
            <a:r>
              <a:rPr lang="de-DE" sz="2400" dirty="0"/>
              <a:t> </a:t>
            </a:r>
            <a:r>
              <a:rPr lang="de-DE" sz="2400" dirty="0" err="1"/>
              <a:t>response</a:t>
            </a:r>
            <a:r>
              <a:rPr lang="de-DE" sz="2400" dirty="0"/>
              <a:t> variable </a:t>
            </a:r>
            <a:r>
              <a:rPr lang="de-DE" sz="2400" i="1" dirty="0"/>
              <a:t>y</a:t>
            </a:r>
            <a:endParaRPr lang="de-DE" sz="2400" dirty="0"/>
          </a:p>
          <a:p>
            <a:r>
              <a:rPr lang="de-DE" sz="2400" i="1" dirty="0"/>
              <a:t>m</a:t>
            </a:r>
            <a:r>
              <a:rPr lang="de-DE" sz="2400" dirty="0"/>
              <a:t> </a:t>
            </a:r>
            <a:r>
              <a:rPr lang="de-DE" sz="2400" dirty="0" err="1"/>
              <a:t>predictors</a:t>
            </a:r>
            <a:r>
              <a:rPr lang="de-DE" sz="2400" dirty="0"/>
              <a:t> (</a:t>
            </a:r>
            <a:r>
              <a:rPr lang="el-GR" sz="2400" i="1" dirty="0"/>
              <a:t>β</a:t>
            </a:r>
            <a:r>
              <a:rPr lang="de-DE" sz="2400" i="1" dirty="0"/>
              <a:t>)</a:t>
            </a:r>
          </a:p>
          <a:p>
            <a:r>
              <a:rPr lang="de-DE" sz="2400" i="1" dirty="0"/>
              <a:t>Linear Model</a:t>
            </a:r>
            <a:r>
              <a:rPr lang="de-DE" sz="2400" dirty="0"/>
              <a:t> (</a:t>
            </a:r>
            <a:r>
              <a:rPr lang="de-DE" sz="2400" dirty="0" err="1"/>
              <a:t>Observations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)</a:t>
            </a:r>
            <a:r>
              <a:rPr lang="de-DE" sz="2400" i="1" dirty="0"/>
              <a:t>:</a:t>
            </a:r>
          </a:p>
          <a:p>
            <a:pPr lvl="1"/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+ … +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ε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~ N(0,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²)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/>
              <a:t>Non-independent </a:t>
            </a:r>
            <a:r>
              <a:rPr lang="de-DE" sz="2400" dirty="0" err="1"/>
              <a:t>observations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 err="1"/>
              <a:t>Participants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all </a:t>
            </a:r>
            <a:r>
              <a:rPr lang="de-DE" sz="2000" dirty="0" err="1"/>
              <a:t>levels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baseline="-25000" dirty="0"/>
              <a:t> </a:t>
            </a:r>
            <a:r>
              <a:rPr lang="de-DE" sz="2000" dirty="0"/>
              <a:t>(i.e., </a:t>
            </a:r>
            <a:r>
              <a:rPr lang="de-DE" sz="2000" dirty="0" err="1"/>
              <a:t>within-subjects</a:t>
            </a:r>
            <a:r>
              <a:rPr lang="de-DE" sz="2000" dirty="0"/>
              <a:t> </a:t>
            </a:r>
            <a:r>
              <a:rPr lang="de-DE" sz="2000" dirty="0" err="1"/>
              <a:t>factor</a:t>
            </a:r>
            <a:r>
              <a:rPr lang="de-DE" sz="2000" dirty="0"/>
              <a:t>),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baseline="-25000" dirty="0"/>
              <a:t> 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different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i="1" dirty="0"/>
              <a:t>P</a:t>
            </a:r>
          </a:p>
          <a:p>
            <a:pPr lvl="1"/>
            <a:r>
              <a:rPr lang="de-DE" sz="2000" i="1" dirty="0"/>
              <a:t>I = </a:t>
            </a:r>
            <a:r>
              <a:rPr lang="de-DE" sz="2000" dirty="0" err="1"/>
              <a:t>Each</a:t>
            </a:r>
            <a:r>
              <a:rPr lang="de-DE" sz="2000" dirty="0"/>
              <a:t> Item </a:t>
            </a:r>
            <a:r>
              <a:rPr lang="de-DE" sz="2000" dirty="0" err="1"/>
              <a:t>may</a:t>
            </a:r>
            <a:r>
              <a:rPr lang="de-DE" sz="2000" dirty="0"/>
              <a:t> also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… +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ε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~ N(0,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²),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~ N(0, […]),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~ N(0,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²)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 Mixed Models (LMMs)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</a:t>
            </a:r>
            <a:r>
              <a:rPr lang="de-DE" sz="2400" dirty="0" err="1"/>
              <a:t>scaled</a:t>
            </a:r>
            <a:r>
              <a:rPr lang="de-DE" sz="2400" dirty="0"/>
              <a:t> </a:t>
            </a:r>
            <a:r>
              <a:rPr lang="de-DE" sz="2400" dirty="0" err="1"/>
              <a:t>response</a:t>
            </a:r>
            <a:r>
              <a:rPr lang="de-DE" sz="2400" dirty="0"/>
              <a:t> variable </a:t>
            </a:r>
            <a:r>
              <a:rPr lang="de-DE" sz="2400" i="1" dirty="0"/>
              <a:t>y</a:t>
            </a:r>
            <a:endParaRPr lang="de-DE" sz="2400" dirty="0"/>
          </a:p>
          <a:p>
            <a:r>
              <a:rPr lang="de-DE" sz="2400" i="1" dirty="0"/>
              <a:t>m</a:t>
            </a:r>
            <a:r>
              <a:rPr lang="de-DE" sz="2400" dirty="0"/>
              <a:t> </a:t>
            </a:r>
            <a:r>
              <a:rPr lang="de-DE" sz="2400" dirty="0" err="1"/>
              <a:t>predictors</a:t>
            </a:r>
            <a:r>
              <a:rPr lang="de-DE" sz="2400" dirty="0"/>
              <a:t> (</a:t>
            </a:r>
            <a:r>
              <a:rPr lang="el-GR" sz="2400" i="1" dirty="0"/>
              <a:t>β</a:t>
            </a:r>
            <a:r>
              <a:rPr lang="de-DE" sz="2400" i="1" dirty="0"/>
              <a:t>)</a:t>
            </a:r>
          </a:p>
          <a:p>
            <a:r>
              <a:rPr lang="de-DE" sz="2400" i="1" dirty="0"/>
              <a:t>Linear Model</a:t>
            </a:r>
            <a:r>
              <a:rPr lang="de-DE" sz="2400" dirty="0"/>
              <a:t> (</a:t>
            </a:r>
            <a:r>
              <a:rPr lang="de-DE" sz="2400" dirty="0" err="1"/>
              <a:t>Observations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)</a:t>
            </a:r>
            <a:r>
              <a:rPr lang="de-DE" sz="2400" i="1" dirty="0"/>
              <a:t>:</a:t>
            </a:r>
          </a:p>
          <a:p>
            <a:pPr lvl="1"/>
            <a:r>
              <a:rPr lang="de-DE" sz="2000" i="1" dirty="0"/>
              <a:t>y</a:t>
            </a:r>
            <a:r>
              <a:rPr lang="de-DE" sz="2000" dirty="0"/>
              <a:t> = </a:t>
            </a:r>
            <a:r>
              <a:rPr lang="el-GR" sz="2000" i="1" dirty="0"/>
              <a:t>β</a:t>
            </a:r>
            <a:r>
              <a:rPr lang="de-DE" sz="2000" baseline="-25000" dirty="0"/>
              <a:t>0</a:t>
            </a:r>
            <a:r>
              <a:rPr lang="de-DE" sz="2000" dirty="0"/>
              <a:t> + </a:t>
            </a:r>
            <a:r>
              <a:rPr lang="el-GR" sz="2000" i="1" dirty="0"/>
              <a:t>β</a:t>
            </a:r>
            <a:r>
              <a:rPr lang="de-DE" sz="2000" baseline="-25000" dirty="0"/>
              <a:t>1</a:t>
            </a:r>
            <a:r>
              <a:rPr lang="de-DE" sz="2000" i="1" dirty="0"/>
              <a:t>x</a:t>
            </a:r>
            <a:r>
              <a:rPr lang="de-DE" sz="2000" baseline="-25000" dirty="0"/>
              <a:t>1</a:t>
            </a:r>
            <a:r>
              <a:rPr lang="de-DE" sz="2000" dirty="0"/>
              <a:t> + … + </a:t>
            </a:r>
            <a:r>
              <a:rPr lang="el-GR" sz="2000" i="1" dirty="0"/>
              <a:t>β</a:t>
            </a:r>
            <a:r>
              <a:rPr lang="de-DE" sz="2000" baseline="-25000" dirty="0" err="1"/>
              <a:t>m</a:t>
            </a:r>
            <a:r>
              <a:rPr lang="de-DE" sz="2000" i="1" dirty="0" err="1"/>
              <a:t>x</a:t>
            </a:r>
            <a:r>
              <a:rPr lang="de-DE" sz="2000" baseline="-25000" dirty="0" err="1"/>
              <a:t>m</a:t>
            </a:r>
            <a:r>
              <a:rPr lang="de-DE" sz="2000" dirty="0"/>
              <a:t> + </a:t>
            </a:r>
            <a:r>
              <a:rPr lang="el-GR" sz="2000" i="1" dirty="0"/>
              <a:t>ε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el-GR" sz="2000" i="1" dirty="0"/>
              <a:t>ε </a:t>
            </a:r>
            <a:r>
              <a:rPr lang="de-DE" sz="2000" dirty="0"/>
              <a:t>~ N(0, </a:t>
            </a:r>
            <a:r>
              <a:rPr lang="el-GR" sz="2000" dirty="0"/>
              <a:t>σ</a:t>
            </a:r>
            <a:r>
              <a:rPr lang="de-DE" sz="2000" dirty="0"/>
              <a:t>²)</a:t>
            </a:r>
            <a:br>
              <a:rPr lang="de-DE" sz="2000" dirty="0"/>
            </a:br>
            <a:endParaRPr lang="de-DE" sz="2400" i="1" dirty="0"/>
          </a:p>
          <a:p>
            <a:r>
              <a:rPr lang="de-DE" sz="2400" dirty="0"/>
              <a:t>Non-independent </a:t>
            </a:r>
            <a:r>
              <a:rPr lang="de-DE" sz="2400" dirty="0" err="1"/>
              <a:t>observations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 err="1"/>
              <a:t>Participants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all </a:t>
            </a:r>
            <a:r>
              <a:rPr lang="de-DE" sz="2000" dirty="0" err="1"/>
              <a:t>levels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baseline="-25000" dirty="0"/>
              <a:t> </a:t>
            </a:r>
            <a:r>
              <a:rPr lang="de-DE" sz="2000" dirty="0"/>
              <a:t>(i.e., </a:t>
            </a:r>
            <a:r>
              <a:rPr lang="de-DE" sz="2000" dirty="0" err="1"/>
              <a:t>within-subjects</a:t>
            </a:r>
            <a:r>
              <a:rPr lang="de-DE" sz="2000" dirty="0"/>
              <a:t> </a:t>
            </a:r>
            <a:r>
              <a:rPr lang="de-DE" sz="2000" dirty="0" err="1"/>
              <a:t>factor</a:t>
            </a:r>
            <a:r>
              <a:rPr lang="de-DE" sz="2000" dirty="0"/>
              <a:t>),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baseline="-25000" dirty="0"/>
              <a:t> 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different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i="1" dirty="0"/>
              <a:t>P</a:t>
            </a:r>
          </a:p>
          <a:p>
            <a:pPr lvl="1"/>
            <a:r>
              <a:rPr lang="de-DE" sz="2000" i="1" dirty="0"/>
              <a:t>I = </a:t>
            </a:r>
            <a:r>
              <a:rPr lang="de-DE" sz="2000" dirty="0" err="1"/>
              <a:t>Each</a:t>
            </a:r>
            <a:r>
              <a:rPr lang="de-DE" sz="2000" dirty="0"/>
              <a:t> Item </a:t>
            </a:r>
            <a:r>
              <a:rPr lang="de-DE" sz="2000" dirty="0" err="1"/>
              <a:t>may</a:t>
            </a:r>
            <a:r>
              <a:rPr lang="de-DE" sz="2000" dirty="0"/>
              <a:t> also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… +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DE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ε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~ N(0,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²),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~ N(0, […]),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~ N(0,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i="1" dirty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95400" y="1844824"/>
            <a:ext cx="8640960" cy="20162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74016" y="2632225"/>
            <a:ext cx="23042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Random </a:t>
            </a:r>
            <a:r>
              <a:rPr lang="de-DE" dirty="0" err="1" smtClean="0"/>
              <a:t>intercepts</a:t>
            </a:r>
            <a:endParaRPr lang="de-DE" baseline="-25000" dirty="0"/>
          </a:p>
        </p:txBody>
      </p:sp>
      <p:sp>
        <p:nvSpPr>
          <p:cNvPr id="8" name="Rechteckige Legende 7"/>
          <p:cNvSpPr/>
          <p:nvPr/>
        </p:nvSpPr>
        <p:spPr>
          <a:xfrm>
            <a:off x="1991544" y="5229200"/>
            <a:ext cx="792112" cy="360040"/>
          </a:xfrm>
          <a:prstGeom prst="wedgeRectCallout">
            <a:avLst>
              <a:gd name="adj1" fmla="val -56540"/>
              <a:gd name="adj2" fmla="val -671594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ige Legende 9"/>
          <p:cNvSpPr/>
          <p:nvPr/>
        </p:nvSpPr>
        <p:spPr>
          <a:xfrm>
            <a:off x="3390869" y="5229200"/>
            <a:ext cx="504056" cy="360040"/>
          </a:xfrm>
          <a:prstGeom prst="wedgeRectCallout">
            <a:avLst>
              <a:gd name="adj1" fmla="val 157087"/>
              <a:gd name="adj2" fmla="val -676297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328384" y="2607872"/>
            <a:ext cx="23042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Random </a:t>
            </a:r>
            <a:r>
              <a:rPr lang="de-DE" dirty="0" err="1" smtClean="0"/>
              <a:t>slope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3548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lme4</a:t>
            </a:r>
            <a:r>
              <a:rPr lang="de-DE" cap="none" dirty="0" smtClean="0"/>
              <a:t> </a:t>
            </a:r>
            <a:r>
              <a:rPr lang="de-DE" cap="none" dirty="0" err="1" smtClean="0"/>
              <a:t>and</a:t>
            </a:r>
            <a:r>
              <a:rPr lang="de-DE" cap="none" dirty="0" smtClean="0"/>
              <a:t> </a:t>
            </a:r>
            <a:r>
              <a:rPr lang="de-DE" i="1" cap="none" dirty="0" smtClean="0"/>
              <a:t>p</a:t>
            </a:r>
            <a:r>
              <a:rPr lang="de-DE" cap="none" dirty="0" smtClean="0"/>
              <a:t> </a:t>
            </a:r>
            <a:r>
              <a:rPr lang="de-DE" cap="none" dirty="0" err="1" smtClean="0"/>
              <a:t>values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Obtaining</a:t>
            </a:r>
            <a:r>
              <a:rPr lang="de-DE" sz="2400" dirty="0"/>
              <a:t> </a:t>
            </a:r>
            <a:r>
              <a:rPr lang="de-DE" sz="2400" i="1" dirty="0"/>
              <a:t>p </a:t>
            </a:r>
            <a:r>
              <a:rPr lang="de-DE" sz="2400" dirty="0" err="1"/>
              <a:t>values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lme4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smtClean="0"/>
              <a:t>trivial</a:t>
            </a:r>
            <a:r>
              <a:rPr lang="de-DE" sz="2400" dirty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 err="1" smtClean="0"/>
              <a:t>sampling</a:t>
            </a:r>
            <a:r>
              <a:rPr lang="de-DE" sz="2000" dirty="0" smtClean="0"/>
              <a:t> </a:t>
            </a:r>
            <a:r>
              <a:rPr lang="de-DE" sz="2000" dirty="0" err="1"/>
              <a:t>distribution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NULL </a:t>
            </a:r>
            <a:r>
              <a:rPr lang="de-DE" sz="2000" dirty="0" err="1"/>
              <a:t>hypothesis</a:t>
            </a:r>
            <a:r>
              <a:rPr lang="de-DE" sz="2000" dirty="0"/>
              <a:t> </a:t>
            </a:r>
            <a:r>
              <a:rPr lang="de-DE" sz="2000" dirty="0" err="1" smtClean="0"/>
              <a:t>problematic</a:t>
            </a:r>
            <a:endParaRPr lang="de-DE" sz="2000" dirty="0"/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 err="1" smtClean="0"/>
              <a:t>correct</a:t>
            </a:r>
            <a:r>
              <a:rPr lang="de-DE" sz="2000" dirty="0" smtClean="0"/>
              <a:t> </a:t>
            </a:r>
            <a:r>
              <a:rPr lang="de-DE" sz="2000" dirty="0" err="1"/>
              <a:t>number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denominator</a:t>
            </a:r>
            <a:r>
              <a:rPr lang="de-DE" sz="2000" dirty="0"/>
              <a:t> </a:t>
            </a:r>
            <a:r>
              <a:rPr lang="de-DE" sz="2000" dirty="0" err="1"/>
              <a:t>degrees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freedoms</a:t>
            </a:r>
            <a:r>
              <a:rPr lang="de-DE" sz="2000" dirty="0"/>
              <a:t> </a:t>
            </a:r>
            <a:r>
              <a:rPr lang="de-DE" sz="2000" dirty="0" err="1" smtClean="0"/>
              <a:t>unknown</a:t>
            </a:r>
            <a:endParaRPr lang="de-DE" sz="2000" dirty="0"/>
          </a:p>
          <a:p>
            <a:endParaRPr lang="de-DE" sz="2400" dirty="0"/>
          </a:p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/>
              <a:t>implements</a:t>
            </a:r>
            <a:r>
              <a:rPr lang="de-DE" sz="2400" dirty="0"/>
              <a:t> </a:t>
            </a:r>
            <a:r>
              <a:rPr lang="de-DE" sz="2400" dirty="0" smtClean="0"/>
              <a:t>"</a:t>
            </a:r>
            <a:r>
              <a:rPr lang="de-DE" sz="2400" dirty="0" err="1"/>
              <a:t>best</a:t>
            </a:r>
            <a:r>
              <a:rPr lang="de-DE" sz="2400" dirty="0"/>
              <a:t>" </a:t>
            </a:r>
            <a:r>
              <a:rPr lang="de-DE" sz="2400" dirty="0" err="1" smtClean="0"/>
              <a:t>options</a:t>
            </a:r>
            <a:r>
              <a:rPr lang="de-DE" sz="2400" dirty="0" smtClean="0"/>
              <a:t> </a:t>
            </a:r>
            <a:r>
              <a:rPr lang="de-DE" sz="2400" dirty="0"/>
              <a:t>(</a:t>
            </a:r>
            <a:r>
              <a:rPr lang="de-DE" sz="2400" dirty="0" err="1"/>
              <a:t>according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smtClean="0">
                <a:hlinkClick r:id="rId2"/>
              </a:rPr>
              <a:t>lme4 </a:t>
            </a:r>
            <a:r>
              <a:rPr lang="de-DE" sz="2400" dirty="0" err="1">
                <a:hlinkClick r:id="rId2"/>
              </a:rPr>
              <a:t>faq</a:t>
            </a:r>
            <a:r>
              <a:rPr lang="de-DE" sz="2400" dirty="0"/>
              <a:t>)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/>
              <a:t>overcome</a:t>
            </a:r>
            <a:r>
              <a:rPr lang="de-DE" sz="2400" dirty="0"/>
              <a:t> </a:t>
            </a:r>
            <a:r>
              <a:rPr lang="de-DE" sz="2400" dirty="0" err="1" smtClean="0"/>
              <a:t>this</a:t>
            </a:r>
            <a:endParaRPr lang="de-DE" sz="2400" dirty="0"/>
          </a:p>
          <a:p>
            <a:pPr lvl="1"/>
            <a:r>
              <a:rPr lang="de-DE" sz="2000" dirty="0" err="1"/>
              <a:t>for</a:t>
            </a:r>
            <a:r>
              <a:rPr lang="de-DE" sz="2000" dirty="0"/>
              <a:t> LMMs: </a:t>
            </a:r>
            <a:r>
              <a:rPr lang="de-DE" sz="2000" dirty="0" err="1" smtClean="0"/>
              <a:t>Kenward</a:t>
            </a:r>
            <a:r>
              <a:rPr lang="de-DE" sz="2000" dirty="0" smtClean="0"/>
              <a:t>-Rogers </a:t>
            </a:r>
            <a:r>
              <a:rPr lang="de-DE" sz="2000" dirty="0" err="1"/>
              <a:t>approximation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df</a:t>
            </a:r>
            <a:r>
              <a:rPr lang="de-DE" sz="2000" dirty="0"/>
              <a:t> (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"KR</a:t>
            </a:r>
            <a:r>
              <a:rPr lang="de-DE" sz="2000" dirty="0" smtClean="0">
                <a:cs typeface="Consolas" pitchFamily="49" charset="0"/>
              </a:rPr>
              <a:t>", </a:t>
            </a:r>
            <a:r>
              <a:rPr lang="de-DE" sz="2000" dirty="0" err="1" smtClean="0">
                <a:cs typeface="Consolas" pitchFamily="49" charset="0"/>
              </a:rPr>
              <a:t>default</a:t>
            </a:r>
            <a:r>
              <a:rPr lang="de-DE" sz="2000" dirty="0" smtClean="0"/>
              <a:t>) </a:t>
            </a:r>
            <a:br>
              <a:rPr lang="de-DE" sz="2000" dirty="0" smtClean="0"/>
            </a:br>
            <a:r>
              <a:rPr lang="de-DE" sz="2000" dirty="0" smtClean="0"/>
              <a:t>[</a:t>
            </a:r>
            <a:r>
              <a:rPr lang="de-DE" sz="2000" dirty="0"/>
              <a:t>also </a:t>
            </a:r>
            <a:r>
              <a:rPr lang="de-DE" sz="2000" dirty="0" err="1"/>
              <a:t>offered</a:t>
            </a:r>
            <a:r>
              <a:rPr lang="de-DE" sz="2000" dirty="0"/>
              <a:t> in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car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::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(…,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test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"F")</a:t>
            </a:r>
            <a:r>
              <a:rPr lang="de-DE" sz="2000" dirty="0"/>
              <a:t>]</a:t>
            </a:r>
          </a:p>
          <a:p>
            <a:pPr lvl="1"/>
            <a:r>
              <a:rPr lang="de-DE" sz="2000" dirty="0" err="1"/>
              <a:t>for</a:t>
            </a:r>
            <a:r>
              <a:rPr lang="de-DE" sz="2000" dirty="0"/>
              <a:t> GLMMs </a:t>
            </a:r>
            <a:r>
              <a:rPr lang="de-DE" sz="2000" dirty="0" err="1"/>
              <a:t>and</a:t>
            </a:r>
            <a:r>
              <a:rPr lang="de-DE" sz="2000" dirty="0"/>
              <a:t> LMMs: </a:t>
            </a:r>
            <a:r>
              <a:rPr lang="de-DE" sz="2000" dirty="0" err="1"/>
              <a:t>Parametric</a:t>
            </a:r>
            <a:r>
              <a:rPr lang="de-DE" sz="2000" dirty="0"/>
              <a:t> </a:t>
            </a:r>
            <a:r>
              <a:rPr lang="de-DE" sz="2000" dirty="0" err="1"/>
              <a:t>bootstrap</a:t>
            </a:r>
            <a:r>
              <a:rPr lang="de-DE" sz="2000" dirty="0"/>
              <a:t> (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"PB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/>
              <a:t>GLMMs </a:t>
            </a:r>
            <a:r>
              <a:rPr lang="de-DE" sz="2000" dirty="0" err="1"/>
              <a:t>and</a:t>
            </a:r>
            <a:r>
              <a:rPr lang="de-DE" sz="2000" dirty="0"/>
              <a:t> LMMs</a:t>
            </a:r>
            <a:r>
              <a:rPr lang="de-DE" sz="2000" dirty="0" smtClean="0"/>
              <a:t>: </a:t>
            </a:r>
            <a:r>
              <a:rPr lang="de-DE" sz="2000" dirty="0" err="1" smtClean="0"/>
              <a:t>Likelihood</a:t>
            </a:r>
            <a:r>
              <a:rPr lang="de-DE" sz="2000" dirty="0" smtClean="0"/>
              <a:t>-ratio </a:t>
            </a:r>
            <a:r>
              <a:rPr lang="de-DE" sz="2000" dirty="0" err="1" smtClean="0"/>
              <a:t>tests</a:t>
            </a:r>
            <a:r>
              <a:rPr lang="de-DE" sz="2000" dirty="0" smtClean="0"/>
              <a:t> (</a:t>
            </a:r>
            <a:r>
              <a:rPr lang="de-DE" sz="2000" dirty="0" err="1" smtClean="0"/>
              <a:t>method</a:t>
            </a:r>
            <a:r>
              <a:rPr lang="de-DE" sz="2000" dirty="0" smtClean="0"/>
              <a:t> = "LRT")</a:t>
            </a:r>
            <a:endParaRPr lang="de-DE" sz="2000" dirty="0"/>
          </a:p>
          <a:p>
            <a:pPr lvl="1"/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/>
              <a:t>options</a:t>
            </a:r>
            <a:r>
              <a:rPr lang="de-DE" sz="2000" dirty="0"/>
              <a:t> </a:t>
            </a:r>
            <a:r>
              <a:rPr lang="de-DE" sz="2000" dirty="0" err="1" smtClean="0"/>
              <a:t>achieved</a:t>
            </a:r>
            <a:r>
              <a:rPr lang="de-DE" sz="2000" dirty="0" smtClean="0"/>
              <a:t> </a:t>
            </a:r>
            <a:r>
              <a:rPr lang="de-DE" sz="2000" dirty="0" err="1"/>
              <a:t>through</a:t>
            </a:r>
            <a:r>
              <a:rPr lang="de-DE" sz="2000" dirty="0"/>
              <a:t> </a:t>
            </a:r>
            <a:r>
              <a:rPr lang="de-DE" sz="2000" dirty="0" err="1"/>
              <a:t>package</a:t>
            </a:r>
            <a:r>
              <a:rPr lang="de-DE" sz="2000" dirty="0"/>
              <a:t>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pbkrtest</a:t>
            </a:r>
            <a:r>
              <a:rPr lang="de-DE" sz="2000" dirty="0">
                <a:cs typeface="Consolas" pitchFamily="49" charset="0"/>
              </a:rPr>
              <a:t> (</a:t>
            </a:r>
            <a:r>
              <a:rPr lang="de-DE" sz="2000" dirty="0" err="1">
                <a:cs typeface="Consolas" pitchFamily="49" charset="0"/>
              </a:rPr>
              <a:t>Halekoh</a:t>
            </a:r>
            <a:r>
              <a:rPr lang="de-DE" sz="2000" dirty="0">
                <a:cs typeface="Consolas" pitchFamily="49" charset="0"/>
              </a:rPr>
              <a:t> &amp; </a:t>
            </a:r>
            <a:r>
              <a:rPr lang="de-DE" sz="2000" dirty="0" err="1">
                <a:cs typeface="Consolas" pitchFamily="49" charset="0"/>
              </a:rPr>
              <a:t>Hojsgaard</a:t>
            </a:r>
            <a:r>
              <a:rPr lang="de-DE" sz="2000" dirty="0">
                <a:cs typeface="Consolas" pitchFamily="49" charset="0"/>
              </a:rPr>
              <a:t>, 2012)</a:t>
            </a:r>
            <a:r>
              <a:rPr lang="de-DE" sz="2000" dirty="0"/>
              <a:t>.</a:t>
            </a:r>
          </a:p>
          <a:p>
            <a:pPr lvl="1"/>
            <a:endParaRPr lang="de-DE" sz="2000" dirty="0"/>
          </a:p>
          <a:p>
            <a:pPr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cap="non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 smtClean="0"/>
              <a:t>wrapper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lme4::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lmer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smtClean="0"/>
              <a:t>additional </a:t>
            </a:r>
            <a:r>
              <a:rPr lang="de-DE" sz="2400" dirty="0" err="1"/>
              <a:t>arguments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type</a:t>
            </a:r>
            <a:r>
              <a:rPr lang="de-DE" sz="2000" dirty="0"/>
              <a:t>: type </a:t>
            </a:r>
            <a:r>
              <a:rPr lang="de-DE" sz="2000" dirty="0" err="1"/>
              <a:t>of</a:t>
            </a:r>
            <a:r>
              <a:rPr lang="de-DE" sz="2000" dirty="0"/>
              <a:t> "sums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squares</a:t>
            </a:r>
            <a:r>
              <a:rPr lang="de-DE" sz="2000" dirty="0"/>
              <a:t>" (i.e.,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calculated</a:t>
            </a:r>
            <a:r>
              <a:rPr lang="de-DE" sz="2000" dirty="0"/>
              <a:t>), </a:t>
            </a:r>
            <a:r>
              <a:rPr lang="de-DE" sz="2000" dirty="0" err="1"/>
              <a:t>default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3</a:t>
            </a:r>
          </a:p>
          <a:p>
            <a:pPr lvl="1"/>
            <a:r>
              <a:rPr lang="de-DE" sz="20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000" dirty="0"/>
              <a:t>: </a:t>
            </a:r>
            <a:endParaRPr lang="de-DE" sz="2000" dirty="0" smtClean="0"/>
          </a:p>
          <a:p>
            <a:pPr lvl="2"/>
            <a:r>
              <a:rPr lang="de-DE" sz="1600" dirty="0" err="1" smtClean="0"/>
              <a:t>Kenward</a:t>
            </a:r>
            <a:r>
              <a:rPr lang="de-DE" sz="1600" dirty="0" smtClean="0"/>
              <a:t>-Rogers </a:t>
            </a:r>
            <a:r>
              <a:rPr lang="de-DE" sz="1600" dirty="0"/>
              <a:t>(</a:t>
            </a:r>
            <a:r>
              <a:rPr lang="de-DE" sz="1600" dirty="0">
                <a:latin typeface="Consolas" pitchFamily="49" charset="0"/>
                <a:cs typeface="Consolas" pitchFamily="49" charset="0"/>
              </a:rPr>
              <a:t>"KR"</a:t>
            </a:r>
            <a:r>
              <a:rPr lang="de-DE" sz="1600" dirty="0"/>
              <a:t>, </a:t>
            </a:r>
            <a:r>
              <a:rPr lang="de-DE" sz="1600" dirty="0" err="1" smtClean="0"/>
              <a:t>default</a:t>
            </a:r>
            <a:r>
              <a:rPr lang="de-DE" sz="1600" dirty="0"/>
              <a:t>, </a:t>
            </a:r>
            <a:r>
              <a:rPr lang="de-DE" sz="1600" dirty="0" err="1" smtClean="0"/>
              <a:t>may</a:t>
            </a:r>
            <a:r>
              <a:rPr lang="de-DE" sz="1600" dirty="0" smtClean="0"/>
              <a:t> </a:t>
            </a:r>
            <a:r>
              <a:rPr lang="de-DE" sz="1600" dirty="0" err="1" smtClean="0"/>
              <a:t>needs</a:t>
            </a:r>
            <a:r>
              <a:rPr lang="de-DE" sz="1600" dirty="0" smtClean="0"/>
              <a:t> lots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smtClean="0"/>
              <a:t>RAM)</a:t>
            </a:r>
          </a:p>
          <a:p>
            <a:pPr lvl="2"/>
            <a:r>
              <a:rPr lang="de-DE" sz="1600" dirty="0" err="1" smtClean="0"/>
              <a:t>parametric</a:t>
            </a:r>
            <a:r>
              <a:rPr lang="de-DE" sz="1600" dirty="0" smtClean="0"/>
              <a:t> </a:t>
            </a:r>
            <a:r>
              <a:rPr lang="de-DE" sz="1600" dirty="0" err="1"/>
              <a:t>bootstrap</a:t>
            </a:r>
            <a:r>
              <a:rPr lang="de-DE" sz="1600" dirty="0"/>
              <a:t> (</a:t>
            </a:r>
            <a:r>
              <a:rPr lang="de-DE" sz="1600" dirty="0">
                <a:latin typeface="Consolas" pitchFamily="49" charset="0"/>
                <a:cs typeface="Consolas" pitchFamily="49" charset="0"/>
              </a:rPr>
              <a:t>"PB"</a:t>
            </a:r>
            <a:r>
              <a:rPr lang="de-DE" sz="1600" dirty="0">
                <a:cs typeface="Consolas" pitchFamily="49" charset="0"/>
              </a:rPr>
              <a:t>, </a:t>
            </a:r>
            <a:r>
              <a:rPr lang="de-DE" sz="1600" dirty="0" err="1">
                <a:cs typeface="Consolas" pitchFamily="49" charset="0"/>
              </a:rPr>
              <a:t>can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be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parallelized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using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the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>
                <a:latin typeface="Consolas" pitchFamily="49" charset="0"/>
                <a:cs typeface="Consolas" pitchFamily="49" charset="0"/>
              </a:rPr>
              <a:t>parallel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 smtClean="0">
                <a:cs typeface="Consolas" pitchFamily="49" charset="0"/>
              </a:rPr>
              <a:t>package</a:t>
            </a:r>
            <a:r>
              <a:rPr lang="de-DE" sz="1600" dirty="0" smtClean="0"/>
              <a:t>)</a:t>
            </a:r>
          </a:p>
          <a:p>
            <a:pPr lvl="2"/>
            <a:r>
              <a:rPr lang="de-DE" sz="1600" dirty="0" smtClean="0"/>
              <a:t>LRTs (</a:t>
            </a:r>
            <a:r>
              <a:rPr lang="de-D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"LRT"</a:t>
            </a:r>
            <a:r>
              <a:rPr lang="de-DE" sz="1600" dirty="0" smtClean="0"/>
              <a:t>)</a:t>
            </a:r>
            <a:endParaRPr lang="de-DE" sz="1600" dirty="0"/>
          </a:p>
          <a:p>
            <a:pPr lvl="1"/>
            <a:r>
              <a:rPr lang="de-DE" sz="2000" dirty="0" err="1">
                <a:latin typeface="Consolas" pitchFamily="49" charset="0"/>
                <a:cs typeface="Consolas" pitchFamily="49" charset="0"/>
              </a:rPr>
              <a:t>args.test</a:t>
            </a:r>
            <a:r>
              <a:rPr lang="de-DE" sz="2000" dirty="0"/>
              <a:t>: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arguments</a:t>
            </a:r>
            <a:r>
              <a:rPr lang="de-DE" sz="2000" dirty="0"/>
              <a:t> </a:t>
            </a:r>
            <a:r>
              <a:rPr lang="de-DE" sz="2000" dirty="0" err="1"/>
              <a:t>passed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pbkrtest</a:t>
            </a:r>
            <a:r>
              <a:rPr lang="de-DE" sz="2000" dirty="0"/>
              <a:t>.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300" dirty="0" smtClean="0">
                <a:latin typeface="Consolas" pitchFamily="49" charset="0"/>
                <a:cs typeface="Consolas" pitchFamily="49" charset="0"/>
              </a:rPr>
              <a:t>m1 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&lt;-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(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~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+ (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validity|id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) + (1|content), ks2013.3,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= "LRT")</a:t>
            </a:r>
            <a:endParaRPr lang="de-DE" sz="2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63352" y="332657"/>
            <a:ext cx="11593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m1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&lt;- mixed(response ~ condition * validity * believability + (believability 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validity|id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+ (1|content), ks2013.3, method = "LRT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Contrasts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to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 the following variables: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condition,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validity, believability, id, content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REML argument to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set to FALSE for method = 'PB' or 'LRT'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Fitting 8 (g)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models: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[........]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Effect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Chisq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                        condition  1   0.02     .90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                         validity  1   0.03     .87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                    believability  2 6.43 *     .04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condition:validity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1   1.90     .17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condition:believability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2   0.47     .79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6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validity:believability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2 5.94 +     .05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7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condition:validity:believability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2   0.83     .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0644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cap="none" dirty="0" smtClean="0"/>
              <a:t> – </a:t>
            </a:r>
            <a:r>
              <a:rPr lang="de-DE" cap="none" dirty="0" err="1" smtClean="0"/>
              <a:t>return</a:t>
            </a:r>
            <a:r>
              <a:rPr lang="de-DE" cap="none" dirty="0" smtClean="0"/>
              <a:t> </a:t>
            </a:r>
            <a:r>
              <a:rPr lang="de-DE" cap="none" dirty="0" err="1" smtClean="0"/>
              <a:t>value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04520" cy="4023360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>
                <a:cs typeface="Consolas" pitchFamily="49" charset="0"/>
              </a:rPr>
              <a:t>returns</a:t>
            </a:r>
            <a:r>
              <a:rPr lang="de-DE" dirty="0" smtClean="0">
                <a:cs typeface="Consolas" pitchFamily="49" charset="0"/>
              </a:rPr>
              <a:t> S3 </a:t>
            </a:r>
            <a:r>
              <a:rPr lang="de-DE" dirty="0" err="1" smtClean="0">
                <a:cs typeface="Consolas" pitchFamily="49" charset="0"/>
              </a:rPr>
              <a:t>object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of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class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methods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:</a:t>
            </a:r>
            <a:endParaRPr lang="de-DE" dirty="0" smtClean="0">
              <a:cs typeface="Consolas" pitchFamily="49" charset="0"/>
            </a:endParaRPr>
          </a:p>
          <a:p>
            <a:pPr lvl="1"/>
            <a:r>
              <a:rPr lang="de-DE" dirty="0" err="1" smtClean="0">
                <a:latin typeface="Consolas" pitchFamily="49" charset="0"/>
                <a:cs typeface="Consolas" pitchFamily="49" charset="0"/>
              </a:rPr>
              <a:t>print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()/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nice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/>
              <a:t>prints</a:t>
            </a:r>
            <a:r>
              <a:rPr lang="de-DE" dirty="0"/>
              <a:t> ANOVA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rounded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(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-paste</a:t>
            </a:r>
            <a:r>
              <a:rPr lang="de-DE" dirty="0" smtClean="0"/>
              <a:t>).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de-DE" dirty="0" err="1" smtClean="0">
                <a:latin typeface="Consolas" pitchFamily="49" charset="0"/>
                <a:cs typeface="Consolas" pitchFamily="49" charset="0"/>
              </a:rPr>
              <a:t>anova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/>
              <a:t>prints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R ANOVA </a:t>
            </a:r>
            <a:r>
              <a:rPr lang="de-DE" dirty="0" err="1"/>
              <a:t>table</a:t>
            </a:r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rounding</a:t>
            </a:r>
            <a:r>
              <a:rPr lang="de-DE" dirty="0" smtClean="0"/>
              <a:t>).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de-DE" dirty="0" err="1" smtClean="0">
                <a:latin typeface="Consolas" pitchFamily="49" charset="0"/>
                <a:cs typeface="Consolas" pitchFamily="49" charset="0"/>
              </a:rPr>
              <a:t>summary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prints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itchFamily="49" charset="0"/>
              </a:rPr>
              <a:t>summary</a:t>
            </a:r>
            <a:r>
              <a:rPr lang="de-DE" dirty="0" smtClean="0">
                <a:latin typeface="Consolas" panose="020B0609020204030204" pitchFamily="49" charset="0"/>
                <a:cs typeface="Consolas" pitchFamily="49" charset="0"/>
              </a:rPr>
              <a:t>()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of</a:t>
            </a:r>
            <a:r>
              <a:rPr lang="de-DE" dirty="0" smtClean="0">
                <a:cs typeface="Consolas" pitchFamily="49" charset="0"/>
              </a:rPr>
              <a:t> lme4 </a:t>
            </a:r>
            <a:r>
              <a:rPr lang="de-DE" dirty="0" err="1" smtClean="0">
                <a:cs typeface="Consolas" pitchFamily="49" charset="0"/>
              </a:rPr>
              <a:t>object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str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(m1, 1)</a:t>
            </a:r>
          </a:p>
          <a:p>
            <a:pPr>
              <a:buNone/>
            </a:pPr>
            <a:r>
              <a:rPr lang="de-DE" sz="1800" dirty="0">
                <a:latin typeface="Consolas" pitchFamily="49" charset="0"/>
                <a:cs typeface="Consolas" pitchFamily="49" charset="0"/>
              </a:rPr>
              <a:t>List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anova_table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     :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Classes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‘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’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and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'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data.frame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':	7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obs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.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 4 variables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:..-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(*, "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heading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")=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chr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[1:5] "Mixed Model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Table (Type 3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tests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)\n" "Model: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~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+ (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* " "Model:    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|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) + (1 |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content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)" "Data: ks2013.3" 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full.model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      :Formal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'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lmerMod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' [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package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"lme4"]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with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13 </a:t>
            </a:r>
            <a:r>
              <a:rPr lang="de-DE" sz="1800" dirty="0" err="1" smtClean="0">
                <a:latin typeface="Consolas" pitchFamily="49" charset="0"/>
                <a:cs typeface="Consolas" pitchFamily="49" charset="0"/>
              </a:rPr>
              <a:t>slots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restricted.models:List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7</a:t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tests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           :List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7</a:t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-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(*, "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")=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chr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"</a:t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-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(*, "type")=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3</a:t>
            </a:r>
            <a:br>
              <a:rPr lang="de-DE" sz="1800" dirty="0" smtClean="0">
                <a:latin typeface="Consolas" pitchFamily="49" charset="0"/>
                <a:cs typeface="Consolas" pitchFamily="49" charset="0"/>
              </a:rPr>
            </a:br>
            <a:r>
              <a:rPr lang="de-DE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-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(*, "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")= </a:t>
            </a:r>
            <a:r>
              <a:rPr lang="de-DE" sz="1800" dirty="0" err="1">
                <a:latin typeface="Consolas" pitchFamily="49" charset="0"/>
                <a:cs typeface="Consolas" pitchFamily="49" charset="0"/>
              </a:rPr>
              <a:t>chr</a:t>
            </a:r>
            <a:r>
              <a:rPr lang="de-DE" sz="1800" dirty="0">
                <a:latin typeface="Consolas" pitchFamily="49" charset="0"/>
                <a:cs typeface="Consolas" pitchFamily="49" charset="0"/>
              </a:rPr>
              <a:t> "LRT"</a:t>
            </a:r>
            <a:endParaRPr lang="de-DE" sz="18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15480" y="404664"/>
            <a:ext cx="9361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lsm.options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disable.pbkrtest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=TRUE)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(means &lt;-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(m1, ~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validity:cond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validity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asymp.LCL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asymp.UCL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random 3.201079 0.09583047 NA  3.013232  3.388926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random 3.115587 0.09692236 NA  2.925600  3.305574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fixed  3.091634 0.10064324 NA  2.894353  3.288915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fixed  3.200033 0.10168346 NA  3.000713  3.399353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Confidence level used: 0.95 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contrast(means, c, adjust="holm")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estimate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z.ratio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-0.08549232 0.08950572 NA -0.9551604  0.6364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0.10839904 0.10859837 NA  0.9981645  0.6364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holm method for 2 tests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values are asymptotic </a:t>
            </a:r>
          </a:p>
        </p:txBody>
      </p:sp>
    </p:spTree>
    <p:extLst>
      <p:ext uri="{BB962C8B-B14F-4D97-AF65-F5344CB8AC3E}">
        <p14:creationId xmlns:p14="http://schemas.microsoft.com/office/powerpoint/2010/main" val="30948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Take Home Messages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afex</a:t>
            </a:r>
            <a:r>
              <a:rPr lang="de-DE" sz="2400" dirty="0"/>
              <a:t> </a:t>
            </a:r>
            <a:r>
              <a:rPr lang="de-DE" sz="2400" dirty="0" err="1"/>
              <a:t>provides</a:t>
            </a:r>
            <a:r>
              <a:rPr lang="de-DE" sz="2400" dirty="0"/>
              <a:t> </a:t>
            </a:r>
            <a:r>
              <a:rPr lang="de-DE" sz="2400" dirty="0" err="1"/>
              <a:t>convenience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specifying</a:t>
            </a:r>
            <a:r>
              <a:rPr lang="de-DE" sz="2400" dirty="0"/>
              <a:t> </a:t>
            </a:r>
            <a:r>
              <a:rPr lang="de-DE" sz="2400" dirty="0" err="1" smtClean="0"/>
              <a:t>statistical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factorial</a:t>
            </a:r>
            <a:r>
              <a:rPr lang="de-DE" sz="2400" dirty="0"/>
              <a:t> experimental </a:t>
            </a:r>
            <a:r>
              <a:rPr lang="de-DE" sz="2400" dirty="0" err="1"/>
              <a:t>designs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/>
              <a:t>ANOVA: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 smtClean="0">
                <a:cs typeface="Consolas" pitchFamily="49" charset="0"/>
              </a:rPr>
              <a:t>,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aov_car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 smtClean="0">
                <a:cs typeface="Consolas" pitchFamily="49" charset="0"/>
              </a:rPr>
              <a:t>, </a:t>
            </a:r>
            <a:r>
              <a:rPr lang="de-DE" sz="2000" dirty="0" err="1" smtClean="0">
                <a:cs typeface="Consolas" pitchFamily="49" charset="0"/>
              </a:rPr>
              <a:t>and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aov_4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sz="20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de-DE" sz="20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for</a:t>
            </a:r>
            <a:r>
              <a:rPr lang="de-DE" sz="2000" dirty="0">
                <a:cs typeface="Consolas" pitchFamily="49" charset="0"/>
              </a:rPr>
              <a:t> LMMs </a:t>
            </a:r>
            <a:r>
              <a:rPr lang="de-DE" sz="2000" dirty="0" err="1">
                <a:cs typeface="Consolas" pitchFamily="49" charset="0"/>
              </a:rPr>
              <a:t>and</a:t>
            </a:r>
            <a:r>
              <a:rPr lang="de-DE" sz="2000" dirty="0">
                <a:cs typeface="Consolas" pitchFamily="49" charset="0"/>
              </a:rPr>
              <a:t> GLMMs (i.e., </a:t>
            </a:r>
            <a:r>
              <a:rPr lang="de-DE" sz="2000" dirty="0" err="1">
                <a:cs typeface="Consolas" pitchFamily="49" charset="0"/>
              </a:rPr>
              <a:t>models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with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potentially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crossed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random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effects</a:t>
            </a:r>
            <a:r>
              <a:rPr lang="de-DE" sz="2000" dirty="0" smtClean="0">
                <a:cs typeface="Consolas" pitchFamily="49" charset="0"/>
              </a:rPr>
              <a:t>), </a:t>
            </a:r>
            <a:r>
              <a:rPr lang="de-DE" sz="2000" dirty="0" err="1" smtClean="0">
                <a:cs typeface="Consolas" pitchFamily="49" charset="0"/>
              </a:rPr>
              <a:t>see</a:t>
            </a:r>
            <a:r>
              <a:rPr lang="de-DE" sz="2000" dirty="0" smtClean="0">
                <a:cs typeface="Consolas" pitchFamily="49" charset="0"/>
              </a:rPr>
              <a:t> Barr, Levy, </a:t>
            </a:r>
            <a:r>
              <a:rPr lang="en-US" sz="2000" dirty="0" err="1" smtClean="0"/>
              <a:t>Scheepers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Tily</a:t>
            </a:r>
            <a:r>
              <a:rPr lang="en-US" sz="2000" dirty="0"/>
              <a:t> (2013</a:t>
            </a:r>
            <a:r>
              <a:rPr lang="en-US" sz="2000" dirty="0" smtClean="0"/>
              <a:t>). </a:t>
            </a:r>
            <a:r>
              <a:rPr lang="en-US" sz="2000" i="1" dirty="0"/>
              <a:t>Keep it </a:t>
            </a:r>
            <a:r>
              <a:rPr lang="en-US" sz="2000" i="1" dirty="0" smtClean="0"/>
              <a:t>maximal</a:t>
            </a:r>
            <a:r>
              <a:rPr lang="en-US" sz="2000" dirty="0" smtClean="0"/>
              <a:t>. Journal </a:t>
            </a:r>
            <a:r>
              <a:rPr lang="en-US" sz="2000" dirty="0"/>
              <a:t>of Memory and </a:t>
            </a:r>
            <a:r>
              <a:rPr lang="en-US" sz="2000" dirty="0" smtClean="0"/>
              <a:t>Language</a:t>
            </a:r>
            <a:r>
              <a:rPr lang="en-US" sz="2000" i="1" dirty="0" smtClean="0"/>
              <a:t>.</a:t>
            </a:r>
            <a:endParaRPr lang="de-DE" sz="2000" dirty="0">
              <a:cs typeface="Consolas" pitchFamily="49" charset="0"/>
            </a:endParaRPr>
          </a:p>
          <a:p>
            <a:r>
              <a:rPr lang="de-DE" sz="2400" dirty="0" err="1" smtClean="0"/>
              <a:t>Returned</a:t>
            </a:r>
            <a:r>
              <a:rPr lang="de-DE" sz="2400" dirty="0" smtClean="0"/>
              <a:t> </a:t>
            </a:r>
            <a:r>
              <a:rPr lang="de-DE" sz="2400" dirty="0" err="1" smtClean="0"/>
              <a:t>objects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passed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contrasts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</a:t>
            </a:r>
            <a:r>
              <a:rPr lang="de-DE" sz="2400" dirty="0" err="1" smtClean="0"/>
              <a:t>inspection</a:t>
            </a:r>
            <a:r>
              <a:rPr lang="de-DE" sz="2400" dirty="0" smtClean="0"/>
              <a:t> (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multcomp</a:t>
            </a:r>
            <a:r>
              <a:rPr lang="de-DE" sz="2400" dirty="0" smtClean="0"/>
              <a:t>)</a:t>
            </a:r>
            <a:endParaRPr lang="de-DE" sz="2400" dirty="0"/>
          </a:p>
          <a:p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vectors</a:t>
            </a:r>
            <a:r>
              <a:rPr lang="de-DE" sz="2400" dirty="0"/>
              <a:t> (</a:t>
            </a:r>
            <a:r>
              <a:rPr lang="de-DE" sz="2400" dirty="0" err="1"/>
              <a:t>unpaired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paired</a:t>
            </a:r>
            <a:r>
              <a:rPr lang="de-DE" sz="2400" dirty="0"/>
              <a:t>)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compared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compare.2.vectors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i="1" dirty="0"/>
              <a:t>t-</a:t>
            </a:r>
            <a:r>
              <a:rPr lang="de-DE" sz="2400" dirty="0"/>
              <a:t>, (</a:t>
            </a:r>
            <a:r>
              <a:rPr lang="de-DE" sz="2400" dirty="0" err="1"/>
              <a:t>Welch</a:t>
            </a:r>
            <a:r>
              <a:rPr lang="de-DE" sz="2400" dirty="0"/>
              <a:t>-), </a:t>
            </a:r>
            <a:r>
              <a:rPr lang="de-DE" sz="2400" dirty="0" err="1"/>
              <a:t>Wilcoxon</a:t>
            </a:r>
            <a:r>
              <a:rPr lang="de-DE" sz="2400" dirty="0"/>
              <a:t>-,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permutation</a:t>
            </a:r>
            <a:r>
              <a:rPr lang="de-DE" sz="2400" dirty="0" smtClean="0"/>
              <a:t>-test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err="1"/>
              <a:t>Thank</a:t>
            </a:r>
            <a:r>
              <a:rPr lang="de-DE" sz="5400" dirty="0"/>
              <a:t> </a:t>
            </a:r>
            <a:r>
              <a:rPr lang="de-DE" sz="5400" dirty="0" err="1"/>
              <a:t>you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your</a:t>
            </a:r>
            <a:r>
              <a:rPr lang="de-DE" sz="5400" dirty="0"/>
              <a:t> </a:t>
            </a:r>
            <a:r>
              <a:rPr lang="de-DE" sz="5400" dirty="0" err="1" smtClean="0"/>
              <a:t>attention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462064" cy="1463040"/>
          </a:xfrm>
        </p:spPr>
        <p:txBody>
          <a:bodyPr>
            <a:normAutofit/>
          </a:bodyPr>
          <a:lstStyle/>
          <a:p>
            <a:endParaRPr lang="de-DE" sz="2400" dirty="0"/>
          </a:p>
        </p:txBody>
      </p:sp>
      <p:pic>
        <p:nvPicPr>
          <p:cNvPr id="9" name="Picture 2" descr="uz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451377"/>
            <a:ext cx="2708591" cy="9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 </a:t>
            </a:r>
            <a:r>
              <a:rPr lang="de-DE" dirty="0" err="1" smtClean="0"/>
              <a:t>and</a:t>
            </a:r>
            <a:r>
              <a:rPr lang="de-DE" dirty="0" smtClean="0"/>
              <a:t> ANOVA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Standard </a:t>
            </a:r>
            <a:r>
              <a:rPr lang="de-DE" sz="2400" dirty="0" err="1"/>
              <a:t>analysis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(ANOVA)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 smtClean="0"/>
              <a:t>somewhat</a:t>
            </a:r>
            <a:r>
              <a:rPr lang="de-DE" sz="2400" dirty="0" smtClean="0"/>
              <a:t> </a:t>
            </a:r>
            <a:r>
              <a:rPr lang="de-DE" sz="2400" dirty="0" err="1"/>
              <a:t>neglected</a:t>
            </a:r>
            <a:r>
              <a:rPr lang="de-DE" sz="2400" dirty="0"/>
              <a:t> </a:t>
            </a:r>
            <a:r>
              <a:rPr lang="de-DE" sz="2400" dirty="0" err="1"/>
              <a:t>statistical</a:t>
            </a:r>
            <a:r>
              <a:rPr lang="de-DE" sz="2400" dirty="0"/>
              <a:t> </a:t>
            </a:r>
            <a:r>
              <a:rPr lang="de-DE" sz="2400" dirty="0" err="1"/>
              <a:t>procedure</a:t>
            </a:r>
            <a:r>
              <a:rPr lang="de-DE" sz="2400" dirty="0"/>
              <a:t> in (</a:t>
            </a:r>
            <a:r>
              <a:rPr lang="de-DE" sz="2400" dirty="0" err="1"/>
              <a:t>base</a:t>
            </a:r>
            <a:r>
              <a:rPr lang="de-DE" sz="2400" dirty="0"/>
              <a:t>) R: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"</a:t>
            </a:r>
            <a:r>
              <a:rPr lang="en-US" sz="2400" dirty="0"/>
              <a:t>Although the methods encoded in procedures available in SAS and SPSS can seem somewhat </a:t>
            </a:r>
            <a:r>
              <a:rPr lang="en-US" sz="2400" dirty="0" err="1"/>
              <a:t>oldfashioned</a:t>
            </a:r>
            <a:r>
              <a:rPr lang="en-US" sz="2400" dirty="0"/>
              <a:t>, they do have some added value relative to analysis by mixed model methodology, and they have a strong tradition in several applied areas."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Dalgaard</a:t>
            </a:r>
            <a:r>
              <a:rPr lang="en-US" sz="2400" dirty="0"/>
              <a:t>, 2007, p. 2, R News)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GLMMs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 smtClean="0"/>
              <a:t>dependent</a:t>
            </a:r>
            <a:r>
              <a:rPr lang="de-DE" sz="2400" dirty="0" smtClean="0"/>
              <a:t> </a:t>
            </a:r>
            <a:r>
              <a:rPr lang="de-DE" sz="2400" dirty="0"/>
              <a:t>variable </a:t>
            </a:r>
            <a:r>
              <a:rPr lang="de-DE" sz="2400" dirty="0" smtClean="0"/>
              <a:t>was </a:t>
            </a:r>
            <a:r>
              <a:rPr lang="de-DE" sz="2400" dirty="0"/>
              <a:t>not </a:t>
            </a:r>
            <a:r>
              <a:rPr lang="de-DE" sz="2400" dirty="0" err="1"/>
              <a:t>interval</a:t>
            </a:r>
            <a:r>
              <a:rPr lang="de-DE" sz="2400" dirty="0"/>
              <a:t> </a:t>
            </a:r>
            <a:r>
              <a:rPr lang="de-DE" sz="2400" dirty="0" err="1"/>
              <a:t>scaled</a:t>
            </a:r>
            <a:r>
              <a:rPr lang="de-DE" sz="2400" dirty="0"/>
              <a:t>, </a:t>
            </a:r>
            <a:r>
              <a:rPr lang="de-DE" sz="2400" dirty="0" smtClean="0"/>
              <a:t>but </a:t>
            </a:r>
            <a:r>
              <a:rPr lang="de-DE" sz="2400" dirty="0" err="1"/>
              <a:t>binary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i.e., </a:t>
            </a:r>
            <a:r>
              <a:rPr lang="de-DE" sz="2400" dirty="0" err="1"/>
              <a:t>if</a:t>
            </a:r>
            <a:r>
              <a:rPr lang="de-DE" sz="2400" dirty="0"/>
              <a:t> &lt;= 3, 0, </a:t>
            </a:r>
            <a:r>
              <a:rPr lang="de-DE" sz="2400" dirty="0" err="1"/>
              <a:t>else</a:t>
            </a:r>
            <a:r>
              <a:rPr lang="de-DE" sz="2400" dirty="0"/>
              <a:t> 1).</a:t>
            </a:r>
          </a:p>
          <a:p>
            <a:endParaRPr lang="de-DE" sz="2400" dirty="0"/>
          </a:p>
          <a:p>
            <a:r>
              <a:rPr lang="de-DE" sz="2400" dirty="0" smtClean="0"/>
              <a:t>Need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extend</a:t>
            </a:r>
            <a:r>
              <a:rPr lang="de-DE" sz="2400" dirty="0"/>
              <a:t> </a:t>
            </a:r>
            <a:r>
              <a:rPr lang="de-DE" sz="2400" dirty="0" smtClean="0"/>
              <a:t>LMM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binomial</a:t>
            </a:r>
            <a:r>
              <a:rPr lang="de-DE" sz="2400" dirty="0" smtClean="0"/>
              <a:t> residual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link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default</a:t>
            </a:r>
            <a:r>
              <a:rPr lang="de-DE" sz="2400" dirty="0" smtClean="0"/>
              <a:t>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smtClean="0"/>
              <a:t>link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logit</a:t>
            </a:r>
            <a:r>
              <a:rPr lang="de-DE" sz="2400" dirty="0"/>
              <a:t>).</a:t>
            </a:r>
          </a:p>
          <a:p>
            <a:endParaRPr lang="de-DE" sz="2400" dirty="0"/>
          </a:p>
          <a:p>
            <a:r>
              <a:rPr lang="de-DE" sz="2400" dirty="0">
                <a:latin typeface="Consolas" pitchFamily="49" charset="0"/>
                <a:cs typeface="Consolas" pitchFamily="49" charset="0"/>
              </a:rPr>
              <a:t>m2 &lt;-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(resp2 ~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+ (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validity|id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) + (1|content), d, 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400" dirty="0" smtClean="0">
                <a:latin typeface="Consolas" pitchFamily="49" charset="0"/>
                <a:cs typeface="Consolas" pitchFamily="49" charset="0"/>
              </a:rPr>
            </a:br>
            <a:r>
              <a:rPr lang="de-DE" sz="2400" dirty="0" err="1" smtClean="0">
                <a:latin typeface="Consolas" pitchFamily="49" charset="0"/>
                <a:cs typeface="Consolas" pitchFamily="49" charset="0"/>
              </a:rPr>
              <a:t>family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=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binomial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= "LRT")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GLMM –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916832"/>
            <a:ext cx="10184440" cy="4553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m2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Effect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df.large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df.small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chisq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p.value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34       33  0.17  1     .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68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            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validity       34       33  0.07  1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79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3       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believability       34       32  8.22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02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4         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cond:validity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34       33  1.48  1     .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5    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cond:believability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34       32  2.62  2     .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27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6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validity:believability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34       32  7.44  2     .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02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cond:validity:believability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34       32  2.50  2     .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 messages: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print.mixed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(list(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anova.table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list(Effect = c("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", "validity",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lme4 reported (at least) the following warnings for 'full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failure to converge in 10000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evaluations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Model failed to converge with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max|grad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| = 0.00439336 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tol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0.001, component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16)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print.mixed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(list(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anova.table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list(Effect = c("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", "validity",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lme4 reported (at least) the following warnings for '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failure to converge in 10000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evaluations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Model failed to converge with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max|grad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| = 0.00578346 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tol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0.001, component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16)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print.mixed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(list(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anova.table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list(Effect = c("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", "validity",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[…]</a:t>
            </a:r>
            <a:endParaRPr lang="de-DE" sz="24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compare.2.vectors()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compares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vectors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:</a:t>
            </a: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compare.2.vectors(1:10, c(7:20, 200))</a:t>
            </a: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parametric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test.statistic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test.value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test.df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p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   t           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-1.325921 23.0000 0.1978842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2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Welch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t  -1.632903 14.1646 0.1245135</a:t>
            </a:r>
          </a:p>
          <a:p>
            <a:endParaRPr lang="de-D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nonparametric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test.statistic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test.value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test.df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p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stats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Wilcoxon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W   8.000000      NA 0.0002228503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2  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permutation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Z  -1.305464      NA 0.0979700000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3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coin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Wilcoxon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Z  -3.719353      NA 0.0000200000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  median              Z   3.545621      NA 0.0005600000</a:t>
            </a:r>
          </a:p>
          <a:p>
            <a:endParaRPr lang="de-DE" dirty="0" smtClean="0"/>
          </a:p>
          <a:p>
            <a:r>
              <a:rPr lang="de-DE" dirty="0" err="1" smtClean="0"/>
              <a:t>default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 100,000 Monte Carlo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en-US" dirty="0" smtClean="0"/>
              <a:t>approximation of </a:t>
            </a:r>
            <a:r>
              <a:rPr lang="en-US" dirty="0" err="1" smtClean="0"/>
              <a:t>excat</a:t>
            </a:r>
            <a:r>
              <a:rPr lang="en-US" dirty="0" smtClean="0"/>
              <a:t> conditional distribution (for last three tests) 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coin</a:t>
            </a:r>
            <a:r>
              <a:rPr lang="en-US" dirty="0" smtClean="0"/>
              <a:t> (</a:t>
            </a:r>
            <a:r>
              <a:rPr lang="en-US" dirty="0" err="1" smtClean="0"/>
              <a:t>Hothorn</a:t>
            </a:r>
            <a:r>
              <a:rPr lang="en-US" dirty="0" smtClean="0"/>
              <a:t>, </a:t>
            </a:r>
            <a:r>
              <a:rPr lang="en-US" dirty="0" err="1" smtClean="0"/>
              <a:t>Hornik</a:t>
            </a:r>
            <a:r>
              <a:rPr lang="en-US" dirty="0" smtClean="0"/>
              <a:t>, van de </a:t>
            </a:r>
            <a:r>
              <a:rPr lang="en-US" dirty="0" err="1" smtClean="0"/>
              <a:t>Wiel</a:t>
            </a:r>
            <a:r>
              <a:rPr lang="en-US" dirty="0" smtClean="0"/>
              <a:t>, &amp; Zeileis, 2008, JSS)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cap="none" dirty="0" err="1" smtClean="0"/>
              <a:t>Generalized</a:t>
            </a:r>
            <a:r>
              <a:rPr lang="de-DE" sz="4800" cap="none" dirty="0" smtClean="0"/>
              <a:t> Linear Mixed Models (GLMMs)</a:t>
            </a:r>
            <a:endParaRPr lang="de-DE" sz="4800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smtClean="0"/>
              <a:t>One interval scaled response variable </a:t>
            </a:r>
            <a:r>
              <a:rPr lang="de-DE" sz="2400" i="1" smtClean="0"/>
              <a:t>y</a:t>
            </a:r>
            <a:endParaRPr lang="de-DE" sz="2400" smtClean="0"/>
          </a:p>
          <a:p>
            <a:r>
              <a:rPr lang="de-DE" sz="2400" i="1" smtClean="0"/>
              <a:t>m</a:t>
            </a:r>
            <a:r>
              <a:rPr lang="de-DE" sz="2400" smtClean="0"/>
              <a:t> predictors (</a:t>
            </a:r>
            <a:r>
              <a:rPr lang="el-GR" sz="2400" i="1" smtClean="0"/>
              <a:t>β</a:t>
            </a:r>
            <a:r>
              <a:rPr lang="de-DE" sz="2400" i="1" smtClean="0"/>
              <a:t>)</a:t>
            </a:r>
            <a:r>
              <a:rPr lang="de-DE" sz="2400" smtClean="0"/>
              <a:t>, repeated measures on </a:t>
            </a:r>
            <a:r>
              <a:rPr lang="el-GR" sz="2400" i="1" smtClean="0"/>
              <a:t>β</a:t>
            </a:r>
            <a:r>
              <a:rPr lang="de-DE" sz="2400" baseline="-25000" smtClean="0"/>
              <a:t>1, </a:t>
            </a:r>
            <a:r>
              <a:rPr lang="de-DE" sz="2400" smtClean="0"/>
              <a:t>and </a:t>
            </a:r>
            <a:r>
              <a:rPr lang="de-DE" sz="2400" i="1" smtClean="0"/>
              <a:t>P</a:t>
            </a:r>
            <a:r>
              <a:rPr lang="de-DE" sz="2400" smtClean="0"/>
              <a:t> and </a:t>
            </a:r>
            <a:r>
              <a:rPr lang="de-DE" sz="2400" i="1" smtClean="0"/>
              <a:t>I</a:t>
            </a:r>
            <a:r>
              <a:rPr lang="de-DE" sz="2400" smtClean="0"/>
              <a:t> effects</a:t>
            </a:r>
          </a:p>
          <a:p>
            <a:r>
              <a:rPr lang="de-DE" sz="2400" i="1" smtClean="0"/>
              <a:t>y</a:t>
            </a:r>
            <a:r>
              <a:rPr lang="de-DE" sz="2400" smtClean="0"/>
              <a:t> = </a:t>
            </a:r>
            <a:r>
              <a:rPr lang="el-GR" sz="2400" i="1" smtClean="0"/>
              <a:t>β</a:t>
            </a:r>
            <a:r>
              <a:rPr lang="de-DE" sz="2400" baseline="-25000" smtClean="0"/>
              <a:t>0</a:t>
            </a:r>
            <a:r>
              <a:rPr lang="de-DE" sz="2400" smtClean="0"/>
              <a:t> + </a:t>
            </a:r>
            <a:r>
              <a:rPr lang="de-DE" sz="2400" i="1" smtClean="0"/>
              <a:t>P</a:t>
            </a:r>
            <a:r>
              <a:rPr lang="de-DE" sz="2400" baseline="-25000" smtClean="0"/>
              <a:t>0</a:t>
            </a:r>
            <a:r>
              <a:rPr lang="de-DE" sz="2400" smtClean="0"/>
              <a:t> + </a:t>
            </a:r>
            <a:r>
              <a:rPr lang="de-DE" sz="2400" i="1" smtClean="0"/>
              <a:t>I</a:t>
            </a:r>
            <a:r>
              <a:rPr lang="de-DE" sz="2400" baseline="-25000" smtClean="0"/>
              <a:t>0</a:t>
            </a:r>
            <a:r>
              <a:rPr lang="de-DE" sz="2400" smtClean="0"/>
              <a:t> + (</a:t>
            </a:r>
            <a:r>
              <a:rPr lang="el-GR" sz="2400" i="1" smtClean="0"/>
              <a:t>β</a:t>
            </a:r>
            <a:r>
              <a:rPr lang="de-DE" sz="2400" baseline="-25000" smtClean="0"/>
              <a:t>1 </a:t>
            </a:r>
            <a:r>
              <a:rPr lang="de-DE" sz="2400" i="1" smtClean="0"/>
              <a:t>+ P</a:t>
            </a:r>
            <a:r>
              <a:rPr lang="de-DE" sz="2400" baseline="-25000" smtClean="0"/>
              <a:t>1</a:t>
            </a:r>
            <a:r>
              <a:rPr lang="de-DE" sz="2400" smtClean="0"/>
              <a:t>)</a:t>
            </a:r>
            <a:r>
              <a:rPr lang="de-DE" sz="2400" i="1" smtClean="0"/>
              <a:t>x</a:t>
            </a:r>
            <a:r>
              <a:rPr lang="de-DE" sz="2400" baseline="-25000" smtClean="0"/>
              <a:t>1</a:t>
            </a:r>
            <a:r>
              <a:rPr lang="de-DE" sz="2400" smtClean="0"/>
              <a:t> + … + </a:t>
            </a:r>
            <a:r>
              <a:rPr lang="el-GR" sz="2400" i="1" smtClean="0"/>
              <a:t>β</a:t>
            </a:r>
            <a:r>
              <a:rPr lang="de-DE" sz="2400" baseline="-25000" smtClean="0"/>
              <a:t>m</a:t>
            </a:r>
            <a:r>
              <a:rPr lang="de-DE" sz="2400" i="1" smtClean="0"/>
              <a:t>x</a:t>
            </a:r>
            <a:r>
              <a:rPr lang="de-DE" sz="2400" baseline="-25000" smtClean="0"/>
              <a:t>m</a:t>
            </a:r>
            <a:r>
              <a:rPr lang="de-DE" sz="2400" smtClean="0"/>
              <a:t> + </a:t>
            </a:r>
            <a:r>
              <a:rPr lang="el-GR" sz="2400" i="1" smtClean="0"/>
              <a:t>ε</a:t>
            </a:r>
            <a:r>
              <a:rPr lang="de-DE" sz="2400" smtClean="0"/>
              <a:t>, </a:t>
            </a:r>
            <a:br>
              <a:rPr lang="de-DE" sz="2400" smtClean="0"/>
            </a:br>
            <a:r>
              <a:rPr lang="de-DE" sz="2400" smtClean="0"/>
              <a:t>where </a:t>
            </a:r>
            <a:r>
              <a:rPr lang="el-GR" sz="2400" i="1" smtClean="0"/>
              <a:t>ε </a:t>
            </a:r>
            <a:r>
              <a:rPr lang="de-DE" sz="2400" smtClean="0"/>
              <a:t>~ N(0, </a:t>
            </a:r>
            <a:r>
              <a:rPr lang="el-GR" sz="2400" smtClean="0"/>
              <a:t>σ</a:t>
            </a:r>
            <a:r>
              <a:rPr lang="de-DE" sz="2400" smtClean="0"/>
              <a:t>²), (</a:t>
            </a:r>
            <a:r>
              <a:rPr lang="de-DE" sz="2400" i="1" smtClean="0"/>
              <a:t>P</a:t>
            </a:r>
            <a:r>
              <a:rPr lang="de-DE" sz="2400" baseline="-25000" smtClean="0"/>
              <a:t>0</a:t>
            </a:r>
            <a:r>
              <a:rPr lang="de-DE" sz="2400" smtClean="0"/>
              <a:t>, </a:t>
            </a:r>
            <a:r>
              <a:rPr lang="de-DE" sz="2400" i="1" smtClean="0"/>
              <a:t>P</a:t>
            </a:r>
            <a:r>
              <a:rPr lang="de-DE" sz="2400" baseline="-25000" smtClean="0"/>
              <a:t>1</a:t>
            </a:r>
            <a:r>
              <a:rPr lang="de-DE" sz="2400" smtClean="0"/>
              <a:t>)</a:t>
            </a:r>
            <a:r>
              <a:rPr lang="el-GR" sz="2400" i="1" smtClean="0"/>
              <a:t> </a:t>
            </a:r>
            <a:r>
              <a:rPr lang="de-DE" sz="2400" smtClean="0"/>
              <a:t>~ N(0, […]), I</a:t>
            </a:r>
            <a:r>
              <a:rPr lang="de-DE" sz="2400" baseline="-25000" smtClean="0"/>
              <a:t>0</a:t>
            </a:r>
            <a:r>
              <a:rPr lang="de-DE" sz="2400" smtClean="0"/>
              <a:t>, ~ N(0, </a:t>
            </a:r>
            <a:r>
              <a:rPr lang="el-GR" sz="2400" smtClean="0"/>
              <a:t>ω</a:t>
            </a:r>
            <a:r>
              <a:rPr lang="de-DE" sz="2400" smtClean="0"/>
              <a:t>²).</a:t>
            </a:r>
          </a:p>
          <a:p>
            <a:r>
              <a:rPr lang="de-DE" sz="2400" smtClean="0"/>
              <a:t>The dependent variable </a:t>
            </a:r>
            <a:r>
              <a:rPr lang="de-DE" sz="2400" i="1" smtClean="0"/>
              <a:t>dv</a:t>
            </a:r>
            <a:r>
              <a:rPr lang="de-DE" sz="2400" smtClean="0"/>
              <a:t> directly corresponds to the predicted variable </a:t>
            </a:r>
            <a:r>
              <a:rPr lang="de-DE" sz="2400" i="1" smtClean="0"/>
              <a:t>y</a:t>
            </a:r>
            <a:r>
              <a:rPr lang="de-DE" sz="2400" smtClean="0"/>
              <a:t>.</a:t>
            </a:r>
          </a:p>
          <a:p>
            <a:endParaRPr lang="de-DE" sz="2400" smtClean="0"/>
          </a:p>
          <a:p>
            <a:r>
              <a:rPr lang="de-DE" sz="2400" smtClean="0"/>
              <a:t>For e.g., binomial (i.e., 0,1) data this is not the case and we need a function that links </a:t>
            </a:r>
            <a:r>
              <a:rPr lang="de-DE" sz="2400" i="1" smtClean="0"/>
              <a:t>y</a:t>
            </a:r>
            <a:r>
              <a:rPr lang="de-DE" sz="2400" smtClean="0"/>
              <a:t> to </a:t>
            </a:r>
            <a:r>
              <a:rPr lang="de-DE" sz="2400" i="1" smtClean="0"/>
              <a:t>dv</a:t>
            </a:r>
            <a:r>
              <a:rPr lang="de-DE" sz="2400" smtClean="0"/>
              <a:t>, which would be the logit function.</a:t>
            </a:r>
            <a:br>
              <a:rPr lang="de-DE" sz="2400" smtClean="0"/>
            </a:br>
            <a:r>
              <a:rPr lang="de-DE" sz="2400" smtClean="0"/>
              <a:t>(In addition to the link function we also need to specify the distribution of </a:t>
            </a:r>
            <a:r>
              <a:rPr lang="el-GR" sz="2400" i="1" smtClean="0"/>
              <a:t>ε</a:t>
            </a:r>
            <a:r>
              <a:rPr lang="de-DE" sz="2400" smtClean="0"/>
              <a:t>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/>
              <a:t>mixed</a:t>
            </a:r>
            <a:r>
              <a:rPr lang="de-DE" cap="none" dirty="0" smtClean="0"/>
              <a:t>()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mixed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obtains</a:t>
            </a:r>
            <a:r>
              <a:rPr lang="de-DE" dirty="0" smtClean="0"/>
              <a:t> </a:t>
            </a:r>
            <a:r>
              <a:rPr lang="de-DE" i="1" dirty="0" smtClean="0"/>
              <a:t>p-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in LMMs </a:t>
            </a:r>
            <a:r>
              <a:rPr lang="de-DE" dirty="0" err="1" smtClean="0"/>
              <a:t>and</a:t>
            </a:r>
            <a:r>
              <a:rPr lang="de-DE" dirty="0" smtClean="0"/>
              <a:t> GLMMs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different </a:t>
            </a:r>
            <a:r>
              <a:rPr lang="de-DE" dirty="0" err="1" smtClean="0"/>
              <a:t>versions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larger </a:t>
            </a:r>
            <a:r>
              <a:rPr lang="de-DE" dirty="0" err="1" smtClean="0"/>
              <a:t>model</a:t>
            </a:r>
            <a:r>
              <a:rPr lang="de-DE" dirty="0" smtClean="0"/>
              <a:t> (via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pbkrtest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anova</a:t>
            </a:r>
            <a:r>
              <a:rPr lang="de-DE" dirty="0" smtClean="0"/>
              <a:t>).</a:t>
            </a:r>
          </a:p>
          <a:p>
            <a:endParaRPr lang="de-DE" dirty="0" smtClean="0"/>
          </a:p>
          <a:p>
            <a:r>
              <a:rPr lang="de-DE" dirty="0" smtClean="0"/>
              <a:t>Type 3 </a:t>
            </a:r>
            <a:r>
              <a:rPr lang="de-DE" dirty="0" err="1" smtClean="0"/>
              <a:t>tests</a:t>
            </a:r>
            <a:r>
              <a:rPr lang="de-DE" dirty="0" smtClean="0"/>
              <a:t>: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model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Type 2 </a:t>
            </a:r>
            <a:r>
              <a:rPr lang="de-DE" dirty="0" err="1" smtClean="0"/>
              <a:t>tests</a:t>
            </a:r>
            <a:r>
              <a:rPr lang="de-DE" dirty="0" smtClean="0"/>
              <a:t>: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a </a:t>
            </a:r>
            <a:r>
              <a:rPr lang="de-DE" dirty="0" err="1" smtClean="0"/>
              <a:t>model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all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all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Note,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altering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not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excluding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via R </a:t>
            </a:r>
            <a:r>
              <a:rPr lang="de-DE" dirty="0" err="1" smtClean="0"/>
              <a:t>formula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Type 3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Type 2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assume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 order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effect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lower</a:t>
            </a:r>
            <a:r>
              <a:rPr lang="de-DE" sz="2400" dirty="0"/>
              <a:t> order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meaningless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-order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present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Type 3 </a:t>
            </a:r>
            <a:r>
              <a:rPr lang="de-DE" sz="2400" dirty="0" err="1"/>
              <a:t>tests</a:t>
            </a:r>
            <a:r>
              <a:rPr lang="de-DE" sz="2400" dirty="0"/>
              <a:t> do not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requirements</a:t>
            </a:r>
            <a:r>
              <a:rPr lang="de-DE" sz="2400" dirty="0"/>
              <a:t>,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lower</a:t>
            </a:r>
            <a:r>
              <a:rPr lang="de-DE" sz="2400" dirty="0"/>
              <a:t>-order </a:t>
            </a:r>
            <a:r>
              <a:rPr lang="de-DE" sz="2400" dirty="0" err="1"/>
              <a:t>effects</a:t>
            </a:r>
            <a:r>
              <a:rPr lang="de-DE" sz="2400" dirty="0"/>
              <a:t> in </a:t>
            </a:r>
            <a:r>
              <a:rPr lang="de-DE" sz="2400" dirty="0" err="1"/>
              <a:t>presence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-order </a:t>
            </a:r>
            <a:r>
              <a:rPr lang="de-DE" sz="2400" dirty="0" err="1"/>
              <a:t>effects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 err="1"/>
              <a:t>Many</a:t>
            </a:r>
            <a:r>
              <a:rPr lang="de-DE" sz="2400" dirty="0"/>
              <a:t> </a:t>
            </a:r>
            <a:r>
              <a:rPr lang="de-DE" sz="2400" dirty="0" err="1"/>
              <a:t>statisticians</a:t>
            </a:r>
            <a:r>
              <a:rPr lang="de-DE" sz="2400" dirty="0"/>
              <a:t> </a:t>
            </a:r>
            <a:r>
              <a:rPr lang="de-DE" sz="2400" dirty="0" err="1"/>
              <a:t>prefer</a:t>
            </a:r>
            <a:r>
              <a:rPr lang="de-DE" sz="2400" dirty="0"/>
              <a:t> Type 2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endParaRPr lang="de-DE" sz="2400" dirty="0"/>
          </a:p>
          <a:p>
            <a:pPr lvl="1"/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powerful (</a:t>
            </a:r>
            <a:r>
              <a:rPr lang="de-DE" sz="2000" dirty="0" err="1"/>
              <a:t>Lansgrund</a:t>
            </a:r>
            <a:r>
              <a:rPr lang="de-DE" sz="2000" dirty="0"/>
              <a:t>, 2003),</a:t>
            </a:r>
          </a:p>
          <a:p>
            <a:pPr lvl="1"/>
            <a:r>
              <a:rPr lang="de-DE" sz="2000" dirty="0"/>
              <a:t>do not </a:t>
            </a:r>
            <a:r>
              <a:rPr lang="de-DE" sz="2000" dirty="0" err="1"/>
              <a:t>violate</a:t>
            </a:r>
            <a:r>
              <a:rPr lang="de-DE" sz="2000" dirty="0"/>
              <a:t> </a:t>
            </a:r>
            <a:r>
              <a:rPr lang="de-DE" sz="2000" dirty="0" err="1"/>
              <a:t>marginality</a:t>
            </a:r>
            <a:r>
              <a:rPr lang="de-DE" sz="2000" dirty="0"/>
              <a:t> (Venables, 2000),</a:t>
            </a:r>
          </a:p>
          <a:p>
            <a:pPr lvl="1"/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most</a:t>
            </a:r>
            <a:r>
              <a:rPr lang="de-DE" sz="2000" dirty="0"/>
              <a:t> </a:t>
            </a:r>
            <a:r>
              <a:rPr lang="de-DE" sz="2000" dirty="0" err="1"/>
              <a:t>notably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interactions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present</a:t>
            </a:r>
            <a:r>
              <a:rPr lang="de-DE" sz="2000" dirty="0"/>
              <a:t>, </a:t>
            </a:r>
            <a:r>
              <a:rPr lang="de-DE" sz="2000" dirty="0" err="1"/>
              <a:t>main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per se not </a:t>
            </a:r>
            <a:r>
              <a:rPr lang="de-DE" sz="2000" dirty="0" err="1"/>
              <a:t>interpretable</a:t>
            </a:r>
            <a:r>
              <a:rPr lang="de-DE" sz="2000" dirty="0"/>
              <a:t>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ANOVA in Base R: </a:t>
            </a:r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896408" cy="4023360"/>
          </a:xfrm>
        </p:spPr>
        <p:txBody>
          <a:bodyPr>
            <a:normAutofit/>
          </a:bodyPr>
          <a:lstStyle/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r>
              <a:rPr lang="de-DE" dirty="0" smtClean="0"/>
              <a:t> </a:t>
            </a:r>
            <a:r>
              <a:rPr lang="de-DE" dirty="0" err="1" smtClean="0"/>
              <a:t>designs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?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/>
              <a:t>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en-US" dirty="0" smtClean="0"/>
              <a:t> </a:t>
            </a:r>
            <a:r>
              <a:rPr lang="en-US" dirty="0" smtClean="0"/>
              <a:t>is designed for balanced designs, and the results can be hard to interpret without balance: […]. If there are two or more error strata, the methods used are statistically inefficient without balance, and it may be better to 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lme</a:t>
            </a:r>
            <a:r>
              <a:rPr lang="en-US" dirty="0" smtClean="0"/>
              <a:t> in package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nlme</a:t>
            </a:r>
            <a:r>
              <a:rPr lang="en-US" dirty="0" smtClean="0"/>
              <a:t>."</a:t>
            </a:r>
            <a:endParaRPr lang="en-US" dirty="0" smtClean="0"/>
          </a:p>
          <a:p>
            <a:endParaRPr lang="de-DE" dirty="0" smtClean="0"/>
          </a:p>
          <a:p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"type 2" sums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squares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Cumbersome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within-subject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(</a:t>
            </a:r>
            <a:r>
              <a:rPr lang="de-DE" sz="2200" dirty="0"/>
              <a:t>e.g., </a:t>
            </a:r>
            <a:r>
              <a:rPr lang="de-DE" sz="2200" dirty="0" smtClean="0">
                <a:hlinkClick r:id="rId2"/>
              </a:rPr>
              <a:t>http</a:t>
            </a:r>
            <a:r>
              <a:rPr lang="de-DE" sz="2200" dirty="0">
                <a:hlinkClick r:id="rId2"/>
              </a:rPr>
              <a:t>://stats.stackexchange.com/q/6865/442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Default </a:t>
            </a:r>
            <a:r>
              <a:rPr lang="de-DE" dirty="0" err="1" smtClean="0"/>
              <a:t>coding</a:t>
            </a:r>
            <a:r>
              <a:rPr lang="de-DE" dirty="0" smtClean="0"/>
              <a:t> in 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084832"/>
            <a:ext cx="10472472" cy="4224528"/>
          </a:xfrm>
        </p:spPr>
        <p:txBody>
          <a:bodyPr>
            <a:normAutofit fontScale="70000" lnSpcReduction="20000"/>
          </a:bodyPr>
          <a:lstStyle/>
          <a:p>
            <a:r>
              <a:rPr lang="de-DE" sz="2400" dirty="0" err="1" smtClean="0"/>
              <a:t>Categorical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predictors</a:t>
            </a:r>
            <a:r>
              <a:rPr lang="de-DE" sz="2400" dirty="0" smtClean="0"/>
              <a:t> (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/>
              <a:t>ANOVA</a:t>
            </a:r>
            <a:r>
              <a:rPr lang="de-DE" sz="2400" dirty="0" smtClean="0"/>
              <a:t>)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</a:t>
            </a:r>
            <a:r>
              <a:rPr lang="de-DE" sz="2400" dirty="0" smtClean="0"/>
              <a:t>k </a:t>
            </a:r>
            <a:r>
              <a:rPr lang="de-DE" sz="2400" dirty="0"/>
              <a:t>– </a:t>
            </a:r>
            <a:r>
              <a:rPr lang="de-DE" sz="2400" dirty="0" smtClean="0"/>
              <a:t>1 </a:t>
            </a:r>
            <a:r>
              <a:rPr lang="de-DE" sz="2400" dirty="0" err="1"/>
              <a:t>numerical</a:t>
            </a:r>
            <a:r>
              <a:rPr lang="de-DE" sz="2400" dirty="0"/>
              <a:t> </a:t>
            </a:r>
            <a:r>
              <a:rPr lang="de-DE" sz="2400" dirty="0" err="1" smtClean="0"/>
              <a:t>predictors</a:t>
            </a:r>
            <a:r>
              <a:rPr lang="de-DE" sz="2400" dirty="0" smtClean="0"/>
              <a:t> </a:t>
            </a:r>
            <a:r>
              <a:rPr lang="de-DE" sz="2400" dirty="0" err="1" smtClean="0"/>
              <a:t>using</a:t>
            </a:r>
            <a:r>
              <a:rPr lang="de-DE" sz="2400" dirty="0" smtClean="0"/>
              <a:t> </a:t>
            </a:r>
            <a:r>
              <a:rPr lang="de-DE" sz="2400" dirty="0" err="1" smtClean="0"/>
              <a:t>coding</a:t>
            </a:r>
            <a:r>
              <a:rPr lang="de-DE" sz="2400" dirty="0" smtClean="0"/>
              <a:t> </a:t>
            </a:r>
            <a:r>
              <a:rPr lang="de-DE" sz="2400" dirty="0" err="1"/>
              <a:t>scheme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r>
              <a:rPr lang="de-DE" sz="2400" dirty="0" smtClean="0"/>
              <a:t>Default </a:t>
            </a:r>
            <a:r>
              <a:rPr lang="de-DE" sz="2400" dirty="0" err="1"/>
              <a:t>coding</a:t>
            </a:r>
            <a:r>
              <a:rPr lang="de-DE" sz="2400" dirty="0"/>
              <a:t> in </a:t>
            </a:r>
            <a:r>
              <a:rPr lang="de-DE" sz="2400" dirty="0" smtClean="0"/>
              <a:t>R: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/>
              <a:t>coding</a:t>
            </a:r>
            <a:r>
              <a:rPr lang="de-DE" sz="2400" dirty="0"/>
              <a:t> (= </a:t>
            </a:r>
            <a:r>
              <a:rPr lang="de-DE" sz="2400" dirty="0" err="1" smtClean="0"/>
              <a:t>intercept</a:t>
            </a:r>
            <a:r>
              <a:rPr lang="de-DE" sz="2400" dirty="0" smtClean="0"/>
              <a:t> </a:t>
            </a:r>
            <a:r>
              <a:rPr lang="de-DE" sz="2400" dirty="0" err="1"/>
              <a:t>corresponds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mean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/</a:t>
            </a:r>
            <a:r>
              <a:rPr lang="de-DE" sz="2400" dirty="0" err="1" smtClean="0"/>
              <a:t>factor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r>
              <a:rPr lang="de-DE" sz="2400" dirty="0" smtClean="0"/>
              <a:t>):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&gt; options("contrasts")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$contrasts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        unordered           ordered 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contr.treatment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      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contr.poly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pPr lvl="1"/>
            <a:r>
              <a:rPr lang="en-US" sz="2000" dirty="0" smtClean="0">
                <a:cs typeface="Consolas" pitchFamily="49" charset="0"/>
              </a:rPr>
              <a:t>Downside: main </a:t>
            </a:r>
            <a:r>
              <a:rPr lang="en-US" sz="2000" dirty="0">
                <a:cs typeface="Consolas" pitchFamily="49" charset="0"/>
              </a:rPr>
              <a:t>effects are </a:t>
            </a:r>
            <a:r>
              <a:rPr lang="en-US" sz="2000" b="1" dirty="0">
                <a:cs typeface="Consolas" pitchFamily="49" charset="0"/>
              </a:rPr>
              <a:t>simple effects</a:t>
            </a:r>
            <a:r>
              <a:rPr lang="en-US" sz="2000" dirty="0">
                <a:cs typeface="Consolas" pitchFamily="49" charset="0"/>
              </a:rPr>
              <a:t> when interactions </a:t>
            </a:r>
            <a:r>
              <a:rPr lang="en-US" sz="2000" dirty="0" smtClean="0">
                <a:cs typeface="Consolas" pitchFamily="49" charset="0"/>
              </a:rPr>
              <a:t>included (i.e</a:t>
            </a:r>
            <a:r>
              <a:rPr lang="en-US" sz="2000" dirty="0">
                <a:cs typeface="Consolas" pitchFamily="49" charset="0"/>
              </a:rPr>
              <a:t>., effects of one variable when </a:t>
            </a:r>
            <a:r>
              <a:rPr lang="en-US" sz="2000" dirty="0" smtClean="0">
                <a:cs typeface="Consolas" pitchFamily="49" charset="0"/>
              </a:rPr>
              <a:t>other </a:t>
            </a:r>
            <a:r>
              <a:rPr lang="en-US" sz="2000" dirty="0">
                <a:cs typeface="Consolas" pitchFamily="49" charset="0"/>
              </a:rPr>
              <a:t>is 0</a:t>
            </a:r>
            <a:r>
              <a:rPr lang="en-US" sz="2000" dirty="0" smtClean="0">
                <a:cs typeface="Consolas" pitchFamily="49" charset="0"/>
              </a:rPr>
              <a:t>).</a:t>
            </a:r>
          </a:p>
          <a:p>
            <a:pPr lvl="1"/>
            <a:endParaRPr lang="en-US" sz="2900" dirty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Usual </a:t>
            </a:r>
            <a:r>
              <a:rPr lang="en-US" sz="2400" dirty="0">
                <a:cs typeface="Consolas" pitchFamily="49" charset="0"/>
              </a:rPr>
              <a:t>coding for ANOVA is </a:t>
            </a:r>
            <a:r>
              <a:rPr lang="en-US" sz="2400" dirty="0" smtClean="0">
                <a:cs typeface="Consolas" pitchFamily="49" charset="0"/>
              </a:rPr>
              <a:t>effects, deviation, or </a:t>
            </a:r>
            <a:r>
              <a:rPr lang="en-US" sz="2400" b="1" dirty="0" smtClean="0">
                <a:cs typeface="Consolas" pitchFamily="49" charset="0"/>
              </a:rPr>
              <a:t>sum-to-zero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sz="2400" dirty="0">
                <a:cs typeface="Consolas" pitchFamily="49" charset="0"/>
              </a:rPr>
              <a:t>coding (main effects </a:t>
            </a:r>
            <a:r>
              <a:rPr lang="en-US" sz="2400" dirty="0" smtClean="0">
                <a:cs typeface="Consolas" pitchFamily="49" charset="0"/>
              </a:rPr>
              <a:t>interpretable </a:t>
            </a:r>
            <a:r>
              <a:rPr lang="en-US" sz="2400" dirty="0">
                <a:cs typeface="Consolas" pitchFamily="49" charset="0"/>
              </a:rPr>
              <a:t>in light of interactions):</a:t>
            </a:r>
            <a:br>
              <a:rPr lang="en-US" sz="2400" dirty="0"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&gt; options("contrasts")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$contrasts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[1] 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  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contr.poly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de-DE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de-DE" sz="2400" dirty="0" smtClean="0">
                <a:cs typeface="Consolas" pitchFamily="49" charset="0"/>
              </a:rPr>
              <a:t>Set </a:t>
            </a:r>
            <a:r>
              <a:rPr lang="de-DE" sz="2400" dirty="0" err="1" smtClean="0">
                <a:cs typeface="Consolas" pitchFamily="49" charset="0"/>
              </a:rPr>
              <a:t>contrasts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globally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to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contrast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coding</a:t>
            </a:r>
            <a:r>
              <a:rPr lang="de-DE" sz="2400" dirty="0" smtClean="0">
                <a:cs typeface="Consolas" pitchFamily="49" charset="0"/>
              </a:rPr>
              <a:t> (not </a:t>
            </a:r>
            <a:r>
              <a:rPr lang="de-DE" sz="2400" dirty="0" err="1" smtClean="0">
                <a:cs typeface="Consolas" pitchFamily="49" charset="0"/>
              </a:rPr>
              <a:t>necessary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for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latin typeface="Consolas" panose="020B0609020204030204" pitchFamily="49" charset="0"/>
                <a:cs typeface="Consolas" pitchFamily="49" charset="0"/>
              </a:rPr>
              <a:t>afex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functions</a:t>
            </a:r>
            <a:r>
              <a:rPr lang="de-DE" sz="2400" dirty="0" smtClean="0">
                <a:cs typeface="Consolas" pitchFamily="49" charset="0"/>
              </a:rPr>
              <a:t>): </a:t>
            </a:r>
            <a:r>
              <a:rPr lang="de-D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set_sum_contrasts</a:t>
            </a:r>
            <a:r>
              <a:rPr lang="de-D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de-D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car::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400" dirty="0"/>
              <a:t> from John Fox</a:t>
            </a:r>
          </a:p>
          <a:p>
            <a:pPr lvl="1"/>
            <a:r>
              <a:rPr lang="en-US" sz="2000" dirty="0"/>
              <a:t>can handle any number of between- and within-subjects factors</a:t>
            </a:r>
          </a:p>
          <a:p>
            <a:pPr lvl="1"/>
            <a:r>
              <a:rPr lang="en-US" sz="2000" dirty="0"/>
              <a:t>allows for so called "type 2" and "type 3" sums of squares.</a:t>
            </a:r>
          </a:p>
          <a:p>
            <a:pPr lvl="1"/>
            <a:r>
              <a:rPr lang="en-US" sz="2000" dirty="0" smtClean="0"/>
              <a:t>but, relatively </a:t>
            </a:r>
            <a:r>
              <a:rPr lang="en-US" sz="2000" dirty="0"/>
              <a:t>uncomfortable for within-subject factors, as data needs to be in wide format (i.e., one participant per row)</a:t>
            </a:r>
          </a:p>
          <a:p>
            <a:pPr lvl="1"/>
            <a:endParaRPr lang="en-US" sz="2000" dirty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ez</a:t>
            </a:r>
            <a:r>
              <a:rPr lang="en-US" dirty="0" smtClean="0"/>
              <a:t> (by Mike Lawrence) provides a wrapper for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car::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Anova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ezANOVA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, but does not replicate commercial packages without fine-tuning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en-US" dirty="0" smtClean="0">
                <a:cs typeface="Consolas" pitchFamily="49" charset="0"/>
              </a:rPr>
              <a:t> is another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car</a:t>
            </a:r>
            <a:r>
              <a:rPr lang="en-US" dirty="0" smtClean="0">
                <a:cs typeface="Consolas" pitchFamily="49" charset="0"/>
              </a:rPr>
              <a:t> wrapper:</a:t>
            </a:r>
          </a:p>
          <a:p>
            <a:pPr lvl="1"/>
            <a:r>
              <a:rPr lang="en-US" dirty="0" err="1" smtClean="0">
                <a:latin typeface="Consolas" pitchFamily="49" charset="0"/>
                <a:cs typeface="Consolas" pitchFamily="49" charset="0"/>
              </a:rPr>
              <a:t>aov_car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provides an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like formula interface </a:t>
            </a:r>
          </a:p>
          <a:p>
            <a:pPr lvl="1"/>
            <a:r>
              <a:rPr lang="en-US" dirty="0" err="1" smtClean="0">
                <a:latin typeface="Consolas" pitchFamily="49" charset="0"/>
                <a:cs typeface="Consolas" pitchFamily="49" charset="0"/>
              </a:rPr>
              <a:t>aov_ez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specification of factors using character vectors</a:t>
            </a:r>
          </a:p>
          <a:p>
            <a:pPr lvl="1"/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aov_4()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specification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using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lme4::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dirty="0" smtClean="0">
                <a:cs typeface="Consolas" pitchFamily="49" charset="0"/>
              </a:rPr>
              <a:t> type </a:t>
            </a:r>
            <a:r>
              <a:rPr lang="de-DE" dirty="0" err="1" smtClean="0">
                <a:cs typeface="Consolas" pitchFamily="49" charset="0"/>
              </a:rPr>
              <a:t>syntax</a:t>
            </a:r>
            <a:r>
              <a:rPr lang="de-DE" dirty="0" smtClean="0">
                <a:cs typeface="Consolas" pitchFamily="49" charset="0"/>
              </a:rPr>
              <a:t>.</a:t>
            </a:r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en-US" dirty="0" smtClean="0">
                <a:cs typeface="Consolas" pitchFamily="49" charset="0"/>
              </a:rPr>
              <a:t> automatically sets default contrasts to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 smtClean="0">
                <a:cs typeface="Consolas" pitchFamily="49" charset="0"/>
              </a:rPr>
              <a:t> (i.e., sum-to-zero or deviation coding)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Reasoning experiment with 60 participants:</a:t>
            </a:r>
          </a:p>
          <a:p>
            <a:pPr lvl="1"/>
            <a:r>
              <a:rPr lang="en-US" sz="2000" dirty="0"/>
              <a:t>Participants had to rate 24 </a:t>
            </a:r>
            <a:r>
              <a:rPr lang="en-US" sz="2000" dirty="0" smtClean="0"/>
              <a:t>syllogisms (i.e., 24 different contents)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(Klauer &amp; Singmann, </a:t>
            </a:r>
            <a:r>
              <a:rPr lang="en-US" sz="2000" dirty="0" smtClean="0"/>
              <a:t>2013, </a:t>
            </a:r>
            <a:r>
              <a:rPr lang="en-US" sz="2000" dirty="0"/>
              <a:t>JEP:LMC, Experiment 3)</a:t>
            </a:r>
          </a:p>
          <a:p>
            <a:endParaRPr lang="en-US" sz="2400" dirty="0"/>
          </a:p>
          <a:p>
            <a:r>
              <a:rPr lang="en-US" sz="2400" dirty="0"/>
              <a:t>Design:</a:t>
            </a:r>
          </a:p>
          <a:p>
            <a:pPr lvl="1"/>
            <a:r>
              <a:rPr lang="en-US" sz="2000" dirty="0"/>
              <a:t>validity (2 levels, within-subjects) ×</a:t>
            </a:r>
          </a:p>
          <a:p>
            <a:pPr lvl="1"/>
            <a:r>
              <a:rPr lang="en-US" sz="2000" dirty="0"/>
              <a:t>believability (3 levels, within-subjects) × </a:t>
            </a:r>
          </a:p>
          <a:p>
            <a:pPr lvl="1"/>
            <a:r>
              <a:rPr lang="en-US" sz="2000" dirty="0"/>
              <a:t>condition (2 levels, between-subjects)</a:t>
            </a:r>
          </a:p>
          <a:p>
            <a:endParaRPr lang="en-US" sz="2400" dirty="0"/>
          </a:p>
          <a:p>
            <a:r>
              <a:rPr lang="de-DE" sz="2400" dirty="0" err="1"/>
              <a:t>Hypotheses</a:t>
            </a:r>
            <a:r>
              <a:rPr lang="de-DE" sz="2400" dirty="0"/>
              <a:t>: People like valid </a:t>
            </a:r>
            <a:r>
              <a:rPr lang="de-DE" sz="2400" dirty="0" err="1"/>
              <a:t>syllogisms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invalid </a:t>
            </a:r>
            <a:r>
              <a:rPr lang="de-DE" sz="2400" dirty="0" err="1"/>
              <a:t>ones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cf. </a:t>
            </a:r>
            <a:r>
              <a:rPr lang="de-DE" sz="2400" dirty="0" err="1"/>
              <a:t>Morsanyi</a:t>
            </a:r>
            <a:r>
              <a:rPr lang="de-DE" sz="2400" dirty="0"/>
              <a:t> &amp; </a:t>
            </a:r>
            <a:r>
              <a:rPr lang="de-DE" sz="2400" dirty="0" err="1"/>
              <a:t>Handley</a:t>
            </a:r>
            <a:r>
              <a:rPr lang="de-DE" sz="2400" dirty="0"/>
              <a:t>, 2012, JEP: LMC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dirty="0" smtClean="0"/>
              <a:t>Data </a:t>
            </a:r>
            <a:r>
              <a:rPr lang="de-DE" sz="2400" dirty="0" err="1" smtClean="0"/>
              <a:t>comes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latin typeface="Consolas" panose="020B0609020204030204" pitchFamily="49" charset="0"/>
              </a:rPr>
              <a:t>afex</a:t>
            </a:r>
            <a:r>
              <a:rPr lang="de-DE" sz="2400" dirty="0"/>
              <a:t>: </a:t>
            </a:r>
            <a:r>
              <a:rPr lang="de-DE" sz="2400" dirty="0" err="1">
                <a:latin typeface="Consolas" panose="020B0609020204030204" pitchFamily="49" charset="0"/>
              </a:rPr>
              <a:t>data</a:t>
            </a:r>
            <a:r>
              <a:rPr lang="de-DE" sz="2400" dirty="0">
                <a:latin typeface="Consolas" panose="020B0609020204030204" pitchFamily="49" charset="0"/>
              </a:rPr>
              <a:t>("ks2013.3")</a:t>
            </a:r>
            <a:endParaRPr lang="de-DE" sz="2400" dirty="0"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Example item:</a:t>
            </a:r>
          </a:p>
          <a:p>
            <a:r>
              <a:rPr lang="en-US" dirty="0" smtClean="0"/>
              <a:t>No </a:t>
            </a:r>
            <a:r>
              <a:rPr lang="en-US" dirty="0"/>
              <a:t>hot things are </a:t>
            </a:r>
            <a:r>
              <a:rPr lang="en-US" dirty="0" err="1"/>
              <a:t>vons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Some </a:t>
            </a:r>
            <a:r>
              <a:rPr lang="en-US" dirty="0" err="1"/>
              <a:t>vons</a:t>
            </a:r>
            <a:r>
              <a:rPr lang="en-US" dirty="0"/>
              <a:t> are </a:t>
            </a:r>
            <a:r>
              <a:rPr lang="en-US" dirty="0" smtClean="0"/>
              <a:t>ice creams.</a:t>
            </a:r>
            <a:br>
              <a:rPr lang="en-US" dirty="0" smtClean="0"/>
            </a:br>
            <a:r>
              <a:rPr lang="en-US" dirty="0" smtClean="0"/>
              <a:t>Therefore, some </a:t>
            </a:r>
            <a:r>
              <a:rPr lang="en-US" dirty="0"/>
              <a:t>ice creams are </a:t>
            </a:r>
            <a:r>
              <a:rPr lang="en-US" dirty="0" smtClean="0"/>
              <a:t>not hot.</a:t>
            </a:r>
          </a:p>
          <a:p>
            <a:r>
              <a:rPr lang="en-US" dirty="0" smtClean="0"/>
              <a:t>How much do you like the last statement?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26.05.2016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716" y="-70396"/>
            <a:ext cx="9528796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524000" y="6381328"/>
            <a:ext cx="9144000" cy="3308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550" dirty="0" err="1" smtClean="0"/>
              <a:t>graph</a:t>
            </a:r>
            <a:r>
              <a:rPr lang="de-DE" sz="1550" dirty="0" smtClean="0"/>
              <a:t> </a:t>
            </a:r>
            <a:r>
              <a:rPr lang="de-DE" sz="1550" dirty="0" err="1"/>
              <a:t>produced</a:t>
            </a:r>
            <a:r>
              <a:rPr lang="de-DE" sz="1550" dirty="0"/>
              <a:t> </a:t>
            </a:r>
            <a:r>
              <a:rPr lang="de-DE" sz="1550" dirty="0" err="1"/>
              <a:t>with</a:t>
            </a:r>
            <a:r>
              <a:rPr lang="de-DE" sz="1550" dirty="0"/>
              <a:t> </a:t>
            </a:r>
            <a:r>
              <a:rPr lang="de-DE" sz="1550" dirty="0" smtClean="0">
                <a:latin typeface="Consolas" pitchFamily="49" charset="0"/>
                <a:cs typeface="Consolas" pitchFamily="49" charset="0"/>
              </a:rPr>
              <a:t>raw.means.plot2</a:t>
            </a:r>
            <a:r>
              <a:rPr lang="de-DE" sz="155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1550" dirty="0"/>
              <a:t> </a:t>
            </a:r>
            <a:r>
              <a:rPr lang="de-DE" sz="1550" dirty="0" err="1"/>
              <a:t>function</a:t>
            </a:r>
            <a:r>
              <a:rPr lang="de-DE" sz="1550" dirty="0"/>
              <a:t> (</a:t>
            </a:r>
            <a:r>
              <a:rPr lang="de-DE" sz="1550" dirty="0" err="1">
                <a:latin typeface="Consolas" pitchFamily="49" charset="0"/>
                <a:cs typeface="Consolas" pitchFamily="49" charset="0"/>
              </a:rPr>
              <a:t>plotrix</a:t>
            </a:r>
            <a:r>
              <a:rPr lang="de-DE" sz="1550" dirty="0"/>
              <a:t> </a:t>
            </a:r>
            <a:r>
              <a:rPr lang="de-DE" sz="1550" dirty="0" err="1" smtClean="0">
                <a:cs typeface="Consolas" pitchFamily="49" charset="0"/>
              </a:rPr>
              <a:t>package</a:t>
            </a:r>
            <a:r>
              <a:rPr lang="de-DE" sz="1550" dirty="0" smtClean="0"/>
              <a:t>).</a:t>
            </a:r>
            <a:endParaRPr lang="de-DE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11424" y="333722"/>
            <a:ext cx="10441160" cy="5543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str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(ks2013.3)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data.frame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':	1440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obs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6 variables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: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    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w/ 60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"1","2","3","4",..: 1 1 1 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condition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w/ 2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fixed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","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random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": 2 2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2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2 2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w/ 2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valid","invalid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": 2 2 1 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2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w/ 3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believable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","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abstract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",..: 2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content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w/ 24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"1","2","3","4",..: 21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response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3 4 4 2 2 4 5 4 5 2 ...</a:t>
            </a:r>
            <a:endParaRPr lang="de-DE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xtabs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 ~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data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, ,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id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= 1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invalid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valid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abstract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    4    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believable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  4    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unbelievable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4    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[...]</a:t>
            </a:r>
            <a:endParaRPr lang="de-DE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ni_Praesentation_E1_RGB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Uni_Praesentation_E1_RGB</Template>
  <TotalTime>0</TotalTime>
  <Words>2430</Words>
  <Application>Microsoft Office PowerPoint</Application>
  <PresentationFormat>Breitbild</PresentationFormat>
  <Paragraphs>458</Paragraphs>
  <Slides>35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6" baseType="lpstr">
      <vt:lpstr>Arial</vt:lpstr>
      <vt:lpstr>Calibri</vt:lpstr>
      <vt:lpstr>Consolas</vt:lpstr>
      <vt:lpstr>Geneva</vt:lpstr>
      <vt:lpstr>Times New Roman</vt:lpstr>
      <vt:lpstr>Tw Cen MT</vt:lpstr>
      <vt:lpstr>Tw Cen MT Condensed</vt:lpstr>
      <vt:lpstr>Wingdings</vt:lpstr>
      <vt:lpstr>Wingdings 3</vt:lpstr>
      <vt:lpstr>Uni_Praesentation_E1_RGB</vt:lpstr>
      <vt:lpstr>Integral</vt:lpstr>
      <vt:lpstr>afex – Analysis of Factorial Experiments in R</vt:lpstr>
      <vt:lpstr>afex - overview</vt:lpstr>
      <vt:lpstr>R and ANOVA</vt:lpstr>
      <vt:lpstr>ANOVA in Base R: aov()</vt:lpstr>
      <vt:lpstr>Default coding in R</vt:lpstr>
      <vt:lpstr>Alternatives to aov()</vt:lpstr>
      <vt:lpstr>Example data</vt:lpstr>
      <vt:lpstr>PowerPoint-Präsentation</vt:lpstr>
      <vt:lpstr>PowerPoint-Präsentation</vt:lpstr>
      <vt:lpstr>ANOVA in afex</vt:lpstr>
      <vt:lpstr>PowerPoint-Präsentation</vt:lpstr>
      <vt:lpstr>PowerPoint-Präsentation</vt:lpstr>
      <vt:lpstr>PowerPoint-Präsentation</vt:lpstr>
      <vt:lpstr>PowerPoint-Präsentation</vt:lpstr>
      <vt:lpstr>ANOVA with afex</vt:lpstr>
      <vt:lpstr>PowerPoint-Präsentation</vt:lpstr>
      <vt:lpstr>PowerPoint-Präsentation</vt:lpstr>
      <vt:lpstr>PowerPoint-Präsentation</vt:lpstr>
      <vt:lpstr>Post-Hoc Contrasts</vt:lpstr>
      <vt:lpstr>Beyond ANOVA: mixed models</vt:lpstr>
      <vt:lpstr>Linear Mixed Models (LMMs)</vt:lpstr>
      <vt:lpstr>Linear Mixed Models (LMMs)</vt:lpstr>
      <vt:lpstr>lme4 and p values</vt:lpstr>
      <vt:lpstr>mixed()</vt:lpstr>
      <vt:lpstr>PowerPoint-Präsentation</vt:lpstr>
      <vt:lpstr>mixed() – return value</vt:lpstr>
      <vt:lpstr>PowerPoint-Präsentation</vt:lpstr>
      <vt:lpstr>Take Home Messages</vt:lpstr>
      <vt:lpstr>Thank you for your attention</vt:lpstr>
      <vt:lpstr>GLMMs</vt:lpstr>
      <vt:lpstr>GLMM – results</vt:lpstr>
      <vt:lpstr>compare.2.vectors()</vt:lpstr>
      <vt:lpstr>Generalized Linear Mixed Models (GLMMs)</vt:lpstr>
      <vt:lpstr>mixed()</vt:lpstr>
      <vt:lpstr>Why are Type 3 tests standard?</vt:lpstr>
    </vt:vector>
  </TitlesOfParts>
  <Company>Universität Freiburg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R?</dc:title>
  <dc:creator>singmann</dc:creator>
  <cp:lastModifiedBy>Henrik Singmann</cp:lastModifiedBy>
  <cp:revision>311</cp:revision>
  <cp:lastPrinted>2009-07-21T13:24:06Z</cp:lastPrinted>
  <dcterms:created xsi:type="dcterms:W3CDTF">2011-10-17T10:54:13Z</dcterms:created>
  <dcterms:modified xsi:type="dcterms:W3CDTF">2016-05-27T09:17:00Z</dcterms:modified>
</cp:coreProperties>
</file>