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sldIdLst>
    <p:sldId id="262" r:id="rId2"/>
    <p:sldId id="263" r:id="rId3"/>
    <p:sldId id="264" r:id="rId4"/>
    <p:sldId id="265" r:id="rId5"/>
    <p:sldId id="266" r:id="rId6"/>
    <p:sldId id="268" r:id="rId7"/>
    <p:sldId id="269" r:id="rId8"/>
    <p:sldId id="271" r:id="rId9"/>
    <p:sldId id="273" r:id="rId10"/>
    <p:sldId id="275" r:id="rId11"/>
    <p:sldId id="278" r:id="rId12"/>
    <p:sldId id="280" r:id="rId13"/>
    <p:sldId id="281" r:id="rId14"/>
    <p:sldId id="282" r:id="rId15"/>
    <p:sldId id="279" r:id="rId16"/>
    <p:sldId id="276" r:id="rId17"/>
    <p:sldId id="270" r:id="rId18"/>
    <p:sldId id="274" r:id="rId19"/>
  </p:sldIdLst>
  <p:sldSz cx="12192000" cy="6858000"/>
  <p:notesSz cx="6400800" cy="8686800"/>
  <p:defaultTextStyle>
    <a:defPPr>
      <a:defRPr lang="de-CH"/>
    </a:defPPr>
    <a:lvl1pPr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17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orient="horz" pos="1389" userDrawn="1">
          <p15:clr>
            <a:srgbClr val="A4A3A4"/>
          </p15:clr>
        </p15:guide>
        <p15:guide id="3" orient="horz" pos="3838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pos="3727" userDrawn="1">
          <p15:clr>
            <a:srgbClr val="A4A3A4"/>
          </p15:clr>
        </p15:guide>
        <p15:guide id="7" pos="3953" userDrawn="1">
          <p15:clr>
            <a:srgbClr val="A4A3A4"/>
          </p15:clr>
        </p15:guide>
        <p15:guide id="8" pos="4861" userDrawn="1">
          <p15:clr>
            <a:srgbClr val="A4A3A4"/>
          </p15:clr>
        </p15:guide>
        <p15:guide id="9" pos="5065" userDrawn="1">
          <p15:clr>
            <a:srgbClr val="A4A3A4"/>
          </p15:clr>
        </p15:guide>
        <p15:guide id="10" pos="7106" userDrawn="1">
          <p15:clr>
            <a:srgbClr val="A4A3A4"/>
          </p15:clr>
        </p15:guide>
        <p15:guide id="11" pos="2819" userDrawn="1">
          <p15:clr>
            <a:srgbClr val="A4A3A4"/>
          </p15:clr>
        </p15:guide>
        <p15:guide id="12" pos="2615" userDrawn="1">
          <p15:clr>
            <a:srgbClr val="A4A3A4"/>
          </p15:clr>
        </p15:guide>
        <p15:guide id="13" pos="574" userDrawn="1">
          <p15:clr>
            <a:srgbClr val="A4A3A4"/>
          </p15:clr>
        </p15:guide>
        <p15:guide id="14" orient="horz" pos="799" userDrawn="1">
          <p15:clr>
            <a:srgbClr val="A4A3A4"/>
          </p15:clr>
        </p15:guide>
        <p15:guide id="15" orient="horz" pos="411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D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05" autoAdjust="0"/>
    <p:restoredTop sz="94660"/>
  </p:normalViewPr>
  <p:slideViewPr>
    <p:cSldViewPr snapToObjects="1">
      <p:cViewPr varScale="1">
        <p:scale>
          <a:sx n="104" d="100"/>
          <a:sy n="104" d="100"/>
        </p:scale>
        <p:origin x="708" y="114"/>
      </p:cViewPr>
      <p:guideLst>
        <p:guide orient="horz" pos="709"/>
        <p:guide orient="horz" pos="1389"/>
        <p:guide orient="horz" pos="3838"/>
        <p:guide pos="3840"/>
        <p:guide pos="3727"/>
        <p:guide pos="3953"/>
        <p:guide pos="4861"/>
        <p:guide pos="5065"/>
        <p:guide pos="7106"/>
        <p:guide pos="2819"/>
        <p:guide pos="2615"/>
        <p:guide pos="574"/>
        <p:guide orient="horz" pos="799"/>
        <p:guide orient="horz" pos="411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CH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625850" y="0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endParaRPr lang="de-CH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07975" y="652463"/>
            <a:ext cx="5786438" cy="32559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39763" y="4125913"/>
            <a:ext cx="5121275" cy="3908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Textmasterformate durch Klicken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defTabSz="862013">
              <a:defRPr sz="1100"/>
            </a:lvl1pPr>
          </a:lstStyle>
          <a:p>
            <a:endParaRPr lang="de-CH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625850" y="8251825"/>
            <a:ext cx="2773363" cy="43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86211" tIns="43106" rIns="86211" bIns="43106" numCol="1" anchor="b" anchorCtr="0" compatLnSpc="1">
            <a:prstTxWarp prst="textNoShape">
              <a:avLst/>
            </a:prstTxWarp>
          </a:bodyPr>
          <a:lstStyle>
            <a:lvl1pPr algn="r" defTabSz="862013">
              <a:defRPr sz="1100"/>
            </a:lvl1pPr>
          </a:lstStyle>
          <a:p>
            <a:fld id="{54E7F490-E965-9B42-AE49-DA4BC6E663B1}" type="slidenum">
              <a:rPr lang="de-CH"/>
              <a:pPr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9843891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1225" y="1989138"/>
            <a:ext cx="10369550" cy="1295400"/>
          </a:xfrm>
        </p:spPr>
        <p:txBody>
          <a:bodyPr/>
          <a:lstStyle>
            <a:lvl1pPr>
              <a:defRPr sz="3900"/>
            </a:lvl1pPr>
          </a:lstStyle>
          <a:p>
            <a:pPr lvl="0"/>
            <a:r>
              <a:rPr lang="de-DE" noProof="0"/>
              <a:t>Titelmasterformat durch Klicken bearbeiten</a:t>
            </a:r>
            <a:endParaRPr lang="en-US" noProof="0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11225" y="3429000"/>
            <a:ext cx="10369550" cy="17526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de-DE" noProof="0"/>
              <a:t>Formatvorlage des Untertitelmasters durch Klicken bearbeiten</a:t>
            </a:r>
            <a:endParaRPr lang="en-US" noProof="0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253" userDrawn="1">
          <p15:clr>
            <a:srgbClr val="9FCC3B"/>
          </p15:clr>
        </p15:guide>
        <p15:guide id="2" orient="horz" pos="2160" userDrawn="1">
          <p15:clr>
            <a:srgbClr val="9FCC3B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 userDrawn="1"/>
        </p:nvSpPr>
        <p:spPr bwMode="white">
          <a:xfrm>
            <a:off x="0" y="1125538"/>
            <a:ext cx="12192000" cy="5732462"/>
          </a:xfrm>
          <a:prstGeom prst="rect">
            <a:avLst/>
          </a:prstGeom>
          <a:solidFill>
            <a:srgbClr val="A3ADB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none" lIns="0" tIns="0" rIns="0" bIns="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4171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943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Spal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225" y="2205039"/>
            <a:ext cx="5005388" cy="38877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Inhaltsplatzhalter 2"/>
          <p:cNvSpPr>
            <a:spLocks noGrp="1"/>
          </p:cNvSpPr>
          <p:nvPr>
            <p:ph idx="13"/>
          </p:nvPr>
        </p:nvSpPr>
        <p:spPr>
          <a:xfrm>
            <a:off x="6291040" y="2205039"/>
            <a:ext cx="5005388" cy="3887787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425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641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ildplatzhalter 7"/>
          <p:cNvSpPr>
            <a:spLocks noGrp="1"/>
          </p:cNvSpPr>
          <p:nvPr>
            <p:ph type="pic" sz="quarter" idx="10"/>
          </p:nvPr>
        </p:nvSpPr>
        <p:spPr>
          <a:xfrm>
            <a:off x="192089" y="188912"/>
            <a:ext cx="11807824" cy="6480175"/>
          </a:xfrm>
        </p:spPr>
        <p:txBody>
          <a:bodyPr/>
          <a:lstStyle/>
          <a:p>
            <a:r>
              <a:rPr lang="de-DE"/>
              <a:t>Bild durch Klicken auf Symbol hinzufügen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2821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121" userDrawn="1">
          <p15:clr>
            <a:srgbClr val="9FCC3B"/>
          </p15:clr>
        </p15:guide>
        <p15:guide id="2" pos="7559" userDrawn="1">
          <p15:clr>
            <a:srgbClr val="9FCC3B"/>
          </p15:clr>
        </p15:guide>
        <p15:guide id="3" orient="horz" pos="119" userDrawn="1">
          <p15:clr>
            <a:srgbClr val="9FCC3B"/>
          </p15:clr>
        </p15:guide>
        <p15:guide id="4" orient="horz" pos="4201" userDrawn="1">
          <p15:clr>
            <a:srgbClr val="9FCC3B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1129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uzh_logo_e_pos_grau_1mm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44" y="142875"/>
            <a:ext cx="2027238" cy="68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1225" y="1268414"/>
            <a:ext cx="10369550" cy="792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Mastertitelformat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1225" y="2205039"/>
            <a:ext cx="10369550" cy="3887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/>
              <a:t>Mastertextformat</a:t>
            </a:r>
            <a:r>
              <a:rPr lang="en-US" dirty="0"/>
              <a:t> </a:t>
            </a:r>
            <a:r>
              <a:rPr lang="en-US" dirty="0" err="1"/>
              <a:t>bearbeiten</a:t>
            </a:r>
            <a:endParaRPr lang="en-US" dirty="0"/>
          </a:p>
          <a:p>
            <a:pPr lvl="1"/>
            <a:r>
              <a:rPr lang="en-US" dirty="0" err="1"/>
              <a:t>Zweite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2"/>
            <a:r>
              <a:rPr lang="en-US" dirty="0" err="1"/>
              <a:t>Dritte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3"/>
            <a:r>
              <a:rPr lang="en-US" dirty="0" err="1"/>
              <a:t>Vierte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  <a:p>
            <a:pPr lvl="4"/>
            <a:r>
              <a:rPr lang="en-US" dirty="0" err="1"/>
              <a:t>Fünfte</a:t>
            </a:r>
            <a:r>
              <a:rPr lang="en-US" dirty="0"/>
              <a:t> </a:t>
            </a:r>
            <a:r>
              <a:rPr lang="en-US" dirty="0" err="1"/>
              <a:t>Ebene</a:t>
            </a:r>
            <a:endParaRPr lang="en-US" dirty="0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>
            <a:off x="0" y="1125538"/>
            <a:ext cx="12192000" cy="0"/>
          </a:xfrm>
          <a:prstGeom prst="line">
            <a:avLst/>
          </a:prstGeom>
          <a:noFill/>
          <a:ln w="15875">
            <a:solidFill>
              <a:srgbClr val="A3ADB7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700" dirty="0"/>
          </a:p>
        </p:txBody>
      </p:sp>
      <p:sp>
        <p:nvSpPr>
          <p:cNvPr id="11" name="Text Box 9"/>
          <p:cNvSpPr txBox="1">
            <a:spLocks noChangeArrowheads="1"/>
          </p:cNvSpPr>
          <p:nvPr userDrawn="1"/>
        </p:nvSpPr>
        <p:spPr bwMode="auto">
          <a:xfrm>
            <a:off x="911225" y="852488"/>
            <a:ext cx="7332663" cy="227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36000" rIns="0" bIns="0"/>
          <a:lstStyle/>
          <a:p>
            <a:pPr>
              <a:spcBef>
                <a:spcPct val="50000"/>
              </a:spcBef>
            </a:pPr>
            <a:r>
              <a:rPr lang="en-US" sz="1400" b="1" dirty="0"/>
              <a:t>Department</a:t>
            </a:r>
            <a:r>
              <a:rPr lang="en-US" sz="1400" b="1" baseline="0" dirty="0"/>
              <a:t> of Psychology – Cognitive Psychology</a:t>
            </a:r>
            <a:endParaRPr lang="en-US" sz="14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7" r:id="rId4"/>
    <p:sldLayoutId id="2147483654" r:id="rId5"/>
    <p:sldLayoutId id="2147483658" r:id="rId6"/>
    <p:sldLayoutId id="2147483655" r:id="rId7"/>
  </p:sldLayoutIdLst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A5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  <a:ea typeface="ＭＳ Ｐゴシック" charset="0"/>
          <a:cs typeface="Arial" charset="0"/>
        </a:defRPr>
      </a:lvl9pPr>
    </p:titleStyle>
    <p:bodyStyle>
      <a:lvl1pPr marL="342000" indent="-342000" algn="l" rtl="0" eaLnBrk="1" fontAlgn="base" hangingPunct="1">
        <a:spcBef>
          <a:spcPct val="40000"/>
        </a:spcBef>
        <a:spcAft>
          <a:spcPct val="0"/>
        </a:spcAft>
        <a:buFont typeface="Arial" panose="020B0604020202020204" pitchFamily="34" charset="0"/>
        <a:buChar char="–"/>
        <a:defRPr sz="1700">
          <a:solidFill>
            <a:schemeClr val="tx1"/>
          </a:solidFill>
          <a:latin typeface="+mn-lt"/>
          <a:ea typeface="+mn-ea"/>
          <a:cs typeface="+mn-cs"/>
        </a:defRPr>
      </a:lvl1pPr>
      <a:lvl2pPr marL="684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2pPr>
      <a:lvl3pPr marL="1026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3pPr>
      <a:lvl4pPr marL="1368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4pPr>
      <a:lvl5pPr marL="1710000" indent="-342000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5pPr>
      <a:lvl6pPr marL="18954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6pPr>
      <a:lvl7pPr marL="23526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7pPr>
      <a:lvl8pPr marL="28098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8pPr>
      <a:lvl9pPr marL="3267075" indent="-366713" algn="l" rtl="0" eaLnBrk="1" fontAlgn="base" hangingPunct="1">
        <a:spcBef>
          <a:spcPct val="40000"/>
        </a:spcBef>
        <a:spcAft>
          <a:spcPct val="0"/>
        </a:spcAft>
        <a:buFont typeface="Arial" charset="0"/>
        <a:buChar char="–"/>
        <a:defRPr sz="17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574" userDrawn="1">
          <p15:clr>
            <a:srgbClr val="F26B43"/>
          </p15:clr>
        </p15:guide>
        <p15:guide id="2" pos="7106" userDrawn="1">
          <p15:clr>
            <a:srgbClr val="F26B43"/>
          </p15:clr>
        </p15:guide>
        <p15:guide id="3" orient="horz" pos="1389" userDrawn="1">
          <p15:clr>
            <a:srgbClr val="F26B43"/>
          </p15:clr>
        </p15:guide>
        <p15:guide id="4" orient="horz" pos="799" userDrawn="1">
          <p15:clr>
            <a:srgbClr val="F26B43"/>
          </p15:clr>
        </p15:guide>
        <p15:guide id="5" orient="horz" pos="4110" userDrawn="1">
          <p15:clr>
            <a:srgbClr val="F26B43"/>
          </p15:clr>
        </p15:guide>
        <p15:guide id="6" pos="3840" userDrawn="1">
          <p15:clr>
            <a:srgbClr val="F26B43"/>
          </p15:clr>
        </p15:guide>
        <p15:guide id="7" pos="3953" userDrawn="1">
          <p15:clr>
            <a:srgbClr val="5ACBF0"/>
          </p15:clr>
        </p15:guide>
        <p15:guide id="8" pos="3727" userDrawn="1">
          <p15:clr>
            <a:srgbClr val="5ACBF0"/>
          </p15:clr>
        </p15:guide>
        <p15:guide id="9" pos="2615" userDrawn="1">
          <p15:clr>
            <a:srgbClr val="5ACBF0"/>
          </p15:clr>
        </p15:guide>
        <p15:guide id="10" pos="2819" userDrawn="1">
          <p15:clr>
            <a:srgbClr val="5ACBF0"/>
          </p15:clr>
        </p15:guide>
        <p15:guide id="11" pos="4861" userDrawn="1">
          <p15:clr>
            <a:srgbClr val="5ACBF0"/>
          </p15:clr>
        </p15:guide>
        <p15:guide id="12" pos="5065" userDrawn="1">
          <p15:clr>
            <a:srgbClr val="5ACBF0"/>
          </p15:clr>
        </p15:guide>
        <p15:guide id="13" orient="horz" pos="709" userDrawn="1">
          <p15:clr>
            <a:srgbClr val="F26B43"/>
          </p15:clr>
        </p15:guide>
        <p15:guide id="14" orient="horz" pos="38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Conditionals and Inferential Connections: </a:t>
            </a:r>
            <a:br>
              <a:rPr lang="en-US" dirty="0"/>
            </a:br>
            <a:r>
              <a:rPr lang="en-US" dirty="0"/>
              <a:t>A Hypothetical Inferential Theory (HIT)</a:t>
            </a:r>
            <a:endParaRPr lang="de-CH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CH" dirty="0"/>
              <a:t>Henrik Singmann, Igor </a:t>
            </a:r>
            <a:r>
              <a:rPr lang="de-CH" dirty="0" err="1"/>
              <a:t>Douven</a:t>
            </a:r>
            <a:r>
              <a:rPr lang="de-CH" dirty="0"/>
              <a:t>, </a:t>
            </a:r>
            <a:r>
              <a:rPr lang="de-CH" dirty="0" err="1"/>
              <a:t>Shira</a:t>
            </a:r>
            <a:r>
              <a:rPr lang="de-CH" dirty="0"/>
              <a:t> </a:t>
            </a:r>
            <a:r>
              <a:rPr lang="de-CH" dirty="0" err="1"/>
              <a:t>Elqayam</a:t>
            </a:r>
            <a:r>
              <a:rPr lang="de-CH" dirty="0"/>
              <a:t>, David Over, &amp; </a:t>
            </a:r>
            <a:r>
              <a:rPr lang="de-CH" dirty="0" err="1"/>
              <a:t>Janneke</a:t>
            </a:r>
            <a:r>
              <a:rPr lang="de-CH" dirty="0"/>
              <a:t> van </a:t>
            </a:r>
            <a:r>
              <a:rPr lang="de-CH" dirty="0" err="1"/>
              <a:t>Wijnbergen-Huitink</a:t>
            </a:r>
            <a:endParaRPr lang="de-CH" dirty="0"/>
          </a:p>
        </p:txBody>
      </p:sp>
      <p:sp>
        <p:nvSpPr>
          <p:cNvPr id="5" name="Rechteck 4"/>
          <p:cNvSpPr/>
          <p:nvPr/>
        </p:nvSpPr>
        <p:spPr>
          <a:xfrm>
            <a:off x="839415" y="4653136"/>
            <a:ext cx="104413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i="1" dirty="0">
                <a:solidFill>
                  <a:srgbClr val="0028A5"/>
                </a:solidFill>
              </a:rPr>
              <a:t>New paradigm, probabilities, pragmatics, and dual processing: Festschrift in </a:t>
            </a:r>
            <a:r>
              <a:rPr lang="en-US" sz="2800" i="1" dirty="0" err="1">
                <a:solidFill>
                  <a:srgbClr val="0028A5"/>
                </a:solidFill>
              </a:rPr>
              <a:t>honour</a:t>
            </a:r>
            <a:r>
              <a:rPr lang="en-US" sz="2800" i="1" dirty="0">
                <a:solidFill>
                  <a:srgbClr val="0028A5"/>
                </a:solidFill>
              </a:rPr>
              <a:t> of David Over’s 70th birthday</a:t>
            </a:r>
            <a:endParaRPr lang="de-CH" sz="2800" i="1" dirty="0">
              <a:solidFill>
                <a:srgbClr val="0028A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7152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Experiment 1 (N &gt; 500)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" y="1124744"/>
            <a:ext cx="10873264" cy="6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HIT: </a:t>
            </a:r>
            <a:r>
              <a:rPr lang="en-US" i="1" dirty="0"/>
              <a:t>Direction</a:t>
            </a:r>
            <a:r>
              <a:rPr lang="en-US" dirty="0"/>
              <a:t>, </a:t>
            </a:r>
            <a:r>
              <a:rPr lang="en-US" i="1" dirty="0"/>
              <a:t>distance</a:t>
            </a:r>
            <a:r>
              <a:rPr lang="en-US" dirty="0"/>
              <a:t>, </a:t>
            </a:r>
            <a:r>
              <a:rPr lang="en-US" i="1" dirty="0"/>
              <a:t>consequent</a:t>
            </a:r>
          </a:p>
          <a:p>
            <a:r>
              <a:rPr lang="en-US" i="1" dirty="0"/>
              <a:t>Consequent</a:t>
            </a:r>
            <a:r>
              <a:rPr lang="en-US" dirty="0"/>
              <a:t> only: MMT (initial model), three-value view, Lewis</a:t>
            </a:r>
          </a:p>
          <a:p>
            <a:r>
              <a:rPr lang="en-US" i="1" dirty="0"/>
              <a:t>Antecedent-consequent</a:t>
            </a:r>
            <a:r>
              <a:rPr lang="en-US" dirty="0"/>
              <a:t>: MMT (fleshed-out), material conditional, </a:t>
            </a:r>
            <a:r>
              <a:rPr lang="en-US" dirty="0" err="1"/>
              <a:t>Stalnaker</a:t>
            </a:r>
            <a:endParaRPr lang="en-US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0112" y="3645024"/>
            <a:ext cx="10391775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8856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Experiment 1 (N &gt; 500)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" y="1124744"/>
            <a:ext cx="10873264" cy="6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533096" y="1844824"/>
            <a:ext cx="11161240" cy="429085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Direction × consequent interaction (= validity × believability): </a:t>
            </a:r>
            <a:r>
              <a:rPr lang="en-US" b="1" dirty="0"/>
              <a:t>stronger consequent effect for weaker inferences! 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3216" y="2204864"/>
            <a:ext cx="9355424" cy="4652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689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Experiment 2 (N = 39)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911225" y="2564904"/>
            <a:ext cx="10369550" cy="3527922"/>
          </a:xfrm>
        </p:spPr>
        <p:txBody>
          <a:bodyPr/>
          <a:lstStyle/>
          <a:p>
            <a:r>
              <a:rPr lang="en-US" dirty="0"/>
              <a:t>If sphere number </a:t>
            </a:r>
            <a:r>
              <a:rPr lang="en-US" i="1" dirty="0" err="1"/>
              <a:t>i</a:t>
            </a:r>
            <a:r>
              <a:rPr lang="en-US" dirty="0"/>
              <a:t> (e.g., 6) is large, so is sphere number (e.g., 9).</a:t>
            </a:r>
          </a:p>
          <a:p>
            <a:r>
              <a:rPr lang="en-US" dirty="0"/>
              <a:t>Instructions clarify that no sphere is actually large, purely relative judgments.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62" y="1016521"/>
            <a:ext cx="9439275" cy="1476375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94192" y="3103576"/>
            <a:ext cx="82296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238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Experiment 2 (N = 39)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62" y="979945"/>
            <a:ext cx="9439275" cy="1476375"/>
          </a:xfrm>
          <a:prstGeom prst="rect">
            <a:avLst/>
          </a:prstGeom>
        </p:spPr>
      </p:pic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657" y="2115404"/>
            <a:ext cx="6264695" cy="4697328"/>
          </a:xfrm>
        </p:spPr>
      </p:pic>
    </p:spTree>
    <p:extLst>
      <p:ext uri="{BB962C8B-B14F-4D97-AF65-F5344CB8AC3E}">
        <p14:creationId xmlns:p14="http://schemas.microsoft.com/office/powerpoint/2010/main" val="32245678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Experiment 2 (N = 39)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76362" y="979945"/>
            <a:ext cx="9439275" cy="1476375"/>
          </a:xfrm>
          <a:prstGeom prst="rect">
            <a:avLst/>
          </a:prstGeom>
        </p:spPr>
      </p:pic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864" y="2069943"/>
            <a:ext cx="6493864" cy="4869161"/>
          </a:xfrm>
        </p:spPr>
      </p:pic>
      <p:sp>
        <p:nvSpPr>
          <p:cNvPr id="8" name="Textfeld 7"/>
          <p:cNvSpPr txBox="1"/>
          <p:nvPr/>
        </p:nvSpPr>
        <p:spPr>
          <a:xfrm>
            <a:off x="479376" y="3612793"/>
            <a:ext cx="4248471" cy="1400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Direction × distance ×  consequent interaction </a:t>
            </a:r>
            <a:br>
              <a:rPr lang="en-US" dirty="0"/>
            </a:br>
            <a:r>
              <a:rPr lang="en-US" dirty="0"/>
              <a:t>(= validity × believability interaction):</a:t>
            </a:r>
          </a:p>
          <a:p>
            <a:r>
              <a:rPr lang="en-US" b="1" dirty="0"/>
              <a:t>Effect of consequence only present for weaker inferences!</a:t>
            </a:r>
          </a:p>
        </p:txBody>
      </p:sp>
    </p:spTree>
    <p:extLst>
      <p:ext uri="{BB962C8B-B14F-4D97-AF65-F5344CB8AC3E}">
        <p14:creationId xmlns:p14="http://schemas.microsoft.com/office/powerpoint/2010/main" val="2659515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Guaranteed inferential relevance</a:t>
            </a:r>
            <a:r>
              <a:rPr lang="en-US" dirty="0"/>
              <a:t>: Low rates of indeterminate responses</a:t>
            </a:r>
          </a:p>
          <a:p>
            <a:r>
              <a:rPr lang="en-US" dirty="0"/>
              <a:t>Strong effect of inferential variables </a:t>
            </a:r>
            <a:r>
              <a:rPr lang="en-US" i="1" dirty="0"/>
              <a:t>direction</a:t>
            </a:r>
            <a:r>
              <a:rPr lang="en-US" dirty="0"/>
              <a:t> and </a:t>
            </a:r>
            <a:r>
              <a:rPr lang="en-US" i="1" dirty="0"/>
              <a:t>distance</a:t>
            </a:r>
          </a:p>
          <a:p>
            <a:r>
              <a:rPr lang="en-US" dirty="0"/>
              <a:t>For </a:t>
            </a:r>
            <a:r>
              <a:rPr lang="en-US" dirty="0" err="1"/>
              <a:t>soritical</a:t>
            </a:r>
            <a:r>
              <a:rPr lang="en-US" dirty="0"/>
              <a:t> color series strong effect of </a:t>
            </a:r>
            <a:r>
              <a:rPr lang="en-US" i="1" dirty="0"/>
              <a:t>consequent </a:t>
            </a:r>
            <a:r>
              <a:rPr lang="en-US" dirty="0"/>
              <a:t>(belief bias), less for </a:t>
            </a:r>
            <a:r>
              <a:rPr lang="en-US" dirty="0" err="1"/>
              <a:t>soritical</a:t>
            </a:r>
            <a:r>
              <a:rPr lang="en-US" dirty="0"/>
              <a:t> series of spheres.</a:t>
            </a:r>
          </a:p>
          <a:p>
            <a:endParaRPr lang="en-US" dirty="0"/>
          </a:p>
          <a:p>
            <a:r>
              <a:rPr lang="en-US" dirty="0"/>
              <a:t>Truth judgments for conditionals affected by inferential considerations:</a:t>
            </a:r>
            <a:br>
              <a:rPr lang="en-US" dirty="0"/>
            </a:br>
            <a:r>
              <a:rPr lang="en-US" dirty="0"/>
              <a:t>Strong enough inference from antecedent to consequent makes conditional true.</a:t>
            </a:r>
          </a:p>
          <a:p>
            <a:r>
              <a:rPr lang="en-US" dirty="0"/>
              <a:t>Believability of consequent affects truth judgments, if belief provides strong cue (</a:t>
            </a:r>
            <a:r>
              <a:rPr lang="en-US" i="1" dirty="0"/>
              <a:t>belief bias</a:t>
            </a:r>
            <a:r>
              <a:rPr lang="en-US" dirty="0"/>
              <a:t> analogue).</a:t>
            </a:r>
          </a:p>
          <a:p>
            <a:endParaRPr lang="en-US" dirty="0"/>
          </a:p>
          <a:p>
            <a:r>
              <a:rPr lang="en-US" dirty="0"/>
              <a:t>Experiment 3: Inferential strength and metacognitive confidence explain truth table judgments (partly).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474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 for your attention. Questions?</a:t>
            </a:r>
          </a:p>
        </p:txBody>
      </p:sp>
    </p:spTree>
    <p:extLst>
      <p:ext uri="{BB962C8B-B14F-4D97-AF65-F5344CB8AC3E}">
        <p14:creationId xmlns:p14="http://schemas.microsoft.com/office/powerpoint/2010/main" val="14133637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Details Experiment 1 (N = 532)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 </a:t>
            </a:r>
            <a:r>
              <a:rPr lang="en-US" i="1" dirty="0"/>
              <a:t>presentation</a:t>
            </a:r>
            <a:r>
              <a:rPr lang="en-US" dirty="0"/>
              <a:t> conditions: description, in sight, out of sight</a:t>
            </a:r>
          </a:p>
          <a:p>
            <a:r>
              <a:rPr lang="en-US" dirty="0"/>
              <a:t>2 </a:t>
            </a:r>
            <a:r>
              <a:rPr lang="en-US" i="1" dirty="0"/>
              <a:t>spread</a:t>
            </a:r>
            <a:r>
              <a:rPr lang="en-US" dirty="0"/>
              <a:t> conditions: small vs. large</a:t>
            </a:r>
          </a:p>
          <a:p>
            <a:r>
              <a:rPr lang="en-US" dirty="0"/>
              <a:t>2 </a:t>
            </a:r>
            <a:r>
              <a:rPr lang="en-US" i="1" dirty="0"/>
              <a:t>color</a:t>
            </a:r>
            <a:r>
              <a:rPr lang="en-US" dirty="0"/>
              <a:t> conditions: blue vs. green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22 different conditionals: </a:t>
            </a:r>
            <a:br>
              <a:rPr lang="en-US" dirty="0"/>
            </a:br>
            <a:r>
              <a:rPr lang="en-US" dirty="0"/>
              <a:t>If patch number </a:t>
            </a:r>
            <a:r>
              <a:rPr lang="en-US" i="1" dirty="0" err="1"/>
              <a:t>i</a:t>
            </a:r>
            <a:r>
              <a:rPr lang="en-US" dirty="0"/>
              <a:t> is </a:t>
            </a:r>
            <a:r>
              <a:rPr lang="en-US" i="1" dirty="0"/>
              <a:t>X</a:t>
            </a:r>
            <a:r>
              <a:rPr lang="en-US" dirty="0"/>
              <a:t>, so is patch number </a:t>
            </a:r>
            <a:r>
              <a:rPr lang="en-US" i="1" dirty="0"/>
              <a:t>j</a:t>
            </a:r>
            <a:r>
              <a:rPr lang="en-US" dirty="0"/>
              <a:t>.</a:t>
            </a:r>
          </a:p>
          <a:p>
            <a:r>
              <a:rPr lang="en-US" dirty="0"/>
              <a:t>Where, </a:t>
            </a:r>
            <a:r>
              <a:rPr lang="en-US" i="1" dirty="0"/>
              <a:t>X</a:t>
            </a:r>
            <a:r>
              <a:rPr lang="en-US" dirty="0"/>
              <a:t> in {green, blue}; </a:t>
            </a:r>
            <a:r>
              <a:rPr lang="en-US" i="1" dirty="0" err="1"/>
              <a:t>i</a:t>
            </a:r>
            <a:r>
              <a:rPr lang="en-US" dirty="0"/>
              <a:t> in {2, 7, 8, 9, 10, 13}; and </a:t>
            </a:r>
            <a:r>
              <a:rPr lang="en-US" i="1" dirty="0"/>
              <a:t>j</a:t>
            </a:r>
            <a:r>
              <a:rPr lang="en-US" dirty="0"/>
              <a:t> in {</a:t>
            </a:r>
            <a:r>
              <a:rPr lang="en-US" i="1" dirty="0" err="1"/>
              <a:t>i</a:t>
            </a:r>
            <a:r>
              <a:rPr lang="en-US" dirty="0"/>
              <a:t> - 3/2, </a:t>
            </a:r>
            <a:r>
              <a:rPr lang="en-US" i="1" dirty="0" err="1"/>
              <a:t>i</a:t>
            </a:r>
            <a:r>
              <a:rPr lang="en-US" dirty="0"/>
              <a:t> -1, </a:t>
            </a:r>
            <a:r>
              <a:rPr lang="en-US" i="1" dirty="0" err="1"/>
              <a:t>i</a:t>
            </a:r>
            <a:r>
              <a:rPr lang="en-US" dirty="0"/>
              <a:t> + 1, </a:t>
            </a:r>
            <a:r>
              <a:rPr lang="en-US" i="1" dirty="0" err="1"/>
              <a:t>i</a:t>
            </a:r>
            <a:r>
              <a:rPr lang="en-US" dirty="0"/>
              <a:t> + 2/3} if possible.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" y="1268935"/>
            <a:ext cx="10873264" cy="6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2475119"/>
            <a:ext cx="7048500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3276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Experiment 1 (N &gt; 500)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1504" y="1534149"/>
            <a:ext cx="8906139" cy="5342598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" y="1124744"/>
            <a:ext cx="10873264" cy="6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5344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Relation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Antecedent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Consequent</a:t>
            </a:r>
            <a:r>
              <a:rPr lang="de-DE" dirty="0"/>
              <a:t> in </a:t>
            </a:r>
            <a:r>
              <a:rPr lang="de-DE" dirty="0" err="1"/>
              <a:t>Conditionals</a:t>
            </a:r>
            <a:endParaRPr lang="de-CH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US" i="1" dirty="0"/>
              <a:t>If David Over prefers apples over oranges, Elizabeth Warren will run for president in 2020.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If the price of oil soars in the next years, Winston Churchill did not sleep the night before D-Day.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If global warming continues, then parts of England will be flooded.</a:t>
            </a:r>
          </a:p>
          <a:p>
            <a:endParaRPr lang="en-US" dirty="0"/>
          </a:p>
          <a:p>
            <a:r>
              <a:rPr lang="de-DE" i="1" dirty="0"/>
              <a:t>1.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i="1" dirty="0"/>
              <a:t>2.</a:t>
            </a:r>
            <a:r>
              <a:rPr lang="de-DE" dirty="0"/>
              <a:t> </a:t>
            </a:r>
            <a:r>
              <a:rPr lang="de-DE" dirty="0" err="1"/>
              <a:t>seem</a:t>
            </a:r>
            <a:r>
              <a:rPr lang="de-DE" dirty="0"/>
              <a:t> </a:t>
            </a:r>
            <a:r>
              <a:rPr lang="de-DE" dirty="0" err="1"/>
              <a:t>odd</a:t>
            </a:r>
            <a:r>
              <a:rPr lang="de-DE" dirty="0"/>
              <a:t>: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apparent</a:t>
            </a:r>
            <a:r>
              <a:rPr lang="de-DE" dirty="0"/>
              <a:t> </a:t>
            </a:r>
            <a:r>
              <a:rPr lang="de-DE" dirty="0" err="1"/>
              <a:t>relationship</a:t>
            </a:r>
            <a:r>
              <a:rPr lang="de-DE" dirty="0"/>
              <a:t> </a:t>
            </a:r>
            <a:r>
              <a:rPr lang="de-DE" dirty="0" err="1"/>
              <a:t>between</a:t>
            </a:r>
            <a:r>
              <a:rPr lang="de-DE" dirty="0"/>
              <a:t> </a:t>
            </a:r>
            <a:r>
              <a:rPr lang="de-DE" dirty="0" err="1"/>
              <a:t>antecedent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consequent</a:t>
            </a:r>
            <a:r>
              <a:rPr lang="de-DE" dirty="0"/>
              <a:t>.</a:t>
            </a:r>
          </a:p>
          <a:p>
            <a:endParaRPr lang="de-DE" dirty="0"/>
          </a:p>
          <a:p>
            <a:r>
              <a:rPr lang="de-DE" dirty="0"/>
              <a:t>Main </a:t>
            </a:r>
            <a:r>
              <a:rPr lang="de-DE" dirty="0" err="1"/>
              <a:t>semantics</a:t>
            </a:r>
            <a:r>
              <a:rPr lang="de-DE" dirty="0"/>
              <a:t> </a:t>
            </a:r>
            <a:r>
              <a:rPr lang="de-DE" dirty="0" err="1"/>
              <a:t>cannot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this</a:t>
            </a:r>
            <a:r>
              <a:rPr lang="de-DE" dirty="0"/>
              <a:t> </a:t>
            </a:r>
            <a:r>
              <a:rPr lang="de-DE" dirty="0" err="1"/>
              <a:t>oddness</a:t>
            </a:r>
            <a:r>
              <a:rPr lang="de-DE" dirty="0"/>
              <a:t>:</a:t>
            </a:r>
          </a:p>
          <a:p>
            <a:pPr lvl="1"/>
            <a:r>
              <a:rPr lang="de-DE" dirty="0" err="1"/>
              <a:t>conditionals</a:t>
            </a:r>
            <a:r>
              <a:rPr lang="de-DE" dirty="0"/>
              <a:t> </a:t>
            </a:r>
            <a:r>
              <a:rPr lang="de-DE" dirty="0" err="1"/>
              <a:t>are</a:t>
            </a:r>
            <a:r>
              <a:rPr lang="de-DE" dirty="0"/>
              <a:t> not </a:t>
            </a:r>
            <a:r>
              <a:rPr lang="de-DE" dirty="0" err="1"/>
              <a:t>truth-functional</a:t>
            </a:r>
            <a:r>
              <a:rPr lang="de-DE" dirty="0"/>
              <a:t>: mental </a:t>
            </a:r>
            <a:r>
              <a:rPr lang="de-DE" dirty="0" err="1"/>
              <a:t>models</a:t>
            </a:r>
            <a:r>
              <a:rPr lang="de-DE" dirty="0"/>
              <a:t>, non-</a:t>
            </a:r>
            <a:r>
              <a:rPr lang="de-DE" dirty="0" err="1"/>
              <a:t>propositionalism</a:t>
            </a:r>
            <a:endParaRPr lang="de-DE" dirty="0"/>
          </a:p>
          <a:p>
            <a:pPr lvl="1"/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function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antecedent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consequent</a:t>
            </a:r>
            <a:r>
              <a:rPr lang="de-DE" dirty="0"/>
              <a:t> (in </a:t>
            </a:r>
            <a:r>
              <a:rPr lang="de-DE" dirty="0" err="1"/>
              <a:t>actual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possible</a:t>
            </a:r>
            <a:r>
              <a:rPr lang="de-DE" dirty="0"/>
              <a:t> </a:t>
            </a:r>
            <a:r>
              <a:rPr lang="de-DE" dirty="0" err="1"/>
              <a:t>world</a:t>
            </a:r>
            <a:r>
              <a:rPr lang="de-DE" dirty="0"/>
              <a:t>):</a:t>
            </a:r>
            <a:br>
              <a:rPr lang="de-DE" dirty="0"/>
            </a:br>
            <a:r>
              <a:rPr lang="de-DE" dirty="0"/>
              <a:t>material </a:t>
            </a:r>
            <a:r>
              <a:rPr lang="de-DE" dirty="0" err="1"/>
              <a:t>conditional</a:t>
            </a:r>
            <a:r>
              <a:rPr lang="de-DE" dirty="0"/>
              <a:t>, </a:t>
            </a:r>
            <a:r>
              <a:rPr lang="de-DE" dirty="0" err="1"/>
              <a:t>defective</a:t>
            </a:r>
            <a:r>
              <a:rPr lang="de-DE" dirty="0"/>
              <a:t> </a:t>
            </a:r>
            <a:r>
              <a:rPr lang="de-DE" dirty="0" err="1"/>
              <a:t>truth-table</a:t>
            </a:r>
            <a:r>
              <a:rPr lang="de-DE" dirty="0"/>
              <a:t>/</a:t>
            </a:r>
            <a:r>
              <a:rPr lang="de-DE" dirty="0" err="1"/>
              <a:t>three-value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, </a:t>
            </a:r>
            <a:r>
              <a:rPr lang="de-DE" dirty="0" err="1"/>
              <a:t>Stalnaker</a:t>
            </a:r>
            <a:r>
              <a:rPr lang="de-DE" dirty="0"/>
              <a:t>, Lewis</a:t>
            </a:r>
          </a:p>
          <a:p>
            <a:pPr lvl="1"/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71064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Inferentialism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Truth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antecedent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consequent</a:t>
            </a:r>
            <a:r>
              <a:rPr lang="de-DE" dirty="0"/>
              <a:t> not </a:t>
            </a:r>
            <a:r>
              <a:rPr lang="de-DE" dirty="0" err="1"/>
              <a:t>enough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make</a:t>
            </a:r>
            <a:r>
              <a:rPr lang="de-DE" dirty="0"/>
              <a:t> </a:t>
            </a:r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true</a:t>
            </a:r>
            <a:r>
              <a:rPr lang="de-DE" dirty="0"/>
              <a:t>.</a:t>
            </a:r>
          </a:p>
          <a:p>
            <a:r>
              <a:rPr lang="en-US" dirty="0"/>
              <a:t>For a conditional to be true, we should be able to infer its consequent from its antecedent </a:t>
            </a:r>
            <a:br>
              <a:rPr lang="en-US" dirty="0"/>
            </a:br>
            <a:r>
              <a:rPr lang="en-US" dirty="0"/>
              <a:t>(e.g., Ramsey, 1929; </a:t>
            </a:r>
            <a:r>
              <a:rPr lang="en-US" dirty="0" err="1"/>
              <a:t>Kratzer</a:t>
            </a:r>
            <a:r>
              <a:rPr lang="en-US" dirty="0"/>
              <a:t>, 1986; Braine &amp; O'Brien, 1991).</a:t>
            </a:r>
          </a:p>
          <a:p>
            <a:endParaRPr lang="en-US" dirty="0"/>
          </a:p>
          <a:p>
            <a:r>
              <a:rPr lang="en-US" dirty="0" err="1"/>
              <a:t>Krzyzanowska</a:t>
            </a:r>
            <a:r>
              <a:rPr lang="en-US" dirty="0"/>
              <a:t>, </a:t>
            </a:r>
            <a:r>
              <a:rPr lang="en-US" dirty="0" err="1"/>
              <a:t>Wenmackers</a:t>
            </a:r>
            <a:r>
              <a:rPr lang="en-US" dirty="0"/>
              <a:t>, and </a:t>
            </a:r>
            <a:r>
              <a:rPr lang="en-US" dirty="0" err="1"/>
              <a:t>Douven</a:t>
            </a:r>
            <a:r>
              <a:rPr lang="en-US" dirty="0"/>
              <a:t> (2014) propose that inference from antecedent to consequent can be deductive, inductive, or abductive:</a:t>
            </a:r>
          </a:p>
          <a:p>
            <a:pPr lvl="1"/>
            <a:r>
              <a:rPr lang="en-US" i="1" dirty="0"/>
              <a:t>If Wilma and Fred are going to the gym together, they have settled their dispute.</a:t>
            </a:r>
          </a:p>
          <a:p>
            <a:pPr lvl="1"/>
            <a:r>
              <a:rPr lang="en-US" i="1" dirty="0"/>
              <a:t>If Barney works hard, he will pass the exam with flying colors.</a:t>
            </a:r>
          </a:p>
          <a:p>
            <a:endParaRPr lang="de-DE" dirty="0"/>
          </a:p>
          <a:p>
            <a:r>
              <a:rPr lang="en-US" b="1" dirty="0"/>
              <a:t>Conditional is true if and only if there exists a strong enough argument leading from antecedent (plus background knowledge) to consequent.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582820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err="1"/>
              <a:t>Hypothetical</a:t>
            </a:r>
            <a:r>
              <a:rPr lang="de-CH" dirty="0"/>
              <a:t> </a:t>
            </a:r>
            <a:r>
              <a:rPr lang="de-CH" dirty="0" err="1"/>
              <a:t>Inferential</a:t>
            </a:r>
            <a:r>
              <a:rPr lang="de-CH" dirty="0"/>
              <a:t> </a:t>
            </a:r>
            <a:r>
              <a:rPr lang="de-CH" dirty="0" err="1"/>
              <a:t>Theory</a:t>
            </a:r>
            <a:r>
              <a:rPr lang="de-CH" dirty="0"/>
              <a:t> (HIT)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de-DE" i="1" dirty="0" err="1"/>
              <a:t>Hypothetical</a:t>
            </a:r>
            <a:r>
              <a:rPr lang="de-DE" i="1" dirty="0"/>
              <a:t> </a:t>
            </a:r>
            <a:r>
              <a:rPr lang="de-DE" i="1" dirty="0" err="1"/>
              <a:t>thinking</a:t>
            </a:r>
            <a:r>
              <a:rPr lang="de-DE" i="1" dirty="0"/>
              <a:t> </a:t>
            </a:r>
            <a:r>
              <a:rPr lang="de-DE" i="1" dirty="0" err="1"/>
              <a:t>theory</a:t>
            </a:r>
            <a:r>
              <a:rPr lang="de-DE" dirty="0"/>
              <a:t> (Evans, 2006, 2007), dual-</a:t>
            </a:r>
            <a:r>
              <a:rPr lang="de-DE" dirty="0" err="1"/>
              <a:t>process</a:t>
            </a:r>
            <a:r>
              <a:rPr lang="de-DE" dirty="0"/>
              <a:t> </a:t>
            </a:r>
            <a:r>
              <a:rPr lang="de-DE" dirty="0" err="1"/>
              <a:t>theory</a:t>
            </a:r>
            <a:r>
              <a:rPr lang="de-DE" dirty="0"/>
              <a:t>:</a:t>
            </a:r>
          </a:p>
          <a:p>
            <a:pPr lvl="1"/>
            <a:r>
              <a:rPr lang="en-US" dirty="0"/>
              <a:t>Type 1 processes focus attention on most relevant possibility or (epistemic) mental model (</a:t>
            </a:r>
            <a:r>
              <a:rPr lang="en-US" i="1" dirty="0"/>
              <a:t>relevance principle</a:t>
            </a:r>
            <a:r>
              <a:rPr lang="en-US" dirty="0"/>
              <a:t>), and only one model (</a:t>
            </a:r>
            <a:r>
              <a:rPr lang="en-US" i="1" dirty="0"/>
              <a:t>singularity principle</a:t>
            </a:r>
            <a:r>
              <a:rPr lang="en-US" dirty="0"/>
              <a:t>).</a:t>
            </a:r>
          </a:p>
          <a:p>
            <a:pPr lvl="1"/>
            <a:r>
              <a:rPr lang="en-US" dirty="0"/>
              <a:t>Ensuing mental representation accepted as default (</a:t>
            </a:r>
            <a:r>
              <a:rPr lang="en-US" i="1" dirty="0"/>
              <a:t>satisficing principle</a:t>
            </a:r>
            <a:r>
              <a:rPr lang="en-US" dirty="0"/>
              <a:t>). </a:t>
            </a:r>
          </a:p>
          <a:p>
            <a:pPr lvl="1"/>
            <a:r>
              <a:rPr lang="de-DE" dirty="0"/>
              <a:t>Type 2 </a:t>
            </a:r>
            <a:r>
              <a:rPr lang="de-DE" dirty="0" err="1"/>
              <a:t>processes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revise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reject</a:t>
            </a:r>
            <a:r>
              <a:rPr lang="de-DE" dirty="0"/>
              <a:t> </a:t>
            </a:r>
            <a:r>
              <a:rPr lang="de-DE" dirty="0" err="1"/>
              <a:t>default</a:t>
            </a:r>
            <a:r>
              <a:rPr lang="de-DE" dirty="0"/>
              <a:t>,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good</a:t>
            </a:r>
            <a:r>
              <a:rPr lang="de-DE" dirty="0"/>
              <a:t> </a:t>
            </a:r>
            <a:r>
              <a:rPr lang="de-DE" dirty="0" err="1"/>
              <a:t>reason</a:t>
            </a:r>
            <a:r>
              <a:rPr lang="de-DE" dirty="0"/>
              <a:t> </a:t>
            </a:r>
            <a:r>
              <a:rPr lang="de-DE" dirty="0" err="1"/>
              <a:t>against</a:t>
            </a:r>
            <a:r>
              <a:rPr lang="de-DE" dirty="0"/>
              <a:t> it.</a:t>
            </a:r>
          </a:p>
          <a:p>
            <a:r>
              <a:rPr lang="de-DE" dirty="0"/>
              <a:t>HIT </a:t>
            </a:r>
            <a:r>
              <a:rPr lang="de-DE" dirty="0" err="1"/>
              <a:t>combines</a:t>
            </a:r>
            <a:r>
              <a:rPr lang="de-DE" dirty="0"/>
              <a:t> </a:t>
            </a:r>
            <a:r>
              <a:rPr lang="de-DE" i="1" dirty="0" err="1"/>
              <a:t>inferentialism</a:t>
            </a:r>
            <a:r>
              <a:rPr lang="de-DE" dirty="0"/>
              <a:t> (</a:t>
            </a:r>
            <a:r>
              <a:rPr lang="pl-PL" dirty="0"/>
              <a:t>Krzy</a:t>
            </a:r>
            <a:r>
              <a:rPr lang="de-DE" dirty="0"/>
              <a:t>z</a:t>
            </a:r>
            <a:r>
              <a:rPr lang="pl-PL" dirty="0"/>
              <a:t>zanowska et al.</a:t>
            </a:r>
            <a:r>
              <a:rPr lang="de-DE" dirty="0"/>
              <a:t>, </a:t>
            </a:r>
            <a:r>
              <a:rPr lang="pl-PL" dirty="0"/>
              <a:t>2014</a:t>
            </a:r>
            <a:r>
              <a:rPr lang="de-DE" dirty="0"/>
              <a:t>)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i="1" dirty="0" err="1"/>
              <a:t>hypothetical</a:t>
            </a:r>
            <a:r>
              <a:rPr lang="de-DE" i="1" dirty="0"/>
              <a:t> </a:t>
            </a:r>
            <a:r>
              <a:rPr lang="de-DE" i="1" dirty="0" err="1"/>
              <a:t>thinking</a:t>
            </a:r>
            <a:r>
              <a:rPr lang="de-DE" i="1" dirty="0"/>
              <a:t> </a:t>
            </a:r>
            <a:r>
              <a:rPr lang="de-DE" i="1" dirty="0" err="1"/>
              <a:t>theory</a:t>
            </a:r>
            <a:r>
              <a:rPr lang="de-DE" dirty="0"/>
              <a:t>.</a:t>
            </a:r>
          </a:p>
          <a:p>
            <a:pPr lvl="1"/>
            <a:r>
              <a:rPr lang="en-US" dirty="0"/>
              <a:t>Default relevant mental representation: inferential relation between antecedent and consequent.</a:t>
            </a:r>
          </a:p>
          <a:p>
            <a:pPr lvl="1"/>
            <a:r>
              <a:rPr lang="de-DE" dirty="0" err="1"/>
              <a:t>Satisficing</a:t>
            </a:r>
            <a:r>
              <a:rPr lang="de-DE" dirty="0"/>
              <a:t> </a:t>
            </a:r>
            <a:r>
              <a:rPr lang="de-DE" dirty="0" err="1"/>
              <a:t>principle</a:t>
            </a:r>
            <a:r>
              <a:rPr lang="de-DE" dirty="0"/>
              <a:t>: </a:t>
            </a:r>
            <a:r>
              <a:rPr lang="en-US" dirty="0"/>
              <a:t>link need only be strong enough, in the sense of being subjectively supported.</a:t>
            </a:r>
            <a:endParaRPr lang="de-DE" dirty="0"/>
          </a:p>
          <a:p>
            <a:r>
              <a:rPr lang="de-DE" dirty="0"/>
              <a:t>New </a:t>
            </a:r>
            <a:r>
              <a:rPr lang="de-DE" dirty="0" err="1"/>
              <a:t>prediction</a:t>
            </a:r>
            <a:r>
              <a:rPr lang="de-DE" dirty="0"/>
              <a:t>: </a:t>
            </a:r>
          </a:p>
          <a:p>
            <a:pPr lvl="1"/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judged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</a:t>
            </a:r>
            <a:r>
              <a:rPr lang="de-DE" i="1" dirty="0" err="1"/>
              <a:t>true</a:t>
            </a:r>
            <a:r>
              <a:rPr lang="de-DE" dirty="0"/>
              <a:t> </a:t>
            </a:r>
            <a:r>
              <a:rPr lang="en-US" dirty="0"/>
              <a:t>if there is strong enough argument from antecedent to consequent.</a:t>
            </a:r>
          </a:p>
          <a:p>
            <a:pPr lvl="1"/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i="1" dirty="0" err="1"/>
              <a:t>false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argument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weak</a:t>
            </a:r>
            <a:r>
              <a:rPr lang="de-DE" dirty="0"/>
              <a:t> (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antecedent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negation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consequent</a:t>
            </a:r>
            <a:r>
              <a:rPr lang="de-DE" dirty="0"/>
              <a:t>)</a:t>
            </a:r>
          </a:p>
          <a:p>
            <a:pPr lvl="1"/>
            <a:r>
              <a:rPr lang="de-DE" dirty="0" err="1"/>
              <a:t>conditional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i="1" dirty="0" err="1"/>
              <a:t>indeterminate</a:t>
            </a:r>
            <a:r>
              <a:rPr lang="de-DE" dirty="0"/>
              <a:t>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there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such </a:t>
            </a:r>
            <a:r>
              <a:rPr lang="de-DE" dirty="0" err="1"/>
              <a:t>argument</a:t>
            </a:r>
            <a:r>
              <a:rPr lang="de-DE" dirty="0"/>
              <a:t>.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1425038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Soritical</a:t>
            </a:r>
            <a:r>
              <a:rPr lang="de-DE" dirty="0"/>
              <a:t> </a:t>
            </a:r>
            <a:r>
              <a:rPr lang="de-DE" dirty="0" err="1"/>
              <a:t>Truth</a:t>
            </a:r>
            <a:r>
              <a:rPr lang="de-DE" dirty="0"/>
              <a:t>-Table Task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11225" y="4509120"/>
            <a:ext cx="10369550" cy="1583706"/>
          </a:xfrm>
        </p:spPr>
        <p:txBody>
          <a:bodyPr/>
          <a:lstStyle/>
          <a:p>
            <a:r>
              <a:rPr lang="de-DE" dirty="0" err="1"/>
              <a:t>Guarantees</a:t>
            </a:r>
            <a:r>
              <a:rPr lang="de-DE" dirty="0"/>
              <a:t> </a:t>
            </a:r>
            <a:r>
              <a:rPr lang="de-DE" dirty="0" err="1"/>
              <a:t>inferential</a:t>
            </a:r>
            <a:r>
              <a:rPr lang="de-DE" dirty="0"/>
              <a:t> </a:t>
            </a:r>
            <a:r>
              <a:rPr lang="de-DE" dirty="0" err="1"/>
              <a:t>relevance</a:t>
            </a:r>
            <a:r>
              <a:rPr lang="de-DE" dirty="0"/>
              <a:t>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→</a:t>
            </a:r>
            <a:r>
              <a:rPr lang="de-DE" dirty="0"/>
              <a:t> </a:t>
            </a:r>
            <a:r>
              <a:rPr lang="de-DE" i="1" dirty="0" err="1"/>
              <a:t>low</a:t>
            </a:r>
            <a:r>
              <a:rPr lang="de-DE" i="1" dirty="0"/>
              <a:t> rate </a:t>
            </a:r>
            <a:r>
              <a:rPr lang="de-DE" i="1" dirty="0" err="1"/>
              <a:t>of</a:t>
            </a:r>
            <a:r>
              <a:rPr lang="de-DE" i="1" dirty="0"/>
              <a:t> </a:t>
            </a:r>
            <a:r>
              <a:rPr lang="de-DE" i="1" dirty="0" err="1"/>
              <a:t>indeterminate</a:t>
            </a:r>
            <a:r>
              <a:rPr lang="de-DE" i="1" dirty="0"/>
              <a:t> </a:t>
            </a:r>
            <a:r>
              <a:rPr lang="de-DE" i="1" dirty="0" err="1"/>
              <a:t>responses</a:t>
            </a:r>
            <a:endParaRPr lang="de-DE" i="1" dirty="0"/>
          </a:p>
          <a:p>
            <a:r>
              <a:rPr lang="de-DE" dirty="0" err="1"/>
              <a:t>Allows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manipulate</a:t>
            </a:r>
            <a:r>
              <a:rPr lang="de-DE" dirty="0"/>
              <a:t> </a:t>
            </a:r>
            <a:r>
              <a:rPr lang="de-DE" dirty="0" err="1"/>
              <a:t>inferential</a:t>
            </a:r>
            <a:r>
              <a:rPr lang="de-DE" dirty="0"/>
              <a:t> </a:t>
            </a:r>
            <a:r>
              <a:rPr lang="de-DE" dirty="0" err="1"/>
              <a:t>strength</a:t>
            </a:r>
            <a:r>
              <a:rPr lang="de-DE" dirty="0"/>
              <a:t>.</a:t>
            </a:r>
            <a:endParaRPr lang="de-CH" dirty="0"/>
          </a:p>
        </p:txBody>
      </p:sp>
      <p:grpSp>
        <p:nvGrpSpPr>
          <p:cNvPr id="11" name="Gruppieren 10"/>
          <p:cNvGrpSpPr/>
          <p:nvPr/>
        </p:nvGrpSpPr>
        <p:grpSpPr>
          <a:xfrm>
            <a:off x="407368" y="2276872"/>
            <a:ext cx="11521280" cy="1872208"/>
            <a:chOff x="407368" y="2060848"/>
            <a:chExt cx="11521280" cy="1872208"/>
          </a:xfrm>
        </p:grpSpPr>
        <p:sp>
          <p:nvSpPr>
            <p:cNvPr id="6" name="Rechteck 5"/>
            <p:cNvSpPr/>
            <p:nvPr/>
          </p:nvSpPr>
          <p:spPr bwMode="auto">
            <a:xfrm>
              <a:off x="407368" y="2060848"/>
              <a:ext cx="11521280" cy="1872208"/>
            </a:xfrm>
            <a:prstGeom prst="rect">
              <a:avLst/>
            </a:prstGeom>
            <a:ln>
              <a:headEnd type="none" w="med" len="med"/>
              <a:tailEnd type="none" w="med" len="med"/>
            </a:ln>
            <a:extLst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24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Arial" charset="0"/>
                <a:ea typeface="ＭＳ Ｐゴシック" charset="0"/>
                <a:cs typeface="Arial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9368" y="2205039"/>
              <a:ext cx="10873264" cy="6772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Rechteck 3"/>
            <p:cNvSpPr/>
            <p:nvPr/>
          </p:nvSpPr>
          <p:spPr>
            <a:xfrm>
              <a:off x="3453965" y="2878836"/>
              <a:ext cx="5270995" cy="35394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/>
                <a:t>If patch number 6 is green, so is patch number 9.</a:t>
              </a:r>
              <a:endParaRPr lang="de-CH" b="1" dirty="0"/>
            </a:p>
          </p:txBody>
        </p:sp>
        <p:sp>
          <p:nvSpPr>
            <p:cNvPr id="8" name="Textfeld 7"/>
            <p:cNvSpPr txBox="1"/>
            <p:nvPr/>
          </p:nvSpPr>
          <p:spPr>
            <a:xfrm>
              <a:off x="7742559" y="3373656"/>
              <a:ext cx="2448272" cy="3539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Neither</a:t>
              </a:r>
              <a:r>
                <a:rPr lang="de-DE" dirty="0"/>
                <a:t> </a:t>
              </a:r>
              <a:r>
                <a:rPr lang="de-DE" dirty="0" err="1"/>
                <a:t>true</a:t>
              </a:r>
              <a:r>
                <a:rPr lang="de-DE" dirty="0"/>
                <a:t> </a:t>
              </a:r>
              <a:r>
                <a:rPr lang="de-DE" dirty="0" err="1"/>
                <a:t>nor</a:t>
              </a:r>
              <a:r>
                <a:rPr lang="de-DE" dirty="0"/>
                <a:t> </a:t>
              </a:r>
              <a:r>
                <a:rPr lang="de-DE" dirty="0" err="1"/>
                <a:t>false</a:t>
              </a:r>
              <a:endParaRPr lang="de-CH" dirty="0"/>
            </a:p>
          </p:txBody>
        </p:sp>
        <p:sp>
          <p:nvSpPr>
            <p:cNvPr id="9" name="Textfeld 8"/>
            <p:cNvSpPr txBox="1"/>
            <p:nvPr/>
          </p:nvSpPr>
          <p:spPr>
            <a:xfrm>
              <a:off x="4862239" y="3373656"/>
              <a:ext cx="2448272" cy="3539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 err="1"/>
                <a:t>False</a:t>
              </a:r>
              <a:endParaRPr lang="de-CH" dirty="0"/>
            </a:p>
          </p:txBody>
        </p:sp>
        <p:sp>
          <p:nvSpPr>
            <p:cNvPr id="10" name="Textfeld 9"/>
            <p:cNvSpPr txBox="1"/>
            <p:nvPr/>
          </p:nvSpPr>
          <p:spPr>
            <a:xfrm>
              <a:off x="1992862" y="3373656"/>
              <a:ext cx="2448272" cy="353943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de-DE" dirty="0"/>
                <a:t>True</a:t>
              </a:r>
              <a:endParaRPr lang="de-CH" dirty="0"/>
            </a:p>
          </p:txBody>
        </p:sp>
      </p:grpSp>
    </p:spTree>
    <p:extLst>
      <p:ext uri="{BB962C8B-B14F-4D97-AF65-F5344CB8AC3E}">
        <p14:creationId xmlns:p14="http://schemas.microsoft.com/office/powerpoint/2010/main" val="2328744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Soritical</a:t>
            </a:r>
            <a:r>
              <a:rPr lang="de-DE" dirty="0"/>
              <a:t> </a:t>
            </a:r>
            <a:r>
              <a:rPr lang="de-DE" dirty="0" err="1"/>
              <a:t>Truth</a:t>
            </a:r>
            <a:r>
              <a:rPr lang="de-DE" dirty="0"/>
              <a:t>-Table Task</a:t>
            </a:r>
            <a:endParaRPr lang="de-CH" dirty="0"/>
          </a:p>
        </p:txBody>
      </p:sp>
      <p:sp>
        <p:nvSpPr>
          <p:cNvPr id="7" name="Inhaltsplatzhalt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i="1" dirty="0"/>
              <a:t>If patch number 6 is green, so is patch number 9.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If patch number 6 is green, so is patch number 3.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If patch number 6 is green, so is patch number 5.</a:t>
            </a:r>
          </a:p>
          <a:p>
            <a:pPr marL="342900" indent="-342900">
              <a:buFont typeface="+mj-lt"/>
              <a:buAutoNum type="arabicPeriod"/>
            </a:pPr>
            <a:r>
              <a:rPr lang="en-US" i="1" dirty="0"/>
              <a:t>If patch number 3 is green, so is patch number 6.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  <a:p>
            <a:r>
              <a:rPr lang="en-US" i="1" dirty="0"/>
              <a:t>1.</a:t>
            </a:r>
            <a:r>
              <a:rPr lang="en-US" dirty="0"/>
              <a:t> vs. </a:t>
            </a:r>
            <a:r>
              <a:rPr lang="en-US" i="1" dirty="0"/>
              <a:t>2.</a:t>
            </a:r>
            <a:r>
              <a:rPr lang="en-US" dirty="0"/>
              <a:t>: Compared to patch 6, 9 is on "greener" (i.e., congruent), 3 is on "bluer" (i.e., incongruent) side. Inference in </a:t>
            </a:r>
            <a:r>
              <a:rPr lang="en-US" i="1" dirty="0"/>
              <a:t>1.</a:t>
            </a:r>
            <a:r>
              <a:rPr lang="en-US" dirty="0"/>
              <a:t> is stronger than  in </a:t>
            </a:r>
            <a:r>
              <a:rPr lang="en-US" i="1" dirty="0"/>
              <a:t>2.: </a:t>
            </a:r>
            <a:r>
              <a:rPr lang="en-US" dirty="0"/>
              <a:t>Effect of </a:t>
            </a:r>
            <a:r>
              <a:rPr lang="en-US" i="1" dirty="0"/>
              <a:t>direction</a:t>
            </a:r>
            <a:r>
              <a:rPr lang="en-US" dirty="0"/>
              <a:t>.</a:t>
            </a:r>
          </a:p>
          <a:p>
            <a:r>
              <a:rPr lang="en-US" i="1" dirty="0"/>
              <a:t>2.</a:t>
            </a:r>
            <a:r>
              <a:rPr lang="en-US" dirty="0"/>
              <a:t> vs. </a:t>
            </a:r>
            <a:r>
              <a:rPr lang="en-US" i="1" dirty="0"/>
              <a:t>3.</a:t>
            </a:r>
            <a:r>
              <a:rPr lang="en-US" dirty="0"/>
              <a:t>: Compared to patch 6, 5 is directly adjacent, while 3 is farther away.</a:t>
            </a:r>
            <a:br>
              <a:rPr lang="en-US" dirty="0"/>
            </a:br>
            <a:r>
              <a:rPr lang="en-US" dirty="0"/>
              <a:t>Inference in </a:t>
            </a:r>
            <a:r>
              <a:rPr lang="en-US" i="1" dirty="0"/>
              <a:t>2.</a:t>
            </a:r>
            <a:r>
              <a:rPr lang="en-US" dirty="0"/>
              <a:t> is stronger than in </a:t>
            </a:r>
            <a:r>
              <a:rPr lang="en-US" i="1" dirty="0"/>
              <a:t>3.</a:t>
            </a:r>
            <a:r>
              <a:rPr lang="en-US" dirty="0"/>
              <a:t>: Effect of </a:t>
            </a:r>
            <a:r>
              <a:rPr lang="en-US" i="1" dirty="0"/>
              <a:t>distance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i="1" dirty="0"/>
              <a:t>1.</a:t>
            </a:r>
            <a:r>
              <a:rPr lang="en-US" dirty="0"/>
              <a:t> vs. </a:t>
            </a:r>
            <a:r>
              <a:rPr lang="en-US" i="1" dirty="0"/>
              <a:t>4.: </a:t>
            </a:r>
            <a:r>
              <a:rPr lang="en-US" dirty="0"/>
              <a:t>Patch 9 is "greener" than patch 6: If connection is inferential, should be affected by inferential biases: </a:t>
            </a:r>
            <a:r>
              <a:rPr lang="en-US" i="1" dirty="0"/>
              <a:t>Belief bias</a:t>
            </a:r>
            <a:r>
              <a:rPr lang="en-US" dirty="0"/>
              <a:t>.</a:t>
            </a:r>
          </a:p>
          <a:p>
            <a:endParaRPr lang="de-CH" dirty="0"/>
          </a:p>
        </p:txBody>
      </p:sp>
      <p:sp>
        <p:nvSpPr>
          <p:cNvPr id="6" name="Rechteck 5"/>
          <p:cNvSpPr/>
          <p:nvPr/>
        </p:nvSpPr>
        <p:spPr bwMode="auto">
          <a:xfrm>
            <a:off x="407368" y="1153619"/>
            <a:ext cx="11521280" cy="936104"/>
          </a:xfrm>
          <a:prstGeom prst="rect">
            <a:avLst/>
          </a:prstGeom>
          <a:ln>
            <a:solidFill>
              <a:schemeClr val="bg1"/>
            </a:solidFill>
            <a:headEnd type="none" w="med" len="med"/>
            <a:tailEnd type="none" w="med" len="med"/>
          </a:ln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wrap="none" lIns="0" tIns="0" rIns="0" bIns="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Arial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" y="1268935"/>
            <a:ext cx="10873264" cy="6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0513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Experiment 1 (N &gt; 500)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22 different conditionals: </a:t>
            </a:r>
            <a:r>
              <a:rPr lang="en-US" i="1" dirty="0"/>
              <a:t>If patch number X (e.g., 6) is green, so is patch number Y (e.g., 9).</a:t>
            </a:r>
            <a:r>
              <a:rPr lang="en-US" dirty="0"/>
              <a:t> 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" y="1268935"/>
            <a:ext cx="10873264" cy="6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142" y="2564904"/>
            <a:ext cx="9463386" cy="429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000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Experiment 1 (N &gt; 500)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" y="1124744"/>
            <a:ext cx="10873264" cy="6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nhaltsplatzhalter 5"/>
          <p:cNvPicPr>
            <a:picLocks noGrp="1" noChangeAspect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19" y="1643562"/>
            <a:ext cx="8712969" cy="5226720"/>
          </a:xfrm>
        </p:spPr>
      </p:pic>
    </p:spTree>
    <p:extLst>
      <p:ext uri="{BB962C8B-B14F-4D97-AF65-F5344CB8AC3E}">
        <p14:creationId xmlns:p14="http://schemas.microsoft.com/office/powerpoint/2010/main" val="19456285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11225" y="332656"/>
            <a:ext cx="10369550" cy="792434"/>
          </a:xfrm>
        </p:spPr>
        <p:txBody>
          <a:bodyPr anchor="ctr"/>
          <a:lstStyle/>
          <a:p>
            <a:pPr algn="r"/>
            <a:r>
              <a:rPr lang="en-US" dirty="0"/>
              <a:t>Experiment 1 (N &gt; 500)</a:t>
            </a: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6057" y="1627783"/>
            <a:ext cx="8714999" cy="5227937"/>
          </a:xfr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368" y="1124744"/>
            <a:ext cx="10873264" cy="677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25635650"/>
      </p:ext>
    </p:extLst>
  </p:cSld>
  <p:clrMapOvr>
    <a:masterClrMapping/>
  </p:clrMapOvr>
</p:sld>
</file>

<file path=ppt/theme/theme1.xml><?xml version="1.0" encoding="utf-8"?>
<a:theme xmlns:a="http://schemas.openxmlformats.org/drawingml/2006/main" name="uzh_praesentation_16-9_e">
  <a:themeElements>
    <a:clrScheme name="UZH">
      <a:dk1>
        <a:srgbClr val="000000"/>
      </a:dk1>
      <a:lt1>
        <a:srgbClr val="FFFFFF"/>
      </a:lt1>
      <a:dk2>
        <a:srgbClr val="DADEE2"/>
      </a:dk2>
      <a:lt2>
        <a:srgbClr val="FEDC00"/>
      </a:lt2>
      <a:accent1>
        <a:srgbClr val="0028A5"/>
      </a:accent1>
      <a:accent2>
        <a:srgbClr val="A3ADB7"/>
      </a:accent2>
      <a:accent3>
        <a:srgbClr val="DC6027"/>
      </a:accent3>
      <a:accent4>
        <a:srgbClr val="0B82A0"/>
      </a:accent4>
      <a:accent5>
        <a:srgbClr val="2A7F60"/>
      </a:accent5>
      <a:accent6>
        <a:srgbClr val="91C34A"/>
      </a:accent6>
      <a:hlink>
        <a:srgbClr val="DC6027"/>
      </a:hlink>
      <a:folHlink>
        <a:srgbClr val="000000"/>
      </a:folHlink>
    </a:clrScheme>
    <a:fontScheme name="Office-Design">
      <a:majorFont>
        <a:latin typeface="Arial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0" tIns="0" rIns="0" bIns="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CH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Arial" charset="0"/>
          </a:defRPr>
        </a:defPPr>
      </a:lstStyle>
    </a:lnDef>
  </a:objectDefaults>
  <a:extraClrSchemeLst>
    <a:extraClrScheme>
      <a:clrScheme name="UZH">
        <a:dk1>
          <a:srgbClr val="000000"/>
        </a:dk1>
        <a:lt1>
          <a:srgbClr val="FFFFFF"/>
        </a:lt1>
        <a:dk2>
          <a:srgbClr val="DADEE2"/>
        </a:dk2>
        <a:lt2>
          <a:srgbClr val="FEDC00"/>
        </a:lt2>
        <a:accent1>
          <a:srgbClr val="0028A5"/>
        </a:accent1>
        <a:accent2>
          <a:srgbClr val="A3ADB7"/>
        </a:accent2>
        <a:accent3>
          <a:srgbClr val="DC6027"/>
        </a:accent3>
        <a:accent4>
          <a:srgbClr val="0B82A0"/>
        </a:accent4>
        <a:accent5>
          <a:srgbClr val="2A7F60"/>
        </a:accent5>
        <a:accent6>
          <a:srgbClr val="91C34A"/>
        </a:accent6>
        <a:hlink>
          <a:srgbClr val="DC6027"/>
        </a:hlink>
        <a:folHlink>
          <a:srgbClr val="00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custClrLst>
    <a:custClr name="Blau 100%">
      <a:srgbClr val="0028A5"/>
    </a:custClr>
    <a:custClr name="Grau 100%">
      <a:srgbClr val="A3ADB7"/>
    </a:custClr>
    <a:custClr name="Ockerrot 100%">
      <a:srgbClr val="DC6027"/>
    </a:custClr>
    <a:custClr name="Türkis 100%">
      <a:srgbClr val="0B82A0"/>
    </a:custClr>
    <a:custClr name="Flaschengrün 100%">
      <a:srgbClr val="2A7F62"/>
    </a:custClr>
    <a:custClr name="Lindengrün 100%">
      <a:srgbClr val="91C34A"/>
    </a:custClr>
    <a:custClr name="Warmgelb 100%">
      <a:srgbClr val="FEDE00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80%">
      <a:srgbClr val="3353B7"/>
    </a:custClr>
    <a:custClr name="Grau 80%">
      <a:srgbClr val="B5BDC5"/>
    </a:custClr>
    <a:custClr name="Ockerrot 80%">
      <a:srgbClr val="E38052"/>
    </a:custClr>
    <a:custClr name="Türkis 80%">
      <a:srgbClr val="3C9FB6"/>
    </a:custClr>
    <a:custClr name="Flaschengrün 80%">
      <a:srgbClr val="569D85"/>
    </a:custClr>
    <a:custClr name="Lindengrün 80%">
      <a:srgbClr val="AAD470"/>
    </a:custClr>
    <a:custClr name="Warmgelb 80%">
      <a:srgbClr val="FBE651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60%">
      <a:srgbClr val="667EC9"/>
    </a:custClr>
    <a:custClr name="Grau 60%">
      <a:srgbClr val="C8CED4"/>
    </a:custClr>
    <a:custClr name="Ockerrot 60%">
      <a:srgbClr val="EAA07D"/>
    </a:custClr>
    <a:custClr name="Türkis 60%">
      <a:srgbClr val="6BB7C7"/>
    </a:custClr>
    <a:custClr name="Flaschengrün 60%">
      <a:srgbClr val="80B6A4"/>
    </a:custClr>
    <a:custClr name="Lindengrün 60%">
      <a:srgbClr val="BFDF94"/>
    </a:custClr>
    <a:custClr name="Warmgelb 60%">
      <a:srgbClr val="FCEC7C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40%">
      <a:srgbClr val="99A9DB"/>
    </a:custClr>
    <a:custClr name="Grau 40%">
      <a:srgbClr val="DADEE2"/>
    </a:custClr>
    <a:custClr name="Ockerrot 40%">
      <a:srgbClr val="F1BFA9"/>
    </a:custClr>
    <a:custClr name="Türkis 40%">
      <a:srgbClr val="ABCEC2"/>
    </a:custClr>
    <a:custClr name="Flaschengrün 40%">
      <a:srgbClr val="ABCEC2"/>
    </a:custClr>
    <a:custClr name="Lindengrün 40%">
      <a:srgbClr val="D5E9B7"/>
    </a:custClr>
    <a:custClr name="Warmgelb 40%">
      <a:srgbClr val="FDF3A8"/>
    </a:custClr>
    <a:custClr name="blank">
      <a:srgbClr val="FFFFFF"/>
    </a:custClr>
    <a:custClr name="blank">
      <a:srgbClr val="FFFFFF"/>
    </a:custClr>
    <a:custClr name="blank">
      <a:srgbClr val="FFFFFF"/>
    </a:custClr>
    <a:custClr name="Blau 20%">
      <a:srgbClr val="CCD4ED"/>
    </a:custClr>
    <a:custClr name="Grau 20%">
      <a:srgbClr val="EDEFF1"/>
    </a:custClr>
    <a:custClr name="Ockerrot 20%">
      <a:srgbClr val="F8DFD4"/>
    </a:custClr>
    <a:custClr name="Türkis 20%">
      <a:srgbClr val="CFE8EC"/>
    </a:custClr>
    <a:custClr name="Flaschengrün 20%">
      <a:srgbClr val="D5E7E1"/>
    </a:custClr>
    <a:custClr name="Lindengrün 20%">
      <a:srgbClr val="EAF4DB"/>
    </a:custClr>
    <a:custClr name="Warmgelb 20%">
      <a:srgbClr val="FEF9D3"/>
    </a:custClr>
    <a:custClr name="blank">
      <a:srgbClr val="FFFFFF"/>
    </a:custClr>
    <a:custClr name="blank">
      <a:srgbClr val="FFFFFF"/>
    </a:custClr>
    <a:custClr name="blank">
      <a:srgbClr val="FFFFFF"/>
    </a:custClr>
  </a:custClrLst>
  <a:extLst>
    <a:ext uri="{05A4C25C-085E-4340-85A3-A5531E510DB2}">
      <thm15:themeFamily xmlns:thm15="http://schemas.microsoft.com/office/thememl/2012/main" name="uzh_praesentation_e.potx" id="{749176B2-8F2A-4342-A048-60BED46E758F}" vid="{432F7B11-0F4C-4FE0-A45B-1D1A5AE252E3}"/>
    </a:ext>
  </a:ext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uzh_praesentation_16-9_e</Template>
  <TotalTime>0</TotalTime>
  <Words>775</Words>
  <Application>Microsoft Office PowerPoint</Application>
  <PresentationFormat>Breitbild</PresentationFormat>
  <Paragraphs>90</Paragraphs>
  <Slides>18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21" baseType="lpstr">
      <vt:lpstr>ＭＳ Ｐゴシック</vt:lpstr>
      <vt:lpstr>Arial</vt:lpstr>
      <vt:lpstr>uzh_praesentation_16-9_e</vt:lpstr>
      <vt:lpstr>Conditionals and Inferential Connections:  A Hypothetical Inferential Theory (HIT)</vt:lpstr>
      <vt:lpstr>Relation of Antecedent and Consequent in Conditionals</vt:lpstr>
      <vt:lpstr>Inferentialism</vt:lpstr>
      <vt:lpstr>Hypothetical Inferential Theory (HIT)</vt:lpstr>
      <vt:lpstr>Soritical Truth-Table Task</vt:lpstr>
      <vt:lpstr>Soritical Truth-Table Task</vt:lpstr>
      <vt:lpstr>Experiment 1 (N &gt; 500)</vt:lpstr>
      <vt:lpstr>Experiment 1 (N &gt; 500)</vt:lpstr>
      <vt:lpstr>Experiment 1 (N &gt; 500)</vt:lpstr>
      <vt:lpstr>Experiment 1 (N &gt; 500)</vt:lpstr>
      <vt:lpstr>Experiment 1 (N &gt; 500)</vt:lpstr>
      <vt:lpstr>Experiment 2 (N = 39)</vt:lpstr>
      <vt:lpstr>Experiment 2 (N = 39)</vt:lpstr>
      <vt:lpstr>Experiment 2 (N = 39)</vt:lpstr>
      <vt:lpstr>Summary</vt:lpstr>
      <vt:lpstr>Thank you for your attention. Questions?</vt:lpstr>
      <vt:lpstr>Details Experiment 1 (N = 532)</vt:lpstr>
      <vt:lpstr>Experiment 1 (N &gt; 500)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Enter the title of the presentation here</dc:title>
  <dc:creator>Henrik Singmann</dc:creator>
  <dc:description>Vorlage uzh_praesentationen_16:9_e MSO2016 v3 11.02.2016</dc:description>
  <cp:lastModifiedBy>Henrik Singmann</cp:lastModifiedBy>
  <cp:revision>48</cp:revision>
  <dcterms:created xsi:type="dcterms:W3CDTF">2016-07-21T11:23:58Z</dcterms:created>
  <dcterms:modified xsi:type="dcterms:W3CDTF">2016-07-28T14:44:18Z</dcterms:modified>
</cp:coreProperties>
</file>