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5" r:id="rId4"/>
    <p:sldId id="268" r:id="rId5"/>
    <p:sldId id="272" r:id="rId6"/>
    <p:sldId id="273" r:id="rId7"/>
    <p:sldId id="274" r:id="rId8"/>
    <p:sldId id="270" r:id="rId9"/>
    <p:sldId id="271" r:id="rId10"/>
    <p:sldId id="275" r:id="rId11"/>
    <p:sldId id="276" r:id="rId12"/>
    <p:sldId id="277" r:id="rId13"/>
    <p:sldId id="278" r:id="rId14"/>
    <p:sldId id="269" r:id="rId15"/>
  </p:sldIdLst>
  <p:sldSz cx="12192000" cy="6858000"/>
  <p:notesSz cx="6400800" cy="86868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3" orient="horz" pos="38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3727" userDrawn="1">
          <p15:clr>
            <a:srgbClr val="A4A3A4"/>
          </p15:clr>
        </p15:guide>
        <p15:guide id="7" pos="3953" userDrawn="1">
          <p15:clr>
            <a:srgbClr val="A4A3A4"/>
          </p15:clr>
        </p15:guide>
        <p15:guide id="8" pos="4861" userDrawn="1">
          <p15:clr>
            <a:srgbClr val="A4A3A4"/>
          </p15:clr>
        </p15:guide>
        <p15:guide id="9" pos="5065" userDrawn="1">
          <p15:clr>
            <a:srgbClr val="A4A3A4"/>
          </p15:clr>
        </p15:guide>
        <p15:guide id="10" pos="7106" userDrawn="1">
          <p15:clr>
            <a:srgbClr val="A4A3A4"/>
          </p15:clr>
        </p15:guide>
        <p15:guide id="11" pos="2819" userDrawn="1">
          <p15:clr>
            <a:srgbClr val="A4A3A4"/>
          </p15:clr>
        </p15:guide>
        <p15:guide id="12" pos="2615" userDrawn="1">
          <p15:clr>
            <a:srgbClr val="A4A3A4"/>
          </p15:clr>
        </p15:guide>
        <p15:guide id="13" pos="574" userDrawn="1">
          <p15:clr>
            <a:srgbClr val="A4A3A4"/>
          </p15:clr>
        </p15:guide>
        <p15:guide id="14" orient="horz" pos="709" userDrawn="1">
          <p15:clr>
            <a:srgbClr val="A4A3A4"/>
          </p15:clr>
        </p15:guide>
        <p15:guide id="15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80" d="100"/>
          <a:sy n="80" d="100"/>
        </p:scale>
        <p:origin x="108" y="774"/>
      </p:cViewPr>
      <p:guideLst>
        <p:guide orient="horz" pos="119"/>
        <p:guide orient="horz" pos="3838"/>
        <p:guide pos="3840"/>
        <p:guide pos="3727"/>
        <p:guide pos="3953"/>
        <p:guide pos="4861"/>
        <p:guide pos="5065"/>
        <p:guide pos="7106"/>
        <p:guide pos="2819"/>
        <p:guide pos="2615"/>
        <p:guide pos="574"/>
        <p:guide orient="horz" pos="709"/>
        <p:guide orient="horz" pos="41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7975" y="652463"/>
            <a:ext cx="5786438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54E7F490-E965-9B42-AE49-DA4BC6E663B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8438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1225" y="1989138"/>
            <a:ext cx="10369550" cy="12954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429000"/>
            <a:ext cx="10369550" cy="1752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1125538"/>
            <a:ext cx="12192000" cy="0"/>
          </a:xfrm>
          <a:prstGeom prst="line">
            <a:avLst/>
          </a:prstGeom>
          <a:noFill/>
          <a:ln w="15875">
            <a:solidFill>
              <a:srgbClr val="A3ADB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00" dirty="0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911225" y="852488"/>
            <a:ext cx="7332663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36000" rIns="0" bIns="0"/>
          <a:lstStyle/>
          <a:p>
            <a:pPr>
              <a:spcBef>
                <a:spcPct val="50000"/>
              </a:spcBef>
            </a:pPr>
            <a:r>
              <a:rPr lang="en-US" sz="1400" b="1" dirty="0"/>
              <a:t>Cognitive Psychology</a:t>
            </a:r>
          </a:p>
        </p:txBody>
      </p:sp>
      <p:pic>
        <p:nvPicPr>
          <p:cNvPr id="10" name="Picture 13" descr="uzh_logo_e_pos_grau_1m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4" y="142875"/>
            <a:ext cx="2027238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53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rgbClr val="A3AD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4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5" y="1125539"/>
            <a:ext cx="5005388" cy="49672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291040" y="1125539"/>
            <a:ext cx="5005388" cy="49672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192089" y="188912"/>
            <a:ext cx="11807824" cy="648017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821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21" userDrawn="1">
          <p15:clr>
            <a:srgbClr val="9FCC3B"/>
          </p15:clr>
        </p15:guide>
        <p15:guide id="2" pos="7559" userDrawn="1">
          <p15:clr>
            <a:srgbClr val="9FCC3B"/>
          </p15:clr>
        </p15:guide>
        <p15:guide id="3" orient="horz" pos="119" userDrawn="1">
          <p15:clr>
            <a:srgbClr val="9FCC3B"/>
          </p15:clr>
        </p15:guide>
        <p15:guide id="4" orient="horz" pos="4201" userDrawn="1">
          <p15:clr>
            <a:srgbClr val="9FCC3B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1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1225" y="188913"/>
            <a:ext cx="10369550" cy="61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1125539"/>
            <a:ext cx="10369550" cy="496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1225" y="6524625"/>
            <a:ext cx="1246716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4FC34A0-26AB-4264-9A71-1C5A1002E2F9}" type="datetime1">
              <a:rPr lang="en-US" smtClean="0"/>
              <a:t>7/27/2018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5308" y="6524625"/>
            <a:ext cx="7008284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Title of the presentation, Author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52484" y="6524625"/>
            <a:ext cx="82829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Page </a:t>
            </a:r>
            <a:fld id="{9D46F3A4-F478-9440-BC8E-B732027F4C8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4" r:id="rId5"/>
    <p:sldLayoutId id="2147483658" r:id="rId6"/>
    <p:sldLayoutId id="2147483655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A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000" indent="-342000" algn="l" rtl="0" eaLnBrk="1" fontAlgn="base" hangingPunct="1">
        <a:spcBef>
          <a:spcPct val="4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2pPr>
      <a:lvl3pPr marL="1026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3pPr>
      <a:lvl4pPr marL="1368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4pPr>
      <a:lvl5pPr marL="1710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5pPr>
      <a:lvl6pPr marL="18954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6pPr>
      <a:lvl7pPr marL="23526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7pPr>
      <a:lvl8pPr marL="28098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8pPr>
      <a:lvl9pPr marL="32670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74" userDrawn="1">
          <p15:clr>
            <a:srgbClr val="F26B43"/>
          </p15:clr>
        </p15:guide>
        <p15:guide id="2" pos="7106" userDrawn="1">
          <p15:clr>
            <a:srgbClr val="F26B43"/>
          </p15:clr>
        </p15:guide>
        <p15:guide id="4" orient="horz" pos="119" userDrawn="1">
          <p15:clr>
            <a:srgbClr val="F26B43"/>
          </p15:clr>
        </p15:guide>
        <p15:guide id="5" orient="horz" pos="4110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7" pos="3953" userDrawn="1">
          <p15:clr>
            <a:srgbClr val="5ACBF0"/>
          </p15:clr>
        </p15:guide>
        <p15:guide id="8" pos="3727" userDrawn="1">
          <p15:clr>
            <a:srgbClr val="5ACBF0"/>
          </p15:clr>
        </p15:guide>
        <p15:guide id="9" pos="2615" userDrawn="1">
          <p15:clr>
            <a:srgbClr val="5ACBF0"/>
          </p15:clr>
        </p15:guide>
        <p15:guide id="10" pos="2819" userDrawn="1">
          <p15:clr>
            <a:srgbClr val="5ACBF0"/>
          </p15:clr>
        </p15:guide>
        <p15:guide id="11" pos="4861" userDrawn="1">
          <p15:clr>
            <a:srgbClr val="5ACBF0"/>
          </p15:clr>
        </p15:guide>
        <p15:guide id="12" pos="5065" userDrawn="1">
          <p15:clr>
            <a:srgbClr val="5ACBF0"/>
          </p15:clr>
        </p15:guide>
        <p15:guide id="13" orient="horz" pos="709" userDrawn="1">
          <p15:clr>
            <a:srgbClr val="F26B43"/>
          </p15:clr>
        </p15:guide>
        <p15:guide id="14" orient="horz" pos="38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2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4.pn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10" Type="http://schemas.openxmlformats.org/officeDocument/2006/relationships/image" Target="../media/image20.png"/><Relationship Id="rId19" Type="http://schemas.openxmlformats.org/officeDocument/2006/relationships/image" Target="../media/image28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4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2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4.pn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10" Type="http://schemas.openxmlformats.org/officeDocument/2006/relationships/image" Target="../media/image20.png"/><Relationship Id="rId19" Type="http://schemas.openxmlformats.org/officeDocument/2006/relationships/image" Target="../media/image28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Ensembles of Cognitive Models to Answer Substantive Questions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Henrik Singmann</a:t>
            </a:r>
          </a:p>
          <a:p>
            <a:r>
              <a:rPr lang="en-US" dirty="0"/>
              <a:t>David Kellen</a:t>
            </a:r>
          </a:p>
          <a:p>
            <a:r>
              <a:rPr lang="en-US" dirty="0"/>
              <a:t>Eda </a:t>
            </a:r>
            <a:r>
              <a:rPr lang="en-US" dirty="0" err="1"/>
              <a:t>Mızrak</a:t>
            </a:r>
            <a:endParaRPr lang="en-US" dirty="0"/>
          </a:p>
          <a:p>
            <a:r>
              <a:rPr lang="en-US" dirty="0" err="1"/>
              <a:t>Ilke</a:t>
            </a:r>
            <a:r>
              <a:rPr lang="en-US" dirty="0"/>
              <a:t> </a:t>
            </a:r>
            <a:r>
              <a:rPr lang="de-DE" dirty="0"/>
              <a:t>Ö</a:t>
            </a:r>
            <a:r>
              <a:rPr lang="en-US" dirty="0" err="1"/>
              <a:t>ztekin</a:t>
            </a:r>
            <a:endParaRPr lang="en-US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5028C4A-A4C6-4999-9C9F-E0117F470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492" y="260648"/>
            <a:ext cx="3293879" cy="4192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Detection Theory Model and 2-High Threshold Model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CC1E53-4AB5-4EDB-A762-597DF316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125537"/>
            <a:ext cx="10361619" cy="4687539"/>
          </a:xfrm>
        </p:spPr>
        <p:txBody>
          <a:bodyPr/>
          <a:lstStyle/>
          <a:p>
            <a:pPr algn="ctr"/>
            <a:r>
              <a:rPr lang="en-US" sz="2000" b="1" dirty="0"/>
              <a:t>Two groups</a:t>
            </a:r>
            <a:r>
              <a:rPr lang="en-US" sz="2000" dirty="0"/>
              <a:t>: low WM capacity and high WM capacity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No differences between groups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Groups differ only in sensitivity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Groups differ only in response bias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Groups differ in both, sensitivity and response bias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C997E6F-17D9-495A-8234-9830576FE6E7}"/>
              </a:ext>
            </a:extLst>
          </p:cNvPr>
          <p:cNvSpPr txBox="1"/>
          <p:nvPr/>
        </p:nvSpPr>
        <p:spPr>
          <a:xfrm>
            <a:off x="7930560" y="4041068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D2CCF4-3218-49C8-A803-BC6E1BD13994}"/>
              </a:ext>
            </a:extLst>
          </p:cNvPr>
          <p:cNvSpPr txBox="1"/>
          <p:nvPr/>
        </p:nvSpPr>
        <p:spPr>
          <a:xfrm>
            <a:off x="7256333" y="4041067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E39B035-30B3-463B-964C-FF74553955AE}"/>
              </a:ext>
            </a:extLst>
          </p:cNvPr>
          <p:cNvSpPr txBox="1"/>
          <p:nvPr/>
        </p:nvSpPr>
        <p:spPr>
          <a:xfrm>
            <a:off x="7020912" y="4980194"/>
            <a:ext cx="47084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lure</a:t>
            </a:r>
            <a:endParaRPr lang="en-GB" sz="1800" b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355829A-1F7C-4519-A58C-34CA7AE1A12E}"/>
              </a:ext>
            </a:extLst>
          </p:cNvPr>
          <p:cNvSpPr txBox="1"/>
          <p:nvPr/>
        </p:nvSpPr>
        <p:spPr>
          <a:xfrm>
            <a:off x="8049022" y="4955831"/>
            <a:ext cx="71725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target</a:t>
            </a:r>
            <a:endParaRPr lang="en-GB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/>
              <p:nvPr/>
            </p:nvSpPr>
            <p:spPr>
              <a:xfrm>
                <a:off x="9481551" y="3811616"/>
                <a:ext cx="266312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Signal-detection theory model</a:t>
                </a:r>
                <a:r>
                  <a:rPr lang="en-GB" sz="20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551" y="3811616"/>
                <a:ext cx="2663121" cy="1323439"/>
              </a:xfrm>
              <a:prstGeom prst="rect">
                <a:avLst/>
              </a:prstGeom>
              <a:blipFill>
                <a:blip r:embed="rId2"/>
                <a:stretch>
                  <a:fillRect l="-2288"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256AFDD-1DD6-486A-B7CB-A797EC6A371C}"/>
              </a:ext>
            </a:extLst>
          </p:cNvPr>
          <p:cNvGrpSpPr/>
          <p:nvPr/>
        </p:nvGrpSpPr>
        <p:grpSpPr>
          <a:xfrm>
            <a:off x="2210503" y="3719893"/>
            <a:ext cx="3741481" cy="2926961"/>
            <a:chOff x="1112695" y="3714589"/>
            <a:chExt cx="3741481" cy="2926961"/>
          </a:xfrm>
        </p:grpSpPr>
        <p:pic>
          <p:nvPicPr>
            <p:cNvPr id="5" name="Grafik 4" descr="Ein Bild, das Text, Karte enthält.&#10;&#10;Mit sehr hoher Zuverlässigkeit generierte Beschreibung">
              <a:extLst>
                <a:ext uri="{FF2B5EF4-FFF2-40B4-BE49-F238E27FC236}">
                  <a16:creationId xmlns:a16="http://schemas.microsoft.com/office/drawing/2014/main" id="{C760F2CA-4B40-4CF2-9E26-5D41F62511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5909" r="37444"/>
            <a:stretch/>
          </p:blipFill>
          <p:spPr>
            <a:xfrm>
              <a:off x="1112695" y="3714589"/>
              <a:ext cx="3741481" cy="2840931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8CCD3E5-4997-4712-A486-D9860FA6912B}"/>
                </a:ext>
              </a:extLst>
            </p:cNvPr>
            <p:cNvSpPr txBox="1"/>
            <p:nvPr/>
          </p:nvSpPr>
          <p:spPr>
            <a:xfrm>
              <a:off x="1343472" y="5718061"/>
              <a:ext cx="61486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00" b="1" dirty="0"/>
                <a:t>lure</a:t>
              </a:r>
              <a:endParaRPr lang="en-GB" sz="1800" b="1" dirty="0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C5E7FBEA-C19D-4274-9609-9C38BF6AAE7D}"/>
                </a:ext>
              </a:extLst>
            </p:cNvPr>
            <p:cNvSpPr txBox="1"/>
            <p:nvPr/>
          </p:nvSpPr>
          <p:spPr>
            <a:xfrm>
              <a:off x="1343472" y="4473335"/>
              <a:ext cx="71725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00" b="1" dirty="0"/>
                <a:t>target</a:t>
              </a:r>
              <a:endParaRPr lang="en-GB" sz="1800" b="1" dirty="0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8F1B5B69-3A04-40CD-B853-C01D62163A64}"/>
                </a:ext>
              </a:extLst>
            </p:cNvPr>
            <p:cNvSpPr txBox="1"/>
            <p:nvPr/>
          </p:nvSpPr>
          <p:spPr>
            <a:xfrm>
              <a:off x="4007768" y="3864095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"T"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61F917D-4698-4C27-9C0F-F6C71113FB6E}"/>
                </a:ext>
              </a:extLst>
            </p:cNvPr>
            <p:cNvSpPr txBox="1"/>
            <p:nvPr/>
          </p:nvSpPr>
          <p:spPr>
            <a:xfrm>
              <a:off x="4007767" y="4573362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"T"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EE43FBE4-C62E-40D4-89AE-1584AC2FBBD4}"/>
                </a:ext>
              </a:extLst>
            </p:cNvPr>
            <p:cNvSpPr txBox="1"/>
            <p:nvPr/>
          </p:nvSpPr>
          <p:spPr>
            <a:xfrm>
              <a:off x="4046225" y="5718061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"L"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66EBF418-7F27-4A35-95E6-6A72A5C418D6}"/>
                </a:ext>
              </a:extLst>
            </p:cNvPr>
            <p:cNvSpPr txBox="1"/>
            <p:nvPr/>
          </p:nvSpPr>
          <p:spPr>
            <a:xfrm>
              <a:off x="4051792" y="6287607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"L"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68C5C407-75FE-4C9A-85A6-2CF482762F2A}"/>
                    </a:ext>
                  </a:extLst>
                </p:cNvPr>
                <p:cNvSpPr/>
                <p:nvPr/>
              </p:nvSpPr>
              <p:spPr>
                <a:xfrm>
                  <a:off x="1919536" y="3995772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68C5C407-75FE-4C9A-85A6-2CF482762F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536" y="3995772"/>
                  <a:ext cx="41581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6E66856B-0029-49D6-94FA-A77454B7983B}"/>
                    </a:ext>
                  </a:extLst>
                </p:cNvPr>
                <p:cNvSpPr/>
                <p:nvPr/>
              </p:nvSpPr>
              <p:spPr>
                <a:xfrm>
                  <a:off x="1864026" y="6084710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6E66856B-0029-49D6-94FA-A77454B798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026" y="6084710"/>
                  <a:ext cx="4158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357C91D-FC36-4A51-AC89-738C3D1DD6F1}"/>
                    </a:ext>
                  </a:extLst>
                </p:cNvPr>
                <p:cNvSpPr/>
                <p:nvPr/>
              </p:nvSpPr>
              <p:spPr>
                <a:xfrm>
                  <a:off x="1863757" y="5303904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357C91D-FC36-4A51-AC89-738C3D1DD6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3757" y="5303904"/>
                  <a:ext cx="41581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6469A241-104D-4174-8F1D-40F92508FC4E}"/>
                    </a:ext>
                  </a:extLst>
                </p:cNvPr>
                <p:cNvSpPr/>
                <p:nvPr/>
              </p:nvSpPr>
              <p:spPr>
                <a:xfrm>
                  <a:off x="1864026" y="4842063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6469A241-104D-4174-8F1D-40F92508FC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026" y="4842063"/>
                  <a:ext cx="41581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B4495BF2-7147-430E-967B-5A6DAA205735}"/>
                    </a:ext>
                  </a:extLst>
                </p:cNvPr>
                <p:cNvSpPr/>
                <p:nvPr/>
              </p:nvSpPr>
              <p:spPr>
                <a:xfrm>
                  <a:off x="1757598" y="5058864"/>
                  <a:ext cx="95402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B4495BF2-7147-430E-967B-5A6DAA2057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7598" y="5058864"/>
                  <a:ext cx="95402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E07E77D-E8CE-4707-AA2B-CE223BB12959}"/>
                    </a:ext>
                  </a:extLst>
                </p:cNvPr>
                <p:cNvSpPr/>
                <p:nvPr/>
              </p:nvSpPr>
              <p:spPr>
                <a:xfrm>
                  <a:off x="3359101" y="4642216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E07E77D-E8CE-4707-AA2B-CE223BB129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101" y="4642216"/>
                  <a:ext cx="415819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2FB54137-C1E3-4B81-863D-DC2B83902F30}"/>
                    </a:ext>
                  </a:extLst>
                </p:cNvPr>
                <p:cNvSpPr/>
                <p:nvPr/>
              </p:nvSpPr>
              <p:spPr>
                <a:xfrm>
                  <a:off x="3021229" y="5659842"/>
                  <a:ext cx="74394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2FB54137-C1E3-4B81-863D-DC2B83902F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1229" y="5659842"/>
                  <a:ext cx="74394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654E3F5-9A8A-46E4-BE92-E79DCE8CB21C}"/>
                  </a:ext>
                </a:extLst>
              </p:cNvPr>
              <p:cNvSpPr txBox="1"/>
              <p:nvPr/>
            </p:nvSpPr>
            <p:spPr>
              <a:xfrm>
                <a:off x="206275" y="3410842"/>
                <a:ext cx="333996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2-high threshold model</a:t>
                </a:r>
                <a:r>
                  <a:rPr lang="en-GB" sz="20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654E3F5-9A8A-46E4-BE92-E79DCE8CB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75" y="3410842"/>
                <a:ext cx="3339962" cy="1015663"/>
              </a:xfrm>
              <a:prstGeom prst="rect">
                <a:avLst/>
              </a:prstGeom>
              <a:blipFill>
                <a:blip r:embed="rId10"/>
                <a:stretch>
                  <a:fillRect l="-2007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Grafik 36">
            <a:extLst>
              <a:ext uri="{FF2B5EF4-FFF2-40B4-BE49-F238E27FC236}">
                <a16:creationId xmlns:a16="http://schemas.microsoft.com/office/drawing/2014/main" id="{1C04370B-E84E-404B-9053-DA759A8C12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1252" y="3689473"/>
            <a:ext cx="3480052" cy="2941541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DFA4CB3A-CC8C-4502-BB9B-956233EE9B3A}"/>
              </a:ext>
            </a:extLst>
          </p:cNvPr>
          <p:cNvSpPr txBox="1"/>
          <p:nvPr/>
        </p:nvSpPr>
        <p:spPr>
          <a:xfrm>
            <a:off x="6446156" y="6454042"/>
            <a:ext cx="26371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signal strength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C3D7EE9-0D6C-452B-977B-BF1144600C7D}"/>
                  </a:ext>
                </a:extLst>
              </p:cNvPr>
              <p:cNvSpPr/>
              <p:nvPr/>
            </p:nvSpPr>
            <p:spPr>
              <a:xfrm>
                <a:off x="9304536" y="1486135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C3D7EE9-0D6C-452B-977B-BF1144600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536" y="1486135"/>
                <a:ext cx="2840136" cy="401135"/>
              </a:xfrm>
              <a:prstGeom prst="rect">
                <a:avLst/>
              </a:prstGeom>
              <a:blipFill>
                <a:blip r:embed="rId12"/>
                <a:stretch>
                  <a:fillRect t="-9091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B166C1B-B8A0-4281-84A4-1E052C2C4940}"/>
                  </a:ext>
                </a:extLst>
              </p:cNvPr>
              <p:cNvSpPr/>
              <p:nvPr/>
            </p:nvSpPr>
            <p:spPr>
              <a:xfrm>
                <a:off x="9336050" y="1934503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B166C1B-B8A0-4281-84A4-1E052C2C4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050" y="1934503"/>
                <a:ext cx="2840136" cy="401135"/>
              </a:xfrm>
              <a:prstGeom prst="rect">
                <a:avLst/>
              </a:prstGeom>
              <a:blipFill>
                <a:blip r:embed="rId13"/>
                <a:stretch>
                  <a:fillRect t="-7576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B95AE77-8B76-4A52-8827-EAB387DA8341}"/>
                  </a:ext>
                </a:extLst>
              </p:cNvPr>
              <p:cNvSpPr/>
              <p:nvPr/>
            </p:nvSpPr>
            <p:spPr>
              <a:xfrm>
                <a:off x="9304536" y="2369779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B95AE77-8B76-4A52-8827-EAB387DA8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536" y="2369779"/>
                <a:ext cx="2840136" cy="401135"/>
              </a:xfrm>
              <a:prstGeom prst="rect">
                <a:avLst/>
              </a:prstGeom>
              <a:blipFill>
                <a:blip r:embed="rId14"/>
                <a:stretch>
                  <a:fillRect t="-9091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93B1679-6EEE-4AC1-AF68-F7055A83F0AB}"/>
                  </a:ext>
                </a:extLst>
              </p:cNvPr>
              <p:cNvSpPr/>
              <p:nvPr/>
            </p:nvSpPr>
            <p:spPr>
              <a:xfrm>
                <a:off x="9336050" y="2778748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93B1679-6EEE-4AC1-AF68-F7055A83F0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050" y="2778748"/>
                <a:ext cx="2840136" cy="401135"/>
              </a:xfrm>
              <a:prstGeom prst="rect">
                <a:avLst/>
              </a:prstGeom>
              <a:blipFill>
                <a:blip r:embed="rId15"/>
                <a:stretch>
                  <a:fillRect t="-9091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hteck 30">
                <a:extLst>
                  <a:ext uri="{FF2B5EF4-FFF2-40B4-BE49-F238E27FC236}">
                    <a16:creationId xmlns:a16="http://schemas.microsoft.com/office/drawing/2014/main" id="{F273A062-E320-402D-B493-1DFB03FDE0A2}"/>
                  </a:ext>
                </a:extLst>
              </p:cNvPr>
              <p:cNvSpPr/>
              <p:nvPr/>
            </p:nvSpPr>
            <p:spPr>
              <a:xfrm>
                <a:off x="158467" y="1483527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1" name="Rechteck 30">
                <a:extLst>
                  <a:ext uri="{FF2B5EF4-FFF2-40B4-BE49-F238E27FC236}">
                    <a16:creationId xmlns:a16="http://schemas.microsoft.com/office/drawing/2014/main" id="{F273A062-E320-402D-B493-1DFB03FDE0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67" y="1483527"/>
                <a:ext cx="2874120" cy="391902"/>
              </a:xfrm>
              <a:prstGeom prst="rect">
                <a:avLst/>
              </a:prstGeom>
              <a:blipFill>
                <a:blip r:embed="rId16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42889BA2-8C14-4D07-A996-52E5EC3ABDAE}"/>
                  </a:ext>
                </a:extLst>
              </p:cNvPr>
              <p:cNvSpPr/>
              <p:nvPr/>
            </p:nvSpPr>
            <p:spPr>
              <a:xfrm>
                <a:off x="189981" y="1931895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42889BA2-8C14-4D07-A996-52E5EC3ABD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1" y="1931895"/>
                <a:ext cx="2874120" cy="391902"/>
              </a:xfrm>
              <a:prstGeom prst="rect">
                <a:avLst/>
              </a:prstGeom>
              <a:blipFill>
                <a:blip r:embed="rId17"/>
                <a:stretch>
                  <a:fillRect t="-9375" b="-1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D3F55E94-FA40-4C51-948D-7C0E3DD1152B}"/>
                  </a:ext>
                </a:extLst>
              </p:cNvPr>
              <p:cNvSpPr/>
              <p:nvPr/>
            </p:nvSpPr>
            <p:spPr>
              <a:xfrm>
                <a:off x="158467" y="2367171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D3F55E94-FA40-4C51-948D-7C0E3DD115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67" y="2367171"/>
                <a:ext cx="2874120" cy="391902"/>
              </a:xfrm>
              <a:prstGeom prst="rect">
                <a:avLst/>
              </a:prstGeom>
              <a:blipFill>
                <a:blip r:embed="rId18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hteck 37">
                <a:extLst>
                  <a:ext uri="{FF2B5EF4-FFF2-40B4-BE49-F238E27FC236}">
                    <a16:creationId xmlns:a16="http://schemas.microsoft.com/office/drawing/2014/main" id="{DEEBB5D6-2821-48C8-9654-7E20BCD796CD}"/>
                  </a:ext>
                </a:extLst>
              </p:cNvPr>
              <p:cNvSpPr/>
              <p:nvPr/>
            </p:nvSpPr>
            <p:spPr>
              <a:xfrm>
                <a:off x="189981" y="2776140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8" name="Rechteck 37">
                <a:extLst>
                  <a:ext uri="{FF2B5EF4-FFF2-40B4-BE49-F238E27FC236}">
                    <a16:creationId xmlns:a16="http://schemas.microsoft.com/office/drawing/2014/main" id="{DEEBB5D6-2821-48C8-9654-7E20BCD796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1" y="2776140"/>
                <a:ext cx="2874120" cy="391902"/>
              </a:xfrm>
              <a:prstGeom prst="rect">
                <a:avLst/>
              </a:prstGeom>
              <a:blipFill>
                <a:blip r:embed="rId19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EE3E542-4548-4C18-97EB-3D3F9BAEA576}"/>
              </a:ext>
            </a:extLst>
          </p:cNvPr>
          <p:cNvGrpSpPr/>
          <p:nvPr/>
        </p:nvGrpSpPr>
        <p:grpSpPr>
          <a:xfrm>
            <a:off x="8432708" y="1246276"/>
            <a:ext cx="792088" cy="2122748"/>
            <a:chOff x="10128448" y="1378260"/>
            <a:chExt cx="792088" cy="21227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Zwölfeck 41">
              <a:extLst>
                <a:ext uri="{FF2B5EF4-FFF2-40B4-BE49-F238E27FC236}">
                  <a16:creationId xmlns:a16="http://schemas.microsoft.com/office/drawing/2014/main" id="{E4D5CC08-8039-4FEB-8D73-1B9789F46497}"/>
                </a:ext>
              </a:extLst>
            </p:cNvPr>
            <p:cNvSpPr/>
            <p:nvPr/>
          </p:nvSpPr>
          <p:spPr bwMode="auto">
            <a:xfrm>
              <a:off x="10128448" y="1378260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4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0%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3" name="Zwölfeck 42">
              <a:extLst>
                <a:ext uri="{FF2B5EF4-FFF2-40B4-BE49-F238E27FC236}">
                  <a16:creationId xmlns:a16="http://schemas.microsoft.com/office/drawing/2014/main" id="{399F6A03-313A-4245-98AF-79FE2582BA2A}"/>
                </a:ext>
              </a:extLst>
            </p:cNvPr>
            <p:cNvSpPr/>
            <p:nvPr/>
          </p:nvSpPr>
          <p:spPr bwMode="auto">
            <a:xfrm>
              <a:off x="10128448" y="1910384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4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5%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" name="Zwölfeck 43">
              <a:extLst>
                <a:ext uri="{FF2B5EF4-FFF2-40B4-BE49-F238E27FC236}">
                  <a16:creationId xmlns:a16="http://schemas.microsoft.com/office/drawing/2014/main" id="{314446BC-C506-41F0-A96C-1E7402BFF275}"/>
                </a:ext>
              </a:extLst>
            </p:cNvPr>
            <p:cNvSpPr/>
            <p:nvPr/>
          </p:nvSpPr>
          <p:spPr bwMode="auto">
            <a:xfrm>
              <a:off x="10128448" y="2460934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8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5" name="Zwölfeck 44">
              <a:extLst>
                <a:ext uri="{FF2B5EF4-FFF2-40B4-BE49-F238E27FC236}">
                  <a16:creationId xmlns:a16="http://schemas.microsoft.com/office/drawing/2014/main" id="{D24DD947-6772-49EB-A013-9C8FD62996B8}"/>
                </a:ext>
              </a:extLst>
            </p:cNvPr>
            <p:cNvSpPr/>
            <p:nvPr/>
          </p:nvSpPr>
          <p:spPr bwMode="auto">
            <a:xfrm>
              <a:off x="10128448" y="2996952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7%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463DCD0A-8646-4F6A-8B2D-156D724D70E8}"/>
              </a:ext>
            </a:extLst>
          </p:cNvPr>
          <p:cNvGrpSpPr/>
          <p:nvPr/>
        </p:nvGrpSpPr>
        <p:grpSpPr>
          <a:xfrm>
            <a:off x="3134349" y="1266897"/>
            <a:ext cx="792088" cy="2122748"/>
            <a:chOff x="10128448" y="1378260"/>
            <a:chExt cx="792088" cy="21227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Zwölfeck 46">
              <a:extLst>
                <a:ext uri="{FF2B5EF4-FFF2-40B4-BE49-F238E27FC236}">
                  <a16:creationId xmlns:a16="http://schemas.microsoft.com/office/drawing/2014/main" id="{431CD6C7-E57E-4938-8CEA-DF2D05CE1AE5}"/>
                </a:ext>
              </a:extLst>
            </p:cNvPr>
            <p:cNvSpPr/>
            <p:nvPr/>
          </p:nvSpPr>
          <p:spPr bwMode="auto">
            <a:xfrm>
              <a:off x="10128448" y="1378260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30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8" name="Zwölfeck 47">
              <a:extLst>
                <a:ext uri="{FF2B5EF4-FFF2-40B4-BE49-F238E27FC236}">
                  <a16:creationId xmlns:a16="http://schemas.microsoft.com/office/drawing/2014/main" id="{02D09493-C5F6-40B0-84C3-16501F638025}"/>
                </a:ext>
              </a:extLst>
            </p:cNvPr>
            <p:cNvSpPr/>
            <p:nvPr/>
          </p:nvSpPr>
          <p:spPr bwMode="auto">
            <a:xfrm>
              <a:off x="10128448" y="1910384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25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9" name="Zwölfeck 48">
              <a:extLst>
                <a:ext uri="{FF2B5EF4-FFF2-40B4-BE49-F238E27FC236}">
                  <a16:creationId xmlns:a16="http://schemas.microsoft.com/office/drawing/2014/main" id="{55C8E14F-62BB-4AA2-9E68-8F4BCB1252A8}"/>
                </a:ext>
              </a:extLst>
            </p:cNvPr>
            <p:cNvSpPr/>
            <p:nvPr/>
          </p:nvSpPr>
          <p:spPr bwMode="auto">
            <a:xfrm>
              <a:off x="10128448" y="2460934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28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" name="Zwölfeck 49">
              <a:extLst>
                <a:ext uri="{FF2B5EF4-FFF2-40B4-BE49-F238E27FC236}">
                  <a16:creationId xmlns:a16="http://schemas.microsoft.com/office/drawing/2014/main" id="{6B9B0A22-8D24-4FCC-A86D-98CC60F52FC1}"/>
                </a:ext>
              </a:extLst>
            </p:cNvPr>
            <p:cNvSpPr/>
            <p:nvPr/>
          </p:nvSpPr>
          <p:spPr bwMode="auto">
            <a:xfrm>
              <a:off x="10128448" y="2996952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17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4B0E2796-C5A6-40B0-9F68-35B2D86A14B4}"/>
              </a:ext>
            </a:extLst>
          </p:cNvPr>
          <p:cNvSpPr/>
          <p:nvPr/>
        </p:nvSpPr>
        <p:spPr bwMode="auto">
          <a:xfrm>
            <a:off x="3359696" y="682176"/>
            <a:ext cx="5617095" cy="482657"/>
          </a:xfrm>
          <a:prstGeom prst="round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Ensemble Posterior Model Probabilities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C2C752B-EA36-4A59-86EF-69B401A06A9A}"/>
              </a:ext>
            </a:extLst>
          </p:cNvPr>
          <p:cNvCxnSpPr>
            <a:cxnSpLocks/>
            <a:stCxn id="52" idx="8"/>
            <a:endCxn id="47" idx="1"/>
          </p:cNvCxnSpPr>
          <p:nvPr/>
        </p:nvCxnSpPr>
        <p:spPr bwMode="auto">
          <a:xfrm flipH="1">
            <a:off x="3926437" y="1446917"/>
            <a:ext cx="1827080" cy="44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6E318527-3A99-4B9B-A7BA-E8C8443CB3F6}"/>
              </a:ext>
            </a:extLst>
          </p:cNvPr>
          <p:cNvCxnSpPr>
            <a:cxnSpLocks/>
            <a:stCxn id="42" idx="8"/>
            <a:endCxn id="52" idx="1"/>
          </p:cNvCxnSpPr>
          <p:nvPr/>
        </p:nvCxnSpPr>
        <p:spPr bwMode="auto">
          <a:xfrm flipH="1">
            <a:off x="6545605" y="1430770"/>
            <a:ext cx="1887103" cy="1614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62C7F353-7F36-4254-AAE1-85090919C781}"/>
              </a:ext>
            </a:extLst>
          </p:cNvPr>
          <p:cNvCxnSpPr>
            <a:cxnSpLocks/>
          </p:cNvCxnSpPr>
          <p:nvPr/>
        </p:nvCxnSpPr>
        <p:spPr bwMode="auto">
          <a:xfrm flipH="1">
            <a:off x="3936635" y="2005122"/>
            <a:ext cx="1827080" cy="44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A5898451-1BED-4268-A8FA-881CFEE666C7}"/>
              </a:ext>
            </a:extLst>
          </p:cNvPr>
          <p:cNvCxnSpPr>
            <a:cxnSpLocks/>
          </p:cNvCxnSpPr>
          <p:nvPr/>
        </p:nvCxnSpPr>
        <p:spPr bwMode="auto">
          <a:xfrm flipH="1">
            <a:off x="3930963" y="2566890"/>
            <a:ext cx="1827080" cy="44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BD329F9B-B2A4-4B92-8039-72B223AE4C4F}"/>
              </a:ext>
            </a:extLst>
          </p:cNvPr>
          <p:cNvCxnSpPr>
            <a:cxnSpLocks/>
          </p:cNvCxnSpPr>
          <p:nvPr/>
        </p:nvCxnSpPr>
        <p:spPr bwMode="auto">
          <a:xfrm flipH="1">
            <a:off x="3952225" y="3104465"/>
            <a:ext cx="1827080" cy="44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42E3233D-70C2-400C-B94E-EB37DBB2F620}"/>
              </a:ext>
            </a:extLst>
          </p:cNvPr>
          <p:cNvCxnSpPr>
            <a:cxnSpLocks/>
            <a:stCxn id="43" idx="8"/>
            <a:endCxn id="53" idx="1"/>
          </p:cNvCxnSpPr>
          <p:nvPr/>
        </p:nvCxnSpPr>
        <p:spPr bwMode="auto">
          <a:xfrm flipH="1">
            <a:off x="6545605" y="1962894"/>
            <a:ext cx="1887103" cy="1614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C80B0D73-226E-4245-9AF9-0063327BFBC6}"/>
              </a:ext>
            </a:extLst>
          </p:cNvPr>
          <p:cNvCxnSpPr>
            <a:cxnSpLocks/>
          </p:cNvCxnSpPr>
          <p:nvPr/>
        </p:nvCxnSpPr>
        <p:spPr bwMode="auto">
          <a:xfrm flipH="1">
            <a:off x="6548204" y="2549055"/>
            <a:ext cx="1887103" cy="1614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B33A6C85-DD45-428E-8222-F4E7F3C48C55}"/>
              </a:ext>
            </a:extLst>
          </p:cNvPr>
          <p:cNvCxnSpPr>
            <a:cxnSpLocks/>
          </p:cNvCxnSpPr>
          <p:nvPr/>
        </p:nvCxnSpPr>
        <p:spPr bwMode="auto">
          <a:xfrm flipH="1">
            <a:off x="6538091" y="3063315"/>
            <a:ext cx="1887103" cy="1614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857237BD-4689-41A8-A63E-A9E3121F7674}"/>
              </a:ext>
            </a:extLst>
          </p:cNvPr>
          <p:cNvGrpSpPr/>
          <p:nvPr/>
        </p:nvGrpSpPr>
        <p:grpSpPr>
          <a:xfrm>
            <a:off x="5753517" y="1262423"/>
            <a:ext cx="792088" cy="2122748"/>
            <a:chOff x="10128448" y="1378260"/>
            <a:chExt cx="792088" cy="2122748"/>
          </a:xfr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Zwölfeck 51">
              <a:extLst>
                <a:ext uri="{FF2B5EF4-FFF2-40B4-BE49-F238E27FC236}">
                  <a16:creationId xmlns:a16="http://schemas.microsoft.com/office/drawing/2014/main" id="{B2E0346E-6BFE-4347-96E4-EFEC5E9C81FD}"/>
                </a:ext>
              </a:extLst>
            </p:cNvPr>
            <p:cNvSpPr/>
            <p:nvPr/>
          </p:nvSpPr>
          <p:spPr bwMode="auto">
            <a:xfrm>
              <a:off x="10128448" y="1378260"/>
              <a:ext cx="792088" cy="504056"/>
            </a:xfrm>
            <a:prstGeom prst="dodecag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35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3" name="Zwölfeck 52">
              <a:extLst>
                <a:ext uri="{FF2B5EF4-FFF2-40B4-BE49-F238E27FC236}">
                  <a16:creationId xmlns:a16="http://schemas.microsoft.com/office/drawing/2014/main" id="{BFCF0522-D0FA-4576-9EA8-42F1893CB622}"/>
                </a:ext>
              </a:extLst>
            </p:cNvPr>
            <p:cNvSpPr/>
            <p:nvPr/>
          </p:nvSpPr>
          <p:spPr bwMode="auto">
            <a:xfrm>
              <a:off x="10128448" y="1910384"/>
              <a:ext cx="792088" cy="504056"/>
            </a:xfrm>
            <a:prstGeom prst="dodecag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3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5%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" name="Zwölfeck 53">
              <a:extLst>
                <a:ext uri="{FF2B5EF4-FFF2-40B4-BE49-F238E27FC236}">
                  <a16:creationId xmlns:a16="http://schemas.microsoft.com/office/drawing/2014/main" id="{DED002F7-083C-4321-8B6C-B13D9FFBA7FE}"/>
                </a:ext>
              </a:extLst>
            </p:cNvPr>
            <p:cNvSpPr/>
            <p:nvPr/>
          </p:nvSpPr>
          <p:spPr bwMode="auto">
            <a:xfrm>
              <a:off x="10128448" y="2460934"/>
              <a:ext cx="792088" cy="504056"/>
            </a:xfrm>
            <a:prstGeom prst="dodecag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18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" name="Zwölfeck 54">
              <a:extLst>
                <a:ext uri="{FF2B5EF4-FFF2-40B4-BE49-F238E27FC236}">
                  <a16:creationId xmlns:a16="http://schemas.microsoft.com/office/drawing/2014/main" id="{609E064F-23C4-4D2E-8A52-99A5FBB47E3F}"/>
                </a:ext>
              </a:extLst>
            </p:cNvPr>
            <p:cNvSpPr/>
            <p:nvPr/>
          </p:nvSpPr>
          <p:spPr bwMode="auto">
            <a:xfrm>
              <a:off x="10128448" y="2996952"/>
              <a:ext cx="792088" cy="504056"/>
            </a:xfrm>
            <a:prstGeom prst="dodecagon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12%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315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Experiment: WM Capacity and Detection Performance</a:t>
            </a:r>
            <a:endParaRPr lang="en-GB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DD7CD759-BDE8-4659-8494-C3E5A00EAF08}"/>
              </a:ext>
            </a:extLst>
          </p:cNvPr>
          <p:cNvSpPr/>
          <p:nvPr/>
        </p:nvSpPr>
        <p:spPr bwMode="auto">
          <a:xfrm>
            <a:off x="1199456" y="1060057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048B1FD3-6131-41D3-84F1-D8A85C72D027}"/>
              </a:ext>
            </a:extLst>
          </p:cNvPr>
          <p:cNvSpPr/>
          <p:nvPr/>
        </p:nvSpPr>
        <p:spPr bwMode="auto">
          <a:xfrm>
            <a:off x="1499628" y="1685808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29EAB1D-46A6-4F87-A42E-3C586617BE46}"/>
              </a:ext>
            </a:extLst>
          </p:cNvPr>
          <p:cNvSpPr/>
          <p:nvPr/>
        </p:nvSpPr>
        <p:spPr bwMode="auto">
          <a:xfrm>
            <a:off x="1799800" y="2315783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4EA68E7-B7B6-4ACA-9779-B110AB6D38C0}"/>
              </a:ext>
            </a:extLst>
          </p:cNvPr>
          <p:cNvSpPr/>
          <p:nvPr/>
        </p:nvSpPr>
        <p:spPr bwMode="auto">
          <a:xfrm>
            <a:off x="2135325" y="2969393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421B311F-3F04-4A1F-A118-D223EAB3C1B9}"/>
              </a:ext>
            </a:extLst>
          </p:cNvPr>
          <p:cNvSpPr/>
          <p:nvPr/>
        </p:nvSpPr>
        <p:spPr bwMode="auto">
          <a:xfrm rot="20113083">
            <a:off x="2747510" y="658526"/>
            <a:ext cx="635697" cy="2853668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1846C20-8B82-444E-8D9B-4DE55665C81C}"/>
              </a:ext>
            </a:extLst>
          </p:cNvPr>
          <p:cNvSpPr txBox="1"/>
          <p:nvPr/>
        </p:nvSpPr>
        <p:spPr>
          <a:xfrm rot="3834113">
            <a:off x="2616601" y="1476250"/>
            <a:ext cx="177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Study List</a:t>
            </a:r>
            <a:endParaRPr lang="en-GB" sz="2400" b="1" dirty="0"/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1760C0ED-61D2-48AF-9A02-34EF846C5DAE}"/>
              </a:ext>
            </a:extLst>
          </p:cNvPr>
          <p:cNvSpPr/>
          <p:nvPr/>
        </p:nvSpPr>
        <p:spPr bwMode="auto">
          <a:xfrm rot="20199671">
            <a:off x="1366262" y="1980393"/>
            <a:ext cx="295598" cy="1590299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5274237E-AF14-43FE-A178-D1E4456A2919}"/>
              </a:ext>
            </a:extLst>
          </p:cNvPr>
          <p:cNvSpPr/>
          <p:nvPr/>
        </p:nvSpPr>
        <p:spPr bwMode="auto">
          <a:xfrm>
            <a:off x="2423139" y="3599368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000000"/>
                </a:solidFill>
              </a:rPr>
              <a:t>#&amp;#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3539902D-A4EF-4D49-89C1-A7DACF84C6C4}"/>
              </a:ext>
            </a:extLst>
          </p:cNvPr>
          <p:cNvSpPr/>
          <p:nvPr/>
        </p:nvSpPr>
        <p:spPr bwMode="auto">
          <a:xfrm>
            <a:off x="1343019" y="4718589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F8B0BC3C-2C27-46EA-BDC2-BB405BC991A5}"/>
              </a:ext>
            </a:extLst>
          </p:cNvPr>
          <p:cNvSpPr/>
          <p:nvPr/>
        </p:nvSpPr>
        <p:spPr bwMode="auto">
          <a:xfrm>
            <a:off x="3503259" y="4718589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71E671-EDCB-4AC6-8D58-AFC45CFA828D}"/>
              </a:ext>
            </a:extLst>
          </p:cNvPr>
          <p:cNvSpPr txBox="1"/>
          <p:nvPr/>
        </p:nvSpPr>
        <p:spPr>
          <a:xfrm rot="20286676">
            <a:off x="475369" y="2587415"/>
            <a:ext cx="1042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500 </a:t>
            </a:r>
            <a:r>
              <a:rPr lang="en-US" sz="1800" dirty="0" err="1"/>
              <a:t>ms</a:t>
            </a:r>
            <a:r>
              <a:rPr lang="en-US" sz="1800" dirty="0"/>
              <a:t> each</a:t>
            </a:r>
            <a:endParaRPr lang="en-GB" sz="1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36626DB-8138-4B6B-8E41-90592B506DBF}"/>
              </a:ext>
            </a:extLst>
          </p:cNvPr>
          <p:cNvSpPr txBox="1"/>
          <p:nvPr/>
        </p:nvSpPr>
        <p:spPr>
          <a:xfrm>
            <a:off x="755684" y="615635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target</a:t>
            </a:r>
            <a:endParaRPr lang="en-GB" sz="2800" b="1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1DA2DA4-02E3-4B1D-8CD1-F915BF42E551}"/>
              </a:ext>
            </a:extLst>
          </p:cNvPr>
          <p:cNvCxnSpPr>
            <a:stCxn id="13" idx="2"/>
            <a:endCxn id="14" idx="0"/>
          </p:cNvCxnSpPr>
          <p:nvPr/>
        </p:nvCxnSpPr>
        <p:spPr bwMode="auto">
          <a:xfrm flipH="1">
            <a:off x="1883079" y="4319448"/>
            <a:ext cx="1080120" cy="39914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B9212021-51BB-4258-8F91-99E9F5FCABC9}"/>
              </a:ext>
            </a:extLst>
          </p:cNvPr>
          <p:cNvCxnSpPr>
            <a:stCxn id="13" idx="2"/>
            <a:endCxn id="15" idx="0"/>
          </p:cNvCxnSpPr>
          <p:nvPr/>
        </p:nvCxnSpPr>
        <p:spPr bwMode="auto">
          <a:xfrm>
            <a:off x="2963199" y="4319448"/>
            <a:ext cx="1080120" cy="39914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Grafik 25">
            <a:extLst>
              <a:ext uri="{FF2B5EF4-FFF2-40B4-BE49-F238E27FC236}">
                <a16:creationId xmlns:a16="http://schemas.microsoft.com/office/drawing/2014/main" id="{C6CCF1D8-6580-49B0-A64B-F947837DA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436" y="5511848"/>
            <a:ext cx="720080" cy="72008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142B9136-052F-4729-A848-FFEF892E5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621" y="5511848"/>
            <a:ext cx="720080" cy="720080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1E62FCC-A152-45B8-BA51-CEF0B0408E98}"/>
              </a:ext>
            </a:extLst>
          </p:cNvPr>
          <p:cNvSpPr txBox="1"/>
          <p:nvPr/>
        </p:nvSpPr>
        <p:spPr>
          <a:xfrm>
            <a:off x="1214955" y="557620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A68D492-A5AF-45F0-8D40-5752BFE5A068}"/>
              </a:ext>
            </a:extLst>
          </p:cNvPr>
          <p:cNvSpPr txBox="1"/>
          <p:nvPr/>
        </p:nvSpPr>
        <p:spPr>
          <a:xfrm>
            <a:off x="2263905" y="558645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9DA44212-BAFD-4666-99D3-81AE74B2F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154" y="5511848"/>
            <a:ext cx="720080" cy="72008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D719B226-5DDF-45C2-92A9-BED9C75A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339" y="5511848"/>
            <a:ext cx="720080" cy="720080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D0DEE108-AA43-4665-95EB-95AEBA35F62C}"/>
              </a:ext>
            </a:extLst>
          </p:cNvPr>
          <p:cNvSpPr txBox="1"/>
          <p:nvPr/>
        </p:nvSpPr>
        <p:spPr>
          <a:xfrm>
            <a:off x="3361673" y="557620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6402996-C375-4870-A4EE-B330E7CE0FF3}"/>
              </a:ext>
            </a:extLst>
          </p:cNvPr>
          <p:cNvSpPr txBox="1"/>
          <p:nvPr/>
        </p:nvSpPr>
        <p:spPr>
          <a:xfrm>
            <a:off x="4410623" y="558645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0789FAE-B0EC-4EEF-A4BC-7EB062C800BB}"/>
              </a:ext>
            </a:extLst>
          </p:cNvPr>
          <p:cNvSpPr txBox="1"/>
          <p:nvPr/>
        </p:nvSpPr>
        <p:spPr>
          <a:xfrm>
            <a:off x="2963199" y="613719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lure</a:t>
            </a:r>
            <a:endParaRPr lang="en-GB" sz="2800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02893E9-2A06-4DFD-B0DC-20EA25787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919" y="1125539"/>
            <a:ext cx="5904855" cy="496728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828FEB5-60E2-429D-9D1B-5D94A3BDE9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066"/>
          <a:stretch/>
        </p:blipFill>
        <p:spPr>
          <a:xfrm>
            <a:off x="4943420" y="1046432"/>
            <a:ext cx="6553180" cy="37507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6DBFE7FD-C3AC-4702-B535-A5DB08773436}"/>
              </a:ext>
            </a:extLst>
          </p:cNvPr>
          <p:cNvSpPr/>
          <p:nvPr/>
        </p:nvSpPr>
        <p:spPr bwMode="auto">
          <a:xfrm>
            <a:off x="6622537" y="1832852"/>
            <a:ext cx="282260" cy="11982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BE063C64-0852-4AC0-B43D-39B665BAFC18}"/>
              </a:ext>
            </a:extLst>
          </p:cNvPr>
          <p:cNvSpPr/>
          <p:nvPr/>
        </p:nvSpPr>
        <p:spPr bwMode="auto">
          <a:xfrm>
            <a:off x="7119487" y="1887339"/>
            <a:ext cx="282260" cy="11982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A9AFFBDF-98B9-44CD-95F9-B61D72F06A73}"/>
              </a:ext>
            </a:extLst>
          </p:cNvPr>
          <p:cNvSpPr/>
          <p:nvPr/>
        </p:nvSpPr>
        <p:spPr bwMode="auto">
          <a:xfrm>
            <a:off x="7834247" y="1887339"/>
            <a:ext cx="282260" cy="11982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CBE657C3-8EBD-4EDB-B46E-114CEB0B32C3}"/>
              </a:ext>
            </a:extLst>
          </p:cNvPr>
          <p:cNvSpPr/>
          <p:nvPr/>
        </p:nvSpPr>
        <p:spPr bwMode="auto">
          <a:xfrm>
            <a:off x="8366105" y="1883009"/>
            <a:ext cx="282260" cy="11982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E5D8367-FE7C-44A5-9B0A-FAA8678F1168}"/>
              </a:ext>
            </a:extLst>
          </p:cNvPr>
          <p:cNvSpPr/>
          <p:nvPr/>
        </p:nvSpPr>
        <p:spPr bwMode="auto">
          <a:xfrm>
            <a:off x="9145315" y="2155131"/>
            <a:ext cx="246504" cy="13670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27E7AD6C-4B9F-44E8-943C-7EB19B45C69F}"/>
              </a:ext>
            </a:extLst>
          </p:cNvPr>
          <p:cNvSpPr/>
          <p:nvPr/>
        </p:nvSpPr>
        <p:spPr bwMode="auto">
          <a:xfrm>
            <a:off x="9570749" y="2081972"/>
            <a:ext cx="246504" cy="15525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847D965E-A7AC-4E52-A666-A97715BD3882}"/>
              </a:ext>
            </a:extLst>
          </p:cNvPr>
          <p:cNvSpPr/>
          <p:nvPr/>
        </p:nvSpPr>
        <p:spPr bwMode="auto">
          <a:xfrm>
            <a:off x="10314540" y="2182785"/>
            <a:ext cx="257399" cy="149174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6669D1E8-C88B-44F3-A43A-82DBCFD48F5B}"/>
              </a:ext>
            </a:extLst>
          </p:cNvPr>
          <p:cNvSpPr/>
          <p:nvPr/>
        </p:nvSpPr>
        <p:spPr bwMode="auto">
          <a:xfrm>
            <a:off x="10787765" y="2121954"/>
            <a:ext cx="246504" cy="15525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16B3ED0F-AB0C-45AC-9F8C-FA912D90DF88}"/>
              </a:ext>
            </a:extLst>
          </p:cNvPr>
          <p:cNvSpPr/>
          <p:nvPr/>
        </p:nvSpPr>
        <p:spPr bwMode="auto">
          <a:xfrm>
            <a:off x="8544272" y="1202877"/>
            <a:ext cx="601043" cy="30109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63808E81-E3A2-45A6-834F-2239487B6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300" y="5105625"/>
            <a:ext cx="428625" cy="1581150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5ADA9F05-D8F6-4491-9E16-89CCEC493780}"/>
              </a:ext>
            </a:extLst>
          </p:cNvPr>
          <p:cNvSpPr txBox="1"/>
          <p:nvPr/>
        </p:nvSpPr>
        <p:spPr>
          <a:xfrm>
            <a:off x="6234427" y="5310812"/>
            <a:ext cx="286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Model</a:t>
            </a:r>
            <a:endParaRPr lang="en-GB" sz="1800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C0AE4D7-F645-437D-850B-64C6C1A04D4B}"/>
              </a:ext>
            </a:extLst>
          </p:cNvPr>
          <p:cNvSpPr txBox="1"/>
          <p:nvPr/>
        </p:nvSpPr>
        <p:spPr>
          <a:xfrm>
            <a:off x="6234426" y="6212829"/>
            <a:ext cx="286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Signal-Detection Model</a:t>
            </a:r>
            <a:endParaRPr lang="en-GB" sz="1800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50D01BA5-EE70-4EC0-8464-ACDFE76072CE}"/>
              </a:ext>
            </a:extLst>
          </p:cNvPr>
          <p:cNvSpPr txBox="1"/>
          <p:nvPr/>
        </p:nvSpPr>
        <p:spPr>
          <a:xfrm>
            <a:off x="6234427" y="5755727"/>
            <a:ext cx="286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Observed Data</a:t>
            </a:r>
            <a:endParaRPr lang="en-GB" sz="18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F864677-BC53-406D-8A59-22430B608A7C}"/>
              </a:ext>
            </a:extLst>
          </p:cNvPr>
          <p:cNvSpPr txBox="1"/>
          <p:nvPr/>
        </p:nvSpPr>
        <p:spPr>
          <a:xfrm rot="16200000">
            <a:off x="4614695" y="2376619"/>
            <a:ext cx="118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Accuracy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8973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22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5D2A43B-43D8-42EF-9387-42FEE5A986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0" t="4024" r="763" b="3701"/>
          <a:stretch/>
        </p:blipFill>
        <p:spPr>
          <a:xfrm>
            <a:off x="89823" y="88105"/>
            <a:ext cx="11046737" cy="597666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A9F57B4-61EA-49FE-AFA3-6600295F37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2873"/>
          <a:stretch/>
        </p:blipFill>
        <p:spPr>
          <a:xfrm>
            <a:off x="696912" y="6050584"/>
            <a:ext cx="428625" cy="58702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9BE751E-2B7C-4124-A8F0-3370122853F0}"/>
              </a:ext>
            </a:extLst>
          </p:cNvPr>
          <p:cNvSpPr txBox="1"/>
          <p:nvPr/>
        </p:nvSpPr>
        <p:spPr>
          <a:xfrm>
            <a:off x="1096677" y="6268280"/>
            <a:ext cx="286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Model</a:t>
            </a:r>
            <a:endParaRPr lang="en-GB" sz="1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51D598-6290-4656-89B2-371F2C362A49}"/>
              </a:ext>
            </a:extLst>
          </p:cNvPr>
          <p:cNvSpPr txBox="1"/>
          <p:nvPr/>
        </p:nvSpPr>
        <p:spPr>
          <a:xfrm>
            <a:off x="8544272" y="6218667"/>
            <a:ext cx="286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Signal-Detection Model</a:t>
            </a:r>
            <a:endParaRPr lang="en-GB" sz="18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CDD98B9-6749-4894-AD62-78AE531F44BE}"/>
              </a:ext>
            </a:extLst>
          </p:cNvPr>
          <p:cNvSpPr txBox="1"/>
          <p:nvPr/>
        </p:nvSpPr>
        <p:spPr>
          <a:xfrm>
            <a:off x="5386313" y="6259024"/>
            <a:ext cx="286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Observed Data</a:t>
            </a:r>
            <a:endParaRPr lang="en-GB" sz="18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D00CA21-1A99-4179-8FFA-02E0F921AE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302" r="24444" b="38186"/>
          <a:stretch/>
        </p:blipFill>
        <p:spPr>
          <a:xfrm>
            <a:off x="5015409" y="6352081"/>
            <a:ext cx="323850" cy="24527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0AAC930-AA59-47ED-8DBE-E644A83BCF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926"/>
          <a:stretch/>
        </p:blipFill>
        <p:spPr>
          <a:xfrm>
            <a:off x="8160060" y="6283767"/>
            <a:ext cx="428625" cy="42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60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D5B71-BE2D-42A2-92DC-E2EF0752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Experiment: Ensemble Posterior Model Probabilities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1BC86A-E54A-4AF6-9938-303F4E880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5AA3A36-674B-4747-B89B-5AA830167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556" y="791898"/>
            <a:ext cx="7992888" cy="587210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451D0F8-0177-40E2-A2D3-A2454C086101}"/>
              </a:ext>
            </a:extLst>
          </p:cNvPr>
          <p:cNvSpPr txBox="1"/>
          <p:nvPr/>
        </p:nvSpPr>
        <p:spPr>
          <a:xfrm>
            <a:off x="8437470" y="3884928"/>
            <a:ext cx="286992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Threshold Model</a:t>
            </a:r>
            <a:endParaRPr lang="en-GB" sz="2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1B88E4D-63A5-4881-93FB-5445BD16BB83}"/>
              </a:ext>
            </a:extLst>
          </p:cNvPr>
          <p:cNvSpPr txBox="1"/>
          <p:nvPr/>
        </p:nvSpPr>
        <p:spPr>
          <a:xfrm>
            <a:off x="8449501" y="4962852"/>
            <a:ext cx="37184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Signal-Detection Model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9453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43D56-C4BF-4C6A-BFC1-04B99CCA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Posterior Model Probabilities</a:t>
            </a:r>
            <a:endParaRPr lang="en-GB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403146D-C6B7-4499-A0D8-FA4F9213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"All models are wrong" (Box, 1976). </a:t>
            </a:r>
          </a:p>
          <a:p>
            <a:r>
              <a:rPr lang="en-US" dirty="0"/>
              <a:t>Substantive conclusion should be as model independent as possible.</a:t>
            </a:r>
          </a:p>
          <a:p>
            <a:r>
              <a:rPr lang="en-US" dirty="0"/>
              <a:t>Different model classes decompose data into same latent cognitive processes.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Ensemble posterior model probabilities allow inferences regarding </a:t>
            </a:r>
            <a:r>
              <a:rPr lang="en-US"/>
              <a:t>substantive questions across </a:t>
            </a:r>
            <a:r>
              <a:rPr lang="en-US" dirty="0"/>
              <a:t>ensembles of model classes.</a:t>
            </a:r>
          </a:p>
          <a:p>
            <a:endParaRPr lang="en-US" dirty="0"/>
          </a:p>
          <a:p>
            <a:r>
              <a:rPr lang="en-US" dirty="0"/>
              <a:t>Why not simply estimate posterior model probabilities across model classes?</a:t>
            </a:r>
          </a:p>
          <a:p>
            <a:r>
              <a:rPr lang="en-US" dirty="0"/>
              <a:t>Marginal likelihood based model selection extremely sensitive to parameter priors.</a:t>
            </a:r>
          </a:p>
          <a:p>
            <a:r>
              <a:rPr lang="en-US" dirty="0"/>
              <a:t>Parameter priors mostly play auxiliary or nuisance role. </a:t>
            </a:r>
          </a:p>
          <a:p>
            <a:r>
              <a:rPr lang="en-US" dirty="0"/>
              <a:t>Difficult or often impossible to come up with parameters priors which allow model selection in a fair manner (but see Lee &amp; </a:t>
            </a:r>
            <a:r>
              <a:rPr lang="en-US" dirty="0" err="1"/>
              <a:t>Vanpaemel</a:t>
            </a:r>
            <a:r>
              <a:rPr lang="en-US" dirty="0"/>
              <a:t>, 2017; </a:t>
            </a:r>
            <a:r>
              <a:rPr lang="en-US" dirty="0" err="1"/>
              <a:t>Vanpaemel</a:t>
            </a:r>
            <a:r>
              <a:rPr lang="en-US" dirty="0"/>
              <a:t> &amp; Lee, 2012).</a:t>
            </a:r>
          </a:p>
          <a:p>
            <a:r>
              <a:rPr lang="en-US" dirty="0"/>
              <a:t>Marginal likelihood based model selection using Jeffrey's default priors within model class sidesteps many of these problems.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9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C8FE1-FBE6-41E5-834D-D1572B51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CogSci</a:t>
            </a:r>
            <a:r>
              <a:rPr lang="en-US" dirty="0"/>
              <a:t>: Theory, Data, and Models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19AB8E-515D-49A7-93AC-CCAAE0A5C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125539"/>
            <a:ext cx="10369550" cy="496728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Goals:</a:t>
            </a:r>
          </a:p>
          <a:p>
            <a:r>
              <a:rPr lang="en-US" dirty="0"/>
              <a:t>Develop accurate characterizations of observed behavior in terms of latent cognitive processes. </a:t>
            </a:r>
          </a:p>
          <a:p>
            <a:r>
              <a:rPr lang="en-US" dirty="0"/>
              <a:t>Describe differences between groups or conditions in terms of latent processes. For example:</a:t>
            </a:r>
          </a:p>
          <a:p>
            <a:pPr lvl="1"/>
            <a:r>
              <a:rPr lang="en-US" dirty="0"/>
              <a:t>Are older adults more risk averse or cautious than younger adults?</a:t>
            </a:r>
          </a:p>
          <a:p>
            <a:pPr lvl="1"/>
            <a:r>
              <a:rPr lang="en-US" dirty="0"/>
              <a:t>Do preschool children exhibit a "yes" response bias to yes/no questions?</a:t>
            </a:r>
          </a:p>
          <a:p>
            <a:pPr lvl="1"/>
            <a:r>
              <a:rPr lang="en-US" dirty="0"/>
              <a:t>Do amnesic patients have both impaired implicit and explicit memory?</a:t>
            </a:r>
          </a:p>
          <a:p>
            <a:pPr lvl="1"/>
            <a:r>
              <a:rPr lang="en-US" dirty="0"/>
              <a:t>Does emotional material elicit differences in memorability or in response bias?</a:t>
            </a:r>
          </a:p>
          <a:p>
            <a:pPr lvl="1"/>
            <a:r>
              <a:rPr lang="en-US" dirty="0"/>
              <a:t>Does low working memory (WM) capacity also affect memory performance for low WM load tasks?</a:t>
            </a:r>
          </a:p>
          <a:p>
            <a:r>
              <a:rPr lang="en-US" b="1" dirty="0"/>
              <a:t>Cognitive measurement models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For example: Prospect theory, Ratcliff diffusion model, process dissociation procedure, signal detection theory</a:t>
            </a:r>
          </a:p>
          <a:p>
            <a:pPr lvl="1"/>
            <a:r>
              <a:rPr lang="en-US" dirty="0"/>
              <a:t>Instantiate relationship with observed data in clear and general way</a:t>
            </a:r>
          </a:p>
          <a:p>
            <a:pPr lvl="1"/>
            <a:r>
              <a:rPr lang="en-US" dirty="0"/>
              <a:t>Privileged approach for evaluating contribution of latent processes to observed behavior</a:t>
            </a:r>
          </a:p>
          <a:p>
            <a:r>
              <a:rPr lang="en-US" b="1" dirty="0"/>
              <a:t>Ensemble posterior model probabilities</a:t>
            </a:r>
            <a:r>
              <a:rPr lang="en-US" dirty="0"/>
              <a:t> combine multiple measurement models for answering substantive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0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Latent Processes in Detection Experiments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CC1E53-4AB5-4EDB-A762-597DF316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593" y="845789"/>
            <a:ext cx="6000251" cy="4967288"/>
          </a:xfrm>
        </p:spPr>
        <p:txBody>
          <a:bodyPr/>
          <a:lstStyle/>
          <a:p>
            <a:r>
              <a:rPr lang="en-US" sz="1800" dirty="0"/>
              <a:t>2 independent data points:</a:t>
            </a:r>
          </a:p>
          <a:p>
            <a:pPr lvl="1"/>
            <a:r>
              <a:rPr lang="en-US" sz="1800" dirty="0"/>
              <a:t>Hits: P(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err="1"/>
              <a:t>|target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False alarm: P(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err="1"/>
              <a:t>|lure</a:t>
            </a:r>
            <a:r>
              <a:rPr lang="en-US" sz="1800" dirty="0"/>
              <a:t>)</a:t>
            </a:r>
          </a:p>
          <a:p>
            <a:r>
              <a:rPr lang="en-US" sz="1800" dirty="0"/>
              <a:t>Two latent process:</a:t>
            </a:r>
          </a:p>
          <a:p>
            <a:pPr lvl="1"/>
            <a:r>
              <a:rPr lang="en-US" sz="1800" b="1" dirty="0"/>
              <a:t>Sensitivity / discriminability</a:t>
            </a:r>
            <a:r>
              <a:rPr lang="en-US" sz="1800" dirty="0"/>
              <a:t>: </a:t>
            </a:r>
            <a:br>
              <a:rPr lang="en-US" sz="1800" dirty="0"/>
            </a:br>
            <a:r>
              <a:rPr lang="en-US" sz="1800" dirty="0"/>
              <a:t>higher sensitivity: ↑ hits; ↓ false alarms</a:t>
            </a:r>
          </a:p>
          <a:p>
            <a:pPr lvl="1"/>
            <a:r>
              <a:rPr lang="en-US" sz="1800" b="1" dirty="0"/>
              <a:t>Response bias</a:t>
            </a:r>
            <a:r>
              <a:rPr lang="en-US" sz="1800" dirty="0"/>
              <a:t>:</a:t>
            </a:r>
            <a:br>
              <a:rPr lang="en-US" sz="1800" dirty="0"/>
            </a:br>
            <a:r>
              <a:rPr lang="en-US" sz="1800" dirty="0"/>
              <a:t>stronger bias towards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/>
              <a:t>: ↑ hits; ↑ false alarms</a:t>
            </a:r>
          </a:p>
          <a:p>
            <a:pPr lvl="1"/>
            <a:endParaRPr lang="en-GB" sz="1800" dirty="0"/>
          </a:p>
          <a:p>
            <a:endParaRPr lang="en-GB" sz="18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DD7CD759-BDE8-4659-8494-C3E5A00EAF08}"/>
              </a:ext>
            </a:extLst>
          </p:cNvPr>
          <p:cNvSpPr/>
          <p:nvPr/>
        </p:nvSpPr>
        <p:spPr bwMode="auto">
          <a:xfrm>
            <a:off x="1199456" y="1060057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048B1FD3-6131-41D3-84F1-D8A85C72D027}"/>
              </a:ext>
            </a:extLst>
          </p:cNvPr>
          <p:cNvSpPr/>
          <p:nvPr/>
        </p:nvSpPr>
        <p:spPr bwMode="auto">
          <a:xfrm>
            <a:off x="1499628" y="1685808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29EAB1D-46A6-4F87-A42E-3C586617BE46}"/>
              </a:ext>
            </a:extLst>
          </p:cNvPr>
          <p:cNvSpPr/>
          <p:nvPr/>
        </p:nvSpPr>
        <p:spPr bwMode="auto">
          <a:xfrm>
            <a:off x="1799800" y="2315783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4EA68E7-B7B6-4ACA-9779-B110AB6D38C0}"/>
              </a:ext>
            </a:extLst>
          </p:cNvPr>
          <p:cNvSpPr/>
          <p:nvPr/>
        </p:nvSpPr>
        <p:spPr bwMode="auto">
          <a:xfrm>
            <a:off x="2135325" y="2969393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421B311F-3F04-4A1F-A118-D223EAB3C1B9}"/>
              </a:ext>
            </a:extLst>
          </p:cNvPr>
          <p:cNvSpPr/>
          <p:nvPr/>
        </p:nvSpPr>
        <p:spPr bwMode="auto">
          <a:xfrm rot="20113083">
            <a:off x="2747510" y="658526"/>
            <a:ext cx="635697" cy="2853668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1846C20-8B82-444E-8D9B-4DE55665C81C}"/>
              </a:ext>
            </a:extLst>
          </p:cNvPr>
          <p:cNvSpPr txBox="1"/>
          <p:nvPr/>
        </p:nvSpPr>
        <p:spPr>
          <a:xfrm rot="3834113">
            <a:off x="2616601" y="1476250"/>
            <a:ext cx="177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Study List</a:t>
            </a:r>
            <a:endParaRPr lang="en-GB" sz="2400" b="1" dirty="0"/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1760C0ED-61D2-48AF-9A02-34EF846C5DAE}"/>
              </a:ext>
            </a:extLst>
          </p:cNvPr>
          <p:cNvSpPr/>
          <p:nvPr/>
        </p:nvSpPr>
        <p:spPr bwMode="auto">
          <a:xfrm rot="20199671">
            <a:off x="1366262" y="1980393"/>
            <a:ext cx="295598" cy="1590299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5274237E-AF14-43FE-A178-D1E4456A2919}"/>
              </a:ext>
            </a:extLst>
          </p:cNvPr>
          <p:cNvSpPr/>
          <p:nvPr/>
        </p:nvSpPr>
        <p:spPr bwMode="auto">
          <a:xfrm>
            <a:off x="2423139" y="3599368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000000"/>
                </a:solidFill>
              </a:rPr>
              <a:t>#&amp;#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3539902D-A4EF-4D49-89C1-A7DACF84C6C4}"/>
              </a:ext>
            </a:extLst>
          </p:cNvPr>
          <p:cNvSpPr/>
          <p:nvPr/>
        </p:nvSpPr>
        <p:spPr bwMode="auto">
          <a:xfrm>
            <a:off x="1343019" y="4718589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F8B0BC3C-2C27-46EA-BDC2-BB405BC991A5}"/>
              </a:ext>
            </a:extLst>
          </p:cNvPr>
          <p:cNvSpPr/>
          <p:nvPr/>
        </p:nvSpPr>
        <p:spPr bwMode="auto">
          <a:xfrm>
            <a:off x="3503259" y="4718589"/>
            <a:ext cx="1080120" cy="720080"/>
          </a:xfrm>
          <a:prstGeom prst="roundRect">
            <a:avLst>
              <a:gd name="adj" fmla="val 721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</a:t>
            </a: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71E671-EDCB-4AC6-8D58-AFC45CFA828D}"/>
              </a:ext>
            </a:extLst>
          </p:cNvPr>
          <p:cNvSpPr txBox="1"/>
          <p:nvPr/>
        </p:nvSpPr>
        <p:spPr>
          <a:xfrm rot="20286676">
            <a:off x="475369" y="2587415"/>
            <a:ext cx="1042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500 </a:t>
            </a:r>
            <a:r>
              <a:rPr lang="en-US" sz="1800" dirty="0" err="1"/>
              <a:t>ms</a:t>
            </a:r>
            <a:r>
              <a:rPr lang="en-US" sz="1800" dirty="0"/>
              <a:t> each</a:t>
            </a:r>
            <a:endParaRPr lang="en-GB" sz="1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36626DB-8138-4B6B-8E41-90592B506DBF}"/>
              </a:ext>
            </a:extLst>
          </p:cNvPr>
          <p:cNvSpPr txBox="1"/>
          <p:nvPr/>
        </p:nvSpPr>
        <p:spPr>
          <a:xfrm>
            <a:off x="755684" y="615635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target</a:t>
            </a:r>
            <a:endParaRPr lang="en-GB" sz="2800" b="1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1DA2DA4-02E3-4B1D-8CD1-F915BF42E551}"/>
              </a:ext>
            </a:extLst>
          </p:cNvPr>
          <p:cNvCxnSpPr>
            <a:stCxn id="13" idx="2"/>
            <a:endCxn id="14" idx="0"/>
          </p:cNvCxnSpPr>
          <p:nvPr/>
        </p:nvCxnSpPr>
        <p:spPr bwMode="auto">
          <a:xfrm flipH="1">
            <a:off x="1883079" y="4319448"/>
            <a:ext cx="1080120" cy="39914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B9212021-51BB-4258-8F91-99E9F5FCABC9}"/>
              </a:ext>
            </a:extLst>
          </p:cNvPr>
          <p:cNvCxnSpPr>
            <a:stCxn id="13" idx="2"/>
            <a:endCxn id="15" idx="0"/>
          </p:cNvCxnSpPr>
          <p:nvPr/>
        </p:nvCxnSpPr>
        <p:spPr bwMode="auto">
          <a:xfrm>
            <a:off x="2963199" y="4319448"/>
            <a:ext cx="1080120" cy="39914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Grafik 25">
            <a:extLst>
              <a:ext uri="{FF2B5EF4-FFF2-40B4-BE49-F238E27FC236}">
                <a16:creationId xmlns:a16="http://schemas.microsoft.com/office/drawing/2014/main" id="{C6CCF1D8-6580-49B0-A64B-F947837DA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436" y="5511848"/>
            <a:ext cx="720080" cy="72008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142B9136-052F-4729-A848-FFEF892E5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621" y="5511848"/>
            <a:ext cx="720080" cy="720080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1E62FCC-A152-45B8-BA51-CEF0B0408E98}"/>
              </a:ext>
            </a:extLst>
          </p:cNvPr>
          <p:cNvSpPr txBox="1"/>
          <p:nvPr/>
        </p:nvSpPr>
        <p:spPr>
          <a:xfrm>
            <a:off x="1214955" y="557620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A68D492-A5AF-45F0-8D40-5752BFE5A068}"/>
              </a:ext>
            </a:extLst>
          </p:cNvPr>
          <p:cNvSpPr txBox="1"/>
          <p:nvPr/>
        </p:nvSpPr>
        <p:spPr>
          <a:xfrm>
            <a:off x="2263905" y="558645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9DA44212-BAFD-4666-99D3-81AE74B2F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154" y="5511848"/>
            <a:ext cx="720080" cy="72008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D719B226-5DDF-45C2-92A9-BED9C75A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339" y="5511848"/>
            <a:ext cx="720080" cy="720080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D0DEE108-AA43-4665-95EB-95AEBA35F62C}"/>
              </a:ext>
            </a:extLst>
          </p:cNvPr>
          <p:cNvSpPr txBox="1"/>
          <p:nvPr/>
        </p:nvSpPr>
        <p:spPr>
          <a:xfrm>
            <a:off x="3361673" y="557620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6402996-C375-4870-A4EE-B330E7CE0FF3}"/>
              </a:ext>
            </a:extLst>
          </p:cNvPr>
          <p:cNvSpPr txBox="1"/>
          <p:nvPr/>
        </p:nvSpPr>
        <p:spPr>
          <a:xfrm>
            <a:off x="4410623" y="5586450"/>
            <a:ext cx="329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0789FAE-B0EC-4EEF-A4BC-7EB062C800BB}"/>
              </a:ext>
            </a:extLst>
          </p:cNvPr>
          <p:cNvSpPr txBox="1"/>
          <p:nvPr/>
        </p:nvSpPr>
        <p:spPr>
          <a:xfrm>
            <a:off x="2963199" y="613719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lure</a:t>
            </a:r>
            <a:endParaRPr lang="en-GB" sz="2800" b="1" dirty="0"/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1C04370B-E84E-404B-9053-DA759A8C1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9203" y="3689473"/>
            <a:ext cx="3480052" cy="29415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435B3C86-4815-43B3-8E12-FCAE6A33287E}"/>
                  </a:ext>
                </a:extLst>
              </p:cNvPr>
              <p:cNvSpPr txBox="1"/>
              <p:nvPr/>
            </p:nvSpPr>
            <p:spPr>
              <a:xfrm>
                <a:off x="9049502" y="3811616"/>
                <a:ext cx="266312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Signal-detection theory model</a:t>
                </a:r>
                <a:r>
                  <a:rPr lang="en-GB" sz="20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435B3C86-4815-43B3-8E12-FCAE6A332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502" y="3811616"/>
                <a:ext cx="2663121" cy="1323439"/>
              </a:xfrm>
              <a:prstGeom prst="rect">
                <a:avLst/>
              </a:prstGeom>
              <a:blipFill>
                <a:blip r:embed="rId4"/>
                <a:stretch>
                  <a:fillRect l="-2288"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feld 38">
            <a:extLst>
              <a:ext uri="{FF2B5EF4-FFF2-40B4-BE49-F238E27FC236}">
                <a16:creationId xmlns:a16="http://schemas.microsoft.com/office/drawing/2014/main" id="{2C997E6F-17D9-495A-8234-9830576FE6E7}"/>
              </a:ext>
            </a:extLst>
          </p:cNvPr>
          <p:cNvSpPr txBox="1"/>
          <p:nvPr/>
        </p:nvSpPr>
        <p:spPr>
          <a:xfrm>
            <a:off x="7498511" y="4041068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D2CCF4-3218-49C8-A803-BC6E1BD13994}"/>
              </a:ext>
            </a:extLst>
          </p:cNvPr>
          <p:cNvSpPr txBox="1"/>
          <p:nvPr/>
        </p:nvSpPr>
        <p:spPr>
          <a:xfrm>
            <a:off x="6824284" y="4041067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FA4CB3A-CC8C-4502-BB9B-956233EE9B3A}"/>
              </a:ext>
            </a:extLst>
          </p:cNvPr>
          <p:cNvSpPr txBox="1"/>
          <p:nvPr/>
        </p:nvSpPr>
        <p:spPr>
          <a:xfrm>
            <a:off x="6014107" y="6454042"/>
            <a:ext cx="26371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signal strength</a:t>
            </a:r>
            <a:endParaRPr lang="en-GB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E39B035-30B3-463B-964C-FF74553955AE}"/>
              </a:ext>
            </a:extLst>
          </p:cNvPr>
          <p:cNvSpPr txBox="1"/>
          <p:nvPr/>
        </p:nvSpPr>
        <p:spPr>
          <a:xfrm>
            <a:off x="6588863" y="4980194"/>
            <a:ext cx="47084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lure</a:t>
            </a:r>
            <a:endParaRPr lang="en-GB" sz="1800" b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355829A-1F7C-4519-A58C-34CA7AE1A12E}"/>
              </a:ext>
            </a:extLst>
          </p:cNvPr>
          <p:cNvSpPr txBox="1"/>
          <p:nvPr/>
        </p:nvSpPr>
        <p:spPr>
          <a:xfrm>
            <a:off x="7616973" y="4955831"/>
            <a:ext cx="71725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target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7930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" grpId="0"/>
      <p:bldP spid="39" grpId="0" animBg="1"/>
      <p:bldP spid="40" grpId="0" animBg="1"/>
      <p:bldP spid="41" grpId="0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 with 2 Groups: 4 Possible Models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</p:spPr>
            <p:txBody>
              <a:bodyPr/>
              <a:lstStyle/>
              <a:p>
                <a:r>
                  <a:rPr lang="en-US" sz="2000" b="1" dirty="0"/>
                  <a:t>Two groups</a:t>
                </a:r>
                <a:r>
                  <a:rPr lang="en-US" sz="2000" dirty="0"/>
                  <a:t>: low WM capacity and high WM capacity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No differences between groups: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Groups differ only in sensitivity: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Groups differ only in response bias: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Groups differ in both, sensitivity and response bias: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r>
                  <a:rPr lang="en-US" sz="2000" b="1" dirty="0"/>
                  <a:t>Model selection</a:t>
                </a:r>
                <a:r>
                  <a:rPr lang="en-US" sz="2000" dirty="0"/>
                  <a:t>:</a:t>
                </a:r>
              </a:p>
              <a:p>
                <a:pPr lvl="1"/>
                <a:r>
                  <a:rPr lang="en-US" sz="2000" dirty="0"/>
                  <a:t>AIC, BIC, or NML</a:t>
                </a:r>
              </a:p>
              <a:p>
                <a:pPr lvl="1"/>
                <a:r>
                  <a:rPr lang="en-US" sz="2000" dirty="0"/>
                  <a:t>DIC, WAIC, or PSIS-LOO</a:t>
                </a:r>
              </a:p>
              <a:p>
                <a:pPr lvl="1"/>
                <a:r>
                  <a:rPr lang="en-US" sz="2000" dirty="0"/>
                  <a:t>Cross-validation</a:t>
                </a:r>
              </a:p>
              <a:p>
                <a:pPr lvl="1"/>
                <a:r>
                  <a:rPr lang="en-US" sz="2000" dirty="0"/>
                  <a:t>Bayes factors or </a:t>
                </a:r>
                <a:br>
                  <a:rPr lang="en-US" sz="2000" dirty="0"/>
                </a:br>
                <a:r>
                  <a:rPr lang="en-US" sz="2000" dirty="0"/>
                  <a:t>posterior model probabilities</a:t>
                </a:r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endParaRPr lang="en-GB" sz="2000" dirty="0"/>
              </a:p>
              <a:p>
                <a:endParaRPr lang="en-GB" sz="2000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  <a:blipFill>
                <a:blip r:embed="rId2"/>
                <a:stretch>
                  <a:fillRect l="-1412" t="-1560" b="-1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Grafik 36">
            <a:extLst>
              <a:ext uri="{FF2B5EF4-FFF2-40B4-BE49-F238E27FC236}">
                <a16:creationId xmlns:a16="http://schemas.microsoft.com/office/drawing/2014/main" id="{1C04370B-E84E-404B-9053-DA759A8C1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9203" y="3689473"/>
            <a:ext cx="3480052" cy="2941541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2C997E6F-17D9-495A-8234-9830576FE6E7}"/>
              </a:ext>
            </a:extLst>
          </p:cNvPr>
          <p:cNvSpPr txBox="1"/>
          <p:nvPr/>
        </p:nvSpPr>
        <p:spPr>
          <a:xfrm>
            <a:off x="7498511" y="4041068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D2CCF4-3218-49C8-A803-BC6E1BD13994}"/>
              </a:ext>
            </a:extLst>
          </p:cNvPr>
          <p:cNvSpPr txBox="1"/>
          <p:nvPr/>
        </p:nvSpPr>
        <p:spPr>
          <a:xfrm>
            <a:off x="6824284" y="4041067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FA4CB3A-CC8C-4502-BB9B-956233EE9B3A}"/>
              </a:ext>
            </a:extLst>
          </p:cNvPr>
          <p:cNvSpPr txBox="1"/>
          <p:nvPr/>
        </p:nvSpPr>
        <p:spPr>
          <a:xfrm>
            <a:off x="6014107" y="6454042"/>
            <a:ext cx="26371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signal strength</a:t>
            </a:r>
            <a:endParaRPr lang="en-GB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E39B035-30B3-463B-964C-FF74553955AE}"/>
              </a:ext>
            </a:extLst>
          </p:cNvPr>
          <p:cNvSpPr txBox="1"/>
          <p:nvPr/>
        </p:nvSpPr>
        <p:spPr>
          <a:xfrm>
            <a:off x="6588863" y="4980194"/>
            <a:ext cx="47084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lure</a:t>
            </a:r>
            <a:endParaRPr lang="en-GB" sz="1800" b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355829A-1F7C-4519-A58C-34CA7AE1A12E}"/>
              </a:ext>
            </a:extLst>
          </p:cNvPr>
          <p:cNvSpPr txBox="1"/>
          <p:nvPr/>
        </p:nvSpPr>
        <p:spPr>
          <a:xfrm>
            <a:off x="7616973" y="4955831"/>
            <a:ext cx="71725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target</a:t>
            </a:r>
            <a:endParaRPr lang="en-GB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/>
              <p:nvPr/>
            </p:nvSpPr>
            <p:spPr>
              <a:xfrm>
                <a:off x="9049502" y="3811616"/>
                <a:ext cx="266312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Signal-detection theory model</a:t>
                </a:r>
                <a:r>
                  <a:rPr lang="en-GB" sz="20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502" y="3811616"/>
                <a:ext cx="2663121" cy="1323439"/>
              </a:xfrm>
              <a:prstGeom prst="rect">
                <a:avLst/>
              </a:prstGeom>
              <a:blipFill>
                <a:blip r:embed="rId4"/>
                <a:stretch>
                  <a:fillRect l="-2288"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63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Model Selection I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</p:spPr>
            <p:txBody>
              <a:bodyPr/>
              <a:lstStyle/>
              <a:p>
                <a:r>
                  <a:rPr lang="en-US" sz="2000" dirty="0"/>
                  <a:t>Bayesian statistical framework: quantification of uncertainty with probabilities </a:t>
                </a:r>
              </a:p>
              <a:p>
                <a:pPr lvl="1"/>
                <a:r>
                  <a:rPr lang="en-US" sz="2000" dirty="0"/>
                  <a:t>Data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Parameters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lvl="1"/>
                <a:r>
                  <a:rPr lang="en-US" sz="2000" dirty="0"/>
                  <a:t>Model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lvl="1"/>
                <a:r>
                  <a:rPr lang="en-US" sz="2000" dirty="0"/>
                  <a:t>Likelihood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  <a:p>
                <a:pPr lvl="1"/>
                <a:r>
                  <a:rPr lang="en-US" sz="2000" dirty="0"/>
                  <a:t>Prior distribution of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r>
                  <a:rPr lang="en-US" sz="2000" dirty="0"/>
                  <a:t>Posterior distribution: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ℳ</m:t>
                            </m:r>
                          </m:sub>
                        </m:sSub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ℳ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ℳ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ℳ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nary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  <a:blipFill>
                <a:blip r:embed="rId2"/>
                <a:stretch>
                  <a:fillRect l="-1412" t="-1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rechblase: rechteckig mit abgerundeten Ecken 3">
            <a:extLst>
              <a:ext uri="{FF2B5EF4-FFF2-40B4-BE49-F238E27FC236}">
                <a16:creationId xmlns:a16="http://schemas.microsoft.com/office/drawing/2014/main" id="{9BFFCD64-C34B-4226-837E-7522334353FB}"/>
              </a:ext>
            </a:extLst>
          </p:cNvPr>
          <p:cNvSpPr/>
          <p:nvPr/>
        </p:nvSpPr>
        <p:spPr bwMode="auto">
          <a:xfrm>
            <a:off x="8184232" y="1628800"/>
            <a:ext cx="3816424" cy="1031812"/>
          </a:xfrm>
          <a:prstGeom prst="wedgeRoundRectCallout">
            <a:avLst>
              <a:gd name="adj1" fmla="val -59905"/>
              <a:gd name="adj2" fmla="val 179338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00" tIns="72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unnormalized posterior 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(approximated via MCMC)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Sprechblase: rechteckig mit abgerundeten Ecken 11">
            <a:extLst>
              <a:ext uri="{FF2B5EF4-FFF2-40B4-BE49-F238E27FC236}">
                <a16:creationId xmlns:a16="http://schemas.microsoft.com/office/drawing/2014/main" id="{BA162742-8440-4A85-96DC-4A1ED116EECC}"/>
              </a:ext>
            </a:extLst>
          </p:cNvPr>
          <p:cNvSpPr/>
          <p:nvPr/>
        </p:nvSpPr>
        <p:spPr bwMode="auto">
          <a:xfrm>
            <a:off x="4871864" y="5229919"/>
            <a:ext cx="7024844" cy="1367433"/>
          </a:xfrm>
          <a:prstGeom prst="wedgeRoundRectCallout">
            <a:avLst>
              <a:gd name="adj1" fmla="val 3336"/>
              <a:gd name="adj2" fmla="val -81108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00" tIns="72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marginal likelihood, more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difficult to obtain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</a:rPr>
              <a:t>can be approximated via bridge sampling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(e.g., Gronau, Singmann, &amp; Wagenmakers, 2017)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Model Selection II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dirty="0"/>
                  <a:t>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models:</a:t>
                </a:r>
              </a:p>
              <a:p>
                <a:r>
                  <a:rPr lang="en-US" sz="2000" dirty="0"/>
                  <a:t>Marginal likelihood: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ℳ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ℳ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ℳ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nary>
                  </m:oMath>
                </a14:m>
                <a:endParaRPr lang="en-GB" sz="3200" dirty="0"/>
              </a:p>
              <a:p>
                <a:r>
                  <a:rPr lang="en-US" sz="2000" dirty="0"/>
                  <a:t>Posterior model probabilities: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ℳ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ℳ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ℳ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ℳ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ℳ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3200" dirty="0"/>
              </a:p>
              <a:p>
                <a:r>
                  <a:rPr lang="en-US" sz="2000" dirty="0"/>
                  <a:t>Problem: Marginal likelihood based model selection </a:t>
                </a:r>
                <a:r>
                  <a:rPr lang="en-US" sz="2000" b="1" dirty="0"/>
                  <a:t>extremely sensitive </a:t>
                </a:r>
                <a:r>
                  <a:rPr lang="en-US" sz="2000" dirty="0"/>
                  <a:t>to parameter priors.</a:t>
                </a:r>
              </a:p>
              <a:p>
                <a:r>
                  <a:rPr lang="en-US" sz="2000" dirty="0"/>
                  <a:t>Possible exception when all considered models are nested within one full model: Jeffrey's (1961) </a:t>
                </a:r>
                <a:r>
                  <a:rPr lang="en-US" sz="2000" b="1" dirty="0"/>
                  <a:t>default priors</a:t>
                </a:r>
                <a:endParaRPr lang="en-US" sz="2000" dirty="0"/>
              </a:p>
              <a:p>
                <a:pPr lvl="1"/>
                <a:r>
                  <a:rPr lang="en-US" sz="2000" dirty="0"/>
                  <a:t>Difference parameter can be normalized on variability parameter.</a:t>
                </a:r>
              </a:p>
              <a:p>
                <a:pPr lvl="1"/>
                <a:r>
                  <a:rPr lang="en-US" sz="2000" dirty="0"/>
                  <a:t>Allows parameter prior for difference parameter on normalized scale.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  <a:blipFill>
                <a:blip r:embed="rId2"/>
                <a:stretch>
                  <a:fillRect l="-1412" t="-2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43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 with 2 Groups: 4 Possible Models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</p:spPr>
            <p:txBody>
              <a:bodyPr/>
              <a:lstStyle/>
              <a:p>
                <a:r>
                  <a:rPr lang="en-US" sz="2000" b="1" dirty="0"/>
                  <a:t>Two groups</a:t>
                </a:r>
                <a:r>
                  <a:rPr lang="en-US" sz="2000" dirty="0"/>
                  <a:t>: low WM capacity and high WM capacity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No differences between groups: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Groups differ only in sensitivity: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Groups differ only in response bias: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Groups differ in both, sensitivity and response bias: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sz="2000" dirty="0"/>
              </a:p>
              <a:p>
                <a:r>
                  <a:rPr lang="en-US" sz="2000" b="1" dirty="0"/>
                  <a:t>Model selection</a:t>
                </a:r>
                <a:r>
                  <a:rPr lang="en-US" sz="2000" dirty="0"/>
                  <a:t>:</a:t>
                </a:r>
              </a:p>
              <a:p>
                <a:pPr lvl="1"/>
                <a:r>
                  <a:rPr lang="en-US" sz="2000" dirty="0"/>
                  <a:t>Posterior model probabilities</a:t>
                </a:r>
                <a:endParaRPr lang="en-GB" sz="2000" dirty="0"/>
              </a:p>
              <a:p>
                <a:pPr marL="342900" indent="-342900">
                  <a:buFont typeface="+mj-lt"/>
                  <a:buAutoNum type="arabicPeriod"/>
                </a:pPr>
                <a:endParaRPr lang="en-GB" sz="2000" dirty="0"/>
              </a:p>
              <a:p>
                <a:endParaRPr lang="en-GB" sz="2000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8CC1E53-4AB5-4EDB-A762-597DF3169C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225" y="1125537"/>
                <a:ext cx="10361619" cy="4687539"/>
              </a:xfrm>
              <a:blipFill>
                <a:blip r:embed="rId2"/>
                <a:stretch>
                  <a:fillRect l="-1412" t="-1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Grafik 36">
            <a:extLst>
              <a:ext uri="{FF2B5EF4-FFF2-40B4-BE49-F238E27FC236}">
                <a16:creationId xmlns:a16="http://schemas.microsoft.com/office/drawing/2014/main" id="{1C04370B-E84E-404B-9053-DA759A8C1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9203" y="3689473"/>
            <a:ext cx="3480052" cy="2941541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2C997E6F-17D9-495A-8234-9830576FE6E7}"/>
              </a:ext>
            </a:extLst>
          </p:cNvPr>
          <p:cNvSpPr txBox="1"/>
          <p:nvPr/>
        </p:nvSpPr>
        <p:spPr>
          <a:xfrm>
            <a:off x="7498511" y="4041068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D2CCF4-3218-49C8-A803-BC6E1BD13994}"/>
              </a:ext>
            </a:extLst>
          </p:cNvPr>
          <p:cNvSpPr txBox="1"/>
          <p:nvPr/>
        </p:nvSpPr>
        <p:spPr>
          <a:xfrm>
            <a:off x="6824284" y="4041067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FA4CB3A-CC8C-4502-BB9B-956233EE9B3A}"/>
              </a:ext>
            </a:extLst>
          </p:cNvPr>
          <p:cNvSpPr txBox="1"/>
          <p:nvPr/>
        </p:nvSpPr>
        <p:spPr>
          <a:xfrm>
            <a:off x="6014107" y="6454042"/>
            <a:ext cx="26371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signal strength</a:t>
            </a:r>
            <a:endParaRPr lang="en-GB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E39B035-30B3-463B-964C-FF74553955AE}"/>
              </a:ext>
            </a:extLst>
          </p:cNvPr>
          <p:cNvSpPr txBox="1"/>
          <p:nvPr/>
        </p:nvSpPr>
        <p:spPr>
          <a:xfrm>
            <a:off x="6588863" y="4980194"/>
            <a:ext cx="47084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lure</a:t>
            </a:r>
            <a:endParaRPr lang="en-GB" sz="1800" b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355829A-1F7C-4519-A58C-34CA7AE1A12E}"/>
              </a:ext>
            </a:extLst>
          </p:cNvPr>
          <p:cNvSpPr txBox="1"/>
          <p:nvPr/>
        </p:nvSpPr>
        <p:spPr>
          <a:xfrm>
            <a:off x="7616973" y="4955831"/>
            <a:ext cx="71725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target</a:t>
            </a:r>
            <a:endParaRPr lang="en-GB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/>
              <p:nvPr/>
            </p:nvSpPr>
            <p:spPr>
              <a:xfrm>
                <a:off x="9049502" y="3811616"/>
                <a:ext cx="266312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Signal-detection theory model</a:t>
                </a:r>
                <a:r>
                  <a:rPr lang="en-GB" sz="20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502" y="3811616"/>
                <a:ext cx="2663121" cy="1323439"/>
              </a:xfrm>
              <a:prstGeom prst="rect">
                <a:avLst/>
              </a:prstGeom>
              <a:blipFill>
                <a:blip r:embed="rId4"/>
                <a:stretch>
                  <a:fillRect l="-2288"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wölfeck 3">
            <a:extLst>
              <a:ext uri="{FF2B5EF4-FFF2-40B4-BE49-F238E27FC236}">
                <a16:creationId xmlns:a16="http://schemas.microsoft.com/office/drawing/2014/main" id="{18CE4D5A-3976-4C2A-A6C2-B9ECE5B4CDA6}"/>
              </a:ext>
            </a:extLst>
          </p:cNvPr>
          <p:cNvSpPr/>
          <p:nvPr/>
        </p:nvSpPr>
        <p:spPr bwMode="auto">
          <a:xfrm>
            <a:off x="10128448" y="1378260"/>
            <a:ext cx="792088" cy="504056"/>
          </a:xfrm>
          <a:prstGeom prst="dodec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</a:rPr>
              <a:t>4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0%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Zwölfeck 11">
            <a:extLst>
              <a:ext uri="{FF2B5EF4-FFF2-40B4-BE49-F238E27FC236}">
                <a16:creationId xmlns:a16="http://schemas.microsoft.com/office/drawing/2014/main" id="{14B8AB96-1101-4B23-A57C-DFD8BCD85DC7}"/>
              </a:ext>
            </a:extLst>
          </p:cNvPr>
          <p:cNvSpPr/>
          <p:nvPr/>
        </p:nvSpPr>
        <p:spPr bwMode="auto">
          <a:xfrm>
            <a:off x="10128448" y="1910384"/>
            <a:ext cx="792088" cy="504056"/>
          </a:xfrm>
          <a:prstGeom prst="dodec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</a:rPr>
              <a:t>4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5%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Zwölfeck 12">
            <a:extLst>
              <a:ext uri="{FF2B5EF4-FFF2-40B4-BE49-F238E27FC236}">
                <a16:creationId xmlns:a16="http://schemas.microsoft.com/office/drawing/2014/main" id="{E981121C-F46C-412B-BFC0-A82B42EE6E68}"/>
              </a:ext>
            </a:extLst>
          </p:cNvPr>
          <p:cNvSpPr/>
          <p:nvPr/>
        </p:nvSpPr>
        <p:spPr bwMode="auto">
          <a:xfrm>
            <a:off x="10128448" y="2460934"/>
            <a:ext cx="792088" cy="504056"/>
          </a:xfrm>
          <a:prstGeom prst="dodec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</a:rPr>
              <a:t>8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%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Zwölfeck 13">
            <a:extLst>
              <a:ext uri="{FF2B5EF4-FFF2-40B4-BE49-F238E27FC236}">
                <a16:creationId xmlns:a16="http://schemas.microsoft.com/office/drawing/2014/main" id="{C98E101C-6FC1-4A8E-81EC-DB12DBB7299C}"/>
              </a:ext>
            </a:extLst>
          </p:cNvPr>
          <p:cNvSpPr/>
          <p:nvPr/>
        </p:nvSpPr>
        <p:spPr bwMode="auto">
          <a:xfrm>
            <a:off x="10128448" y="2996952"/>
            <a:ext cx="792088" cy="504056"/>
          </a:xfrm>
          <a:prstGeom prst="dodec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7%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5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Detection Theory Model and 2-High Threshold Model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CC1E53-4AB5-4EDB-A762-597DF316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125537"/>
            <a:ext cx="10361619" cy="468753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endParaRPr lang="en-GB" sz="20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C997E6F-17D9-495A-8234-9830576FE6E7}"/>
              </a:ext>
            </a:extLst>
          </p:cNvPr>
          <p:cNvSpPr txBox="1"/>
          <p:nvPr/>
        </p:nvSpPr>
        <p:spPr>
          <a:xfrm>
            <a:off x="7930560" y="4041068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D2CCF4-3218-49C8-A803-BC6E1BD13994}"/>
              </a:ext>
            </a:extLst>
          </p:cNvPr>
          <p:cNvSpPr txBox="1"/>
          <p:nvPr/>
        </p:nvSpPr>
        <p:spPr>
          <a:xfrm>
            <a:off x="7256333" y="4041067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E39B035-30B3-463B-964C-FF74553955AE}"/>
              </a:ext>
            </a:extLst>
          </p:cNvPr>
          <p:cNvSpPr txBox="1"/>
          <p:nvPr/>
        </p:nvSpPr>
        <p:spPr>
          <a:xfrm>
            <a:off x="7020912" y="4980194"/>
            <a:ext cx="47084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lure</a:t>
            </a:r>
            <a:endParaRPr lang="en-GB" sz="1800" b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355829A-1F7C-4519-A58C-34CA7AE1A12E}"/>
              </a:ext>
            </a:extLst>
          </p:cNvPr>
          <p:cNvSpPr txBox="1"/>
          <p:nvPr/>
        </p:nvSpPr>
        <p:spPr>
          <a:xfrm>
            <a:off x="8049022" y="4955831"/>
            <a:ext cx="71725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target</a:t>
            </a:r>
            <a:endParaRPr lang="en-GB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/>
              <p:nvPr/>
            </p:nvSpPr>
            <p:spPr>
              <a:xfrm>
                <a:off x="9481551" y="3811616"/>
                <a:ext cx="266312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Signal-detection theory model</a:t>
                </a:r>
                <a:r>
                  <a:rPr lang="en-GB" sz="20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551" y="3811616"/>
                <a:ext cx="2663121" cy="1323439"/>
              </a:xfrm>
              <a:prstGeom prst="rect">
                <a:avLst/>
              </a:prstGeom>
              <a:blipFill>
                <a:blip r:embed="rId2"/>
                <a:stretch>
                  <a:fillRect l="-2288"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256AFDD-1DD6-486A-B7CB-A797EC6A371C}"/>
              </a:ext>
            </a:extLst>
          </p:cNvPr>
          <p:cNvGrpSpPr/>
          <p:nvPr/>
        </p:nvGrpSpPr>
        <p:grpSpPr>
          <a:xfrm>
            <a:off x="2210503" y="3719893"/>
            <a:ext cx="3741481" cy="2926961"/>
            <a:chOff x="1112695" y="3714589"/>
            <a:chExt cx="3741481" cy="2926961"/>
          </a:xfrm>
        </p:grpSpPr>
        <p:pic>
          <p:nvPicPr>
            <p:cNvPr id="5" name="Grafik 4" descr="Ein Bild, das Text, Karte enthält.&#10;&#10;Mit sehr hoher Zuverlässigkeit generierte Beschreibung">
              <a:extLst>
                <a:ext uri="{FF2B5EF4-FFF2-40B4-BE49-F238E27FC236}">
                  <a16:creationId xmlns:a16="http://schemas.microsoft.com/office/drawing/2014/main" id="{C760F2CA-4B40-4CF2-9E26-5D41F62511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5909" r="37444"/>
            <a:stretch/>
          </p:blipFill>
          <p:spPr>
            <a:xfrm>
              <a:off x="1112695" y="3714589"/>
              <a:ext cx="3741481" cy="2840931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8CCD3E5-4997-4712-A486-D9860FA6912B}"/>
                </a:ext>
              </a:extLst>
            </p:cNvPr>
            <p:cNvSpPr txBox="1"/>
            <p:nvPr/>
          </p:nvSpPr>
          <p:spPr>
            <a:xfrm>
              <a:off x="1343472" y="5718061"/>
              <a:ext cx="61486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00" b="1" dirty="0"/>
                <a:t>lure</a:t>
              </a:r>
              <a:endParaRPr lang="en-GB" sz="1800" b="1" dirty="0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C5E7FBEA-C19D-4274-9609-9C38BF6AAE7D}"/>
                </a:ext>
              </a:extLst>
            </p:cNvPr>
            <p:cNvSpPr txBox="1"/>
            <p:nvPr/>
          </p:nvSpPr>
          <p:spPr>
            <a:xfrm>
              <a:off x="1343472" y="4473335"/>
              <a:ext cx="71725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00" b="1" dirty="0"/>
                <a:t>target</a:t>
              </a:r>
              <a:endParaRPr lang="en-GB" sz="1800" b="1" dirty="0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8F1B5B69-3A04-40CD-B853-C01D62163A64}"/>
                </a:ext>
              </a:extLst>
            </p:cNvPr>
            <p:cNvSpPr txBox="1"/>
            <p:nvPr/>
          </p:nvSpPr>
          <p:spPr>
            <a:xfrm>
              <a:off x="4007768" y="3864095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"T"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61F917D-4698-4C27-9C0F-F6C71113FB6E}"/>
                </a:ext>
              </a:extLst>
            </p:cNvPr>
            <p:cNvSpPr txBox="1"/>
            <p:nvPr/>
          </p:nvSpPr>
          <p:spPr>
            <a:xfrm>
              <a:off x="4007767" y="4573362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"T"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EE43FBE4-C62E-40D4-89AE-1584AC2FBBD4}"/>
                </a:ext>
              </a:extLst>
            </p:cNvPr>
            <p:cNvSpPr txBox="1"/>
            <p:nvPr/>
          </p:nvSpPr>
          <p:spPr>
            <a:xfrm>
              <a:off x="4046225" y="5718061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"L"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66EBF418-7F27-4A35-95E6-6A72A5C418D6}"/>
                </a:ext>
              </a:extLst>
            </p:cNvPr>
            <p:cNvSpPr txBox="1"/>
            <p:nvPr/>
          </p:nvSpPr>
          <p:spPr>
            <a:xfrm>
              <a:off x="4051792" y="6287607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"L"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68C5C407-75FE-4C9A-85A6-2CF482762F2A}"/>
                    </a:ext>
                  </a:extLst>
                </p:cNvPr>
                <p:cNvSpPr/>
                <p:nvPr/>
              </p:nvSpPr>
              <p:spPr>
                <a:xfrm>
                  <a:off x="1919536" y="3995772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68C5C407-75FE-4C9A-85A6-2CF482762F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536" y="3995772"/>
                  <a:ext cx="41581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6E66856B-0029-49D6-94FA-A77454B7983B}"/>
                    </a:ext>
                  </a:extLst>
                </p:cNvPr>
                <p:cNvSpPr/>
                <p:nvPr/>
              </p:nvSpPr>
              <p:spPr>
                <a:xfrm>
                  <a:off x="1864026" y="6084710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6E66856B-0029-49D6-94FA-A77454B798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026" y="6084710"/>
                  <a:ext cx="4158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357C91D-FC36-4A51-AC89-738C3D1DD6F1}"/>
                    </a:ext>
                  </a:extLst>
                </p:cNvPr>
                <p:cNvSpPr/>
                <p:nvPr/>
              </p:nvSpPr>
              <p:spPr>
                <a:xfrm>
                  <a:off x="1863757" y="5303904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357C91D-FC36-4A51-AC89-738C3D1DD6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3757" y="5303904"/>
                  <a:ext cx="41581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6469A241-104D-4174-8F1D-40F92508FC4E}"/>
                    </a:ext>
                  </a:extLst>
                </p:cNvPr>
                <p:cNvSpPr/>
                <p:nvPr/>
              </p:nvSpPr>
              <p:spPr>
                <a:xfrm>
                  <a:off x="1864026" y="4842063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6469A241-104D-4174-8F1D-40F92508FC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026" y="4842063"/>
                  <a:ext cx="41581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B4495BF2-7147-430E-967B-5A6DAA205735}"/>
                    </a:ext>
                  </a:extLst>
                </p:cNvPr>
                <p:cNvSpPr/>
                <p:nvPr/>
              </p:nvSpPr>
              <p:spPr>
                <a:xfrm>
                  <a:off x="1757598" y="5058864"/>
                  <a:ext cx="95402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B4495BF2-7147-430E-967B-5A6DAA2057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7598" y="5058864"/>
                  <a:ext cx="95402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E07E77D-E8CE-4707-AA2B-CE223BB12959}"/>
                    </a:ext>
                  </a:extLst>
                </p:cNvPr>
                <p:cNvSpPr/>
                <p:nvPr/>
              </p:nvSpPr>
              <p:spPr>
                <a:xfrm>
                  <a:off x="3359101" y="4642216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E07E77D-E8CE-4707-AA2B-CE223BB129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101" y="4642216"/>
                  <a:ext cx="415819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2FB54137-C1E3-4B81-863D-DC2B83902F30}"/>
                    </a:ext>
                  </a:extLst>
                </p:cNvPr>
                <p:cNvSpPr/>
                <p:nvPr/>
              </p:nvSpPr>
              <p:spPr>
                <a:xfrm>
                  <a:off x="3021229" y="5659842"/>
                  <a:ext cx="74394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2FB54137-C1E3-4B81-863D-DC2B83902F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1229" y="5659842"/>
                  <a:ext cx="74394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654E3F5-9A8A-46E4-BE92-E79DCE8CB21C}"/>
                  </a:ext>
                </a:extLst>
              </p:cNvPr>
              <p:cNvSpPr txBox="1"/>
              <p:nvPr/>
            </p:nvSpPr>
            <p:spPr>
              <a:xfrm>
                <a:off x="206275" y="3410842"/>
                <a:ext cx="333996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2-high threshold model</a:t>
                </a:r>
                <a:r>
                  <a:rPr lang="en-GB" sz="20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654E3F5-9A8A-46E4-BE92-E79DCE8CB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75" y="3410842"/>
                <a:ext cx="3339962" cy="1015663"/>
              </a:xfrm>
              <a:prstGeom prst="rect">
                <a:avLst/>
              </a:prstGeom>
              <a:blipFill>
                <a:blip r:embed="rId10"/>
                <a:stretch>
                  <a:fillRect l="-2007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Grafik 36">
            <a:extLst>
              <a:ext uri="{FF2B5EF4-FFF2-40B4-BE49-F238E27FC236}">
                <a16:creationId xmlns:a16="http://schemas.microsoft.com/office/drawing/2014/main" id="{1C04370B-E84E-404B-9053-DA759A8C12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1252" y="3689473"/>
            <a:ext cx="3480052" cy="2941541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DFA4CB3A-CC8C-4502-BB9B-956233EE9B3A}"/>
              </a:ext>
            </a:extLst>
          </p:cNvPr>
          <p:cNvSpPr txBox="1"/>
          <p:nvPr/>
        </p:nvSpPr>
        <p:spPr>
          <a:xfrm>
            <a:off x="6446156" y="6454042"/>
            <a:ext cx="26371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signal strength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92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73228-03A1-4277-9121-DDE40733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Detection Theory Model and 2-High Threshold Model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CC1E53-4AB5-4EDB-A762-597DF316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125537"/>
            <a:ext cx="10361619" cy="4687539"/>
          </a:xfrm>
        </p:spPr>
        <p:txBody>
          <a:bodyPr/>
          <a:lstStyle/>
          <a:p>
            <a:pPr algn="ctr"/>
            <a:r>
              <a:rPr lang="en-US" sz="2000" b="1" dirty="0"/>
              <a:t>Two groups</a:t>
            </a:r>
            <a:r>
              <a:rPr lang="en-US" sz="2000" dirty="0"/>
              <a:t>: low WM capacity and high WM capacity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No differences between groups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Groups differ only in sensitivity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Groups differ only in response bias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Groups differ in both, sensitivity and response bias</a:t>
            </a:r>
            <a:endParaRPr lang="en-GB" sz="2000" dirty="0"/>
          </a:p>
          <a:p>
            <a:pPr marL="342900" indent="-342900" algn="ctr">
              <a:buFont typeface="+mj-lt"/>
              <a:buAutoNum type="arabicPeriod"/>
            </a:pP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C997E6F-17D9-495A-8234-9830576FE6E7}"/>
              </a:ext>
            </a:extLst>
          </p:cNvPr>
          <p:cNvSpPr txBox="1"/>
          <p:nvPr/>
        </p:nvSpPr>
        <p:spPr>
          <a:xfrm>
            <a:off x="7930560" y="4041068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D2CCF4-3218-49C8-A803-BC6E1BD13994}"/>
              </a:ext>
            </a:extLst>
          </p:cNvPr>
          <p:cNvSpPr txBox="1"/>
          <p:nvPr/>
        </p:nvSpPr>
        <p:spPr>
          <a:xfrm>
            <a:off x="7256333" y="4041067"/>
            <a:ext cx="576517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"L"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E39B035-30B3-463B-964C-FF74553955AE}"/>
              </a:ext>
            </a:extLst>
          </p:cNvPr>
          <p:cNvSpPr txBox="1"/>
          <p:nvPr/>
        </p:nvSpPr>
        <p:spPr>
          <a:xfrm>
            <a:off x="7020912" y="4980194"/>
            <a:ext cx="47084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lure</a:t>
            </a:r>
            <a:endParaRPr lang="en-GB" sz="1800" b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355829A-1F7C-4519-A58C-34CA7AE1A12E}"/>
              </a:ext>
            </a:extLst>
          </p:cNvPr>
          <p:cNvSpPr txBox="1"/>
          <p:nvPr/>
        </p:nvSpPr>
        <p:spPr>
          <a:xfrm>
            <a:off x="8049022" y="4955831"/>
            <a:ext cx="71725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/>
              <a:t>target</a:t>
            </a:r>
            <a:endParaRPr lang="en-GB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/>
              <p:nvPr/>
            </p:nvSpPr>
            <p:spPr>
              <a:xfrm>
                <a:off x="9481551" y="3811616"/>
                <a:ext cx="266312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Signal-detection theory model</a:t>
                </a:r>
                <a:r>
                  <a:rPr lang="en-GB" sz="20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5F9D02DA-BB6E-4A12-8D9D-6CC9654DB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551" y="3811616"/>
                <a:ext cx="2663121" cy="1323439"/>
              </a:xfrm>
              <a:prstGeom prst="rect">
                <a:avLst/>
              </a:prstGeom>
              <a:blipFill>
                <a:blip r:embed="rId2"/>
                <a:stretch>
                  <a:fillRect l="-2288"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256AFDD-1DD6-486A-B7CB-A797EC6A371C}"/>
              </a:ext>
            </a:extLst>
          </p:cNvPr>
          <p:cNvGrpSpPr/>
          <p:nvPr/>
        </p:nvGrpSpPr>
        <p:grpSpPr>
          <a:xfrm>
            <a:off x="2210503" y="3719893"/>
            <a:ext cx="3741481" cy="2926961"/>
            <a:chOff x="1112695" y="3714589"/>
            <a:chExt cx="3741481" cy="2926961"/>
          </a:xfrm>
        </p:grpSpPr>
        <p:pic>
          <p:nvPicPr>
            <p:cNvPr id="5" name="Grafik 4" descr="Ein Bild, das Text, Karte enthält.&#10;&#10;Mit sehr hoher Zuverlässigkeit generierte Beschreibung">
              <a:extLst>
                <a:ext uri="{FF2B5EF4-FFF2-40B4-BE49-F238E27FC236}">
                  <a16:creationId xmlns:a16="http://schemas.microsoft.com/office/drawing/2014/main" id="{C760F2CA-4B40-4CF2-9E26-5D41F62511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5909" r="37444"/>
            <a:stretch/>
          </p:blipFill>
          <p:spPr>
            <a:xfrm>
              <a:off x="1112695" y="3714589"/>
              <a:ext cx="3741481" cy="2840931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8CCD3E5-4997-4712-A486-D9860FA6912B}"/>
                </a:ext>
              </a:extLst>
            </p:cNvPr>
            <p:cNvSpPr txBox="1"/>
            <p:nvPr/>
          </p:nvSpPr>
          <p:spPr>
            <a:xfrm>
              <a:off x="1343472" y="5718061"/>
              <a:ext cx="61486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00" b="1" dirty="0"/>
                <a:t>lure</a:t>
              </a:r>
              <a:endParaRPr lang="en-GB" sz="1800" b="1" dirty="0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C5E7FBEA-C19D-4274-9609-9C38BF6AAE7D}"/>
                </a:ext>
              </a:extLst>
            </p:cNvPr>
            <p:cNvSpPr txBox="1"/>
            <p:nvPr/>
          </p:nvSpPr>
          <p:spPr>
            <a:xfrm>
              <a:off x="1343472" y="4473335"/>
              <a:ext cx="71725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800" b="1" dirty="0"/>
                <a:t>target</a:t>
              </a:r>
              <a:endParaRPr lang="en-GB" sz="1800" b="1" dirty="0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8F1B5B69-3A04-40CD-B853-C01D62163A64}"/>
                </a:ext>
              </a:extLst>
            </p:cNvPr>
            <p:cNvSpPr txBox="1"/>
            <p:nvPr/>
          </p:nvSpPr>
          <p:spPr>
            <a:xfrm>
              <a:off x="4007768" y="3864095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"T"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61F917D-4698-4C27-9C0F-F6C71113FB6E}"/>
                </a:ext>
              </a:extLst>
            </p:cNvPr>
            <p:cNvSpPr txBox="1"/>
            <p:nvPr/>
          </p:nvSpPr>
          <p:spPr>
            <a:xfrm>
              <a:off x="4007767" y="4573362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"T"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EE43FBE4-C62E-40D4-89AE-1584AC2FBBD4}"/>
                </a:ext>
              </a:extLst>
            </p:cNvPr>
            <p:cNvSpPr txBox="1"/>
            <p:nvPr/>
          </p:nvSpPr>
          <p:spPr>
            <a:xfrm>
              <a:off x="4046225" y="5718061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"L"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66EBF418-7F27-4A35-95E6-6A72A5C418D6}"/>
                </a:ext>
              </a:extLst>
            </p:cNvPr>
            <p:cNvSpPr txBox="1"/>
            <p:nvPr/>
          </p:nvSpPr>
          <p:spPr>
            <a:xfrm>
              <a:off x="4051792" y="6287607"/>
              <a:ext cx="57651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"L"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68C5C407-75FE-4C9A-85A6-2CF482762F2A}"/>
                    </a:ext>
                  </a:extLst>
                </p:cNvPr>
                <p:cNvSpPr/>
                <p:nvPr/>
              </p:nvSpPr>
              <p:spPr>
                <a:xfrm>
                  <a:off x="1919536" y="3995772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68C5C407-75FE-4C9A-85A6-2CF482762F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536" y="3995772"/>
                  <a:ext cx="41581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6E66856B-0029-49D6-94FA-A77454B7983B}"/>
                    </a:ext>
                  </a:extLst>
                </p:cNvPr>
                <p:cNvSpPr/>
                <p:nvPr/>
              </p:nvSpPr>
              <p:spPr>
                <a:xfrm>
                  <a:off x="1864026" y="6084710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6E66856B-0029-49D6-94FA-A77454B798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026" y="6084710"/>
                  <a:ext cx="4158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357C91D-FC36-4A51-AC89-738C3D1DD6F1}"/>
                    </a:ext>
                  </a:extLst>
                </p:cNvPr>
                <p:cNvSpPr/>
                <p:nvPr/>
              </p:nvSpPr>
              <p:spPr>
                <a:xfrm>
                  <a:off x="1863757" y="5303904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F357C91D-FC36-4A51-AC89-738C3D1DD6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3757" y="5303904"/>
                  <a:ext cx="41581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6469A241-104D-4174-8F1D-40F92508FC4E}"/>
                    </a:ext>
                  </a:extLst>
                </p:cNvPr>
                <p:cNvSpPr/>
                <p:nvPr/>
              </p:nvSpPr>
              <p:spPr>
                <a:xfrm>
                  <a:off x="1864026" y="4842063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6469A241-104D-4174-8F1D-40F92508FC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026" y="4842063"/>
                  <a:ext cx="41581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B4495BF2-7147-430E-967B-5A6DAA205735}"/>
                    </a:ext>
                  </a:extLst>
                </p:cNvPr>
                <p:cNvSpPr/>
                <p:nvPr/>
              </p:nvSpPr>
              <p:spPr>
                <a:xfrm>
                  <a:off x="1757598" y="5058864"/>
                  <a:ext cx="95402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B4495BF2-7147-430E-967B-5A6DAA2057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7598" y="5058864"/>
                  <a:ext cx="95402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E07E77D-E8CE-4707-AA2B-CE223BB12959}"/>
                    </a:ext>
                  </a:extLst>
                </p:cNvPr>
                <p:cNvSpPr/>
                <p:nvPr/>
              </p:nvSpPr>
              <p:spPr>
                <a:xfrm>
                  <a:off x="3359101" y="4642216"/>
                  <a:ext cx="41581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AE07E77D-E8CE-4707-AA2B-CE223BB129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101" y="4642216"/>
                  <a:ext cx="415819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2FB54137-C1E3-4B81-863D-DC2B83902F30}"/>
                    </a:ext>
                  </a:extLst>
                </p:cNvPr>
                <p:cNvSpPr/>
                <p:nvPr/>
              </p:nvSpPr>
              <p:spPr>
                <a:xfrm>
                  <a:off x="3021229" y="5659842"/>
                  <a:ext cx="74394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2FB54137-C1E3-4B81-863D-DC2B83902F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1229" y="5659842"/>
                  <a:ext cx="74394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654E3F5-9A8A-46E4-BE92-E79DCE8CB21C}"/>
                  </a:ext>
                </a:extLst>
              </p:cNvPr>
              <p:cNvSpPr txBox="1"/>
              <p:nvPr/>
            </p:nvSpPr>
            <p:spPr>
              <a:xfrm>
                <a:off x="206275" y="3410842"/>
                <a:ext cx="333996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2-high threshold model</a:t>
                </a:r>
                <a:r>
                  <a:rPr lang="en-GB" sz="20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sensitivity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response bias</a:t>
                </a:r>
              </a:p>
            </p:txBody>
          </p:sp>
        </mc:Choice>
        <mc:Fallback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654E3F5-9A8A-46E4-BE92-E79DCE8CB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75" y="3410842"/>
                <a:ext cx="3339962" cy="1015663"/>
              </a:xfrm>
              <a:prstGeom prst="rect">
                <a:avLst/>
              </a:prstGeom>
              <a:blipFill>
                <a:blip r:embed="rId10"/>
                <a:stretch>
                  <a:fillRect l="-2007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Grafik 36">
            <a:extLst>
              <a:ext uri="{FF2B5EF4-FFF2-40B4-BE49-F238E27FC236}">
                <a16:creationId xmlns:a16="http://schemas.microsoft.com/office/drawing/2014/main" id="{1C04370B-E84E-404B-9053-DA759A8C12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1252" y="3689473"/>
            <a:ext cx="3480052" cy="2941541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DFA4CB3A-CC8C-4502-BB9B-956233EE9B3A}"/>
              </a:ext>
            </a:extLst>
          </p:cNvPr>
          <p:cNvSpPr txBox="1"/>
          <p:nvPr/>
        </p:nvSpPr>
        <p:spPr>
          <a:xfrm>
            <a:off x="6446156" y="6454042"/>
            <a:ext cx="26371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signal strength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C3D7EE9-0D6C-452B-977B-BF1144600C7D}"/>
                  </a:ext>
                </a:extLst>
              </p:cNvPr>
              <p:cNvSpPr/>
              <p:nvPr/>
            </p:nvSpPr>
            <p:spPr>
              <a:xfrm>
                <a:off x="9304536" y="1486135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C3D7EE9-0D6C-452B-977B-BF1144600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536" y="1486135"/>
                <a:ext cx="2840136" cy="401135"/>
              </a:xfrm>
              <a:prstGeom prst="rect">
                <a:avLst/>
              </a:prstGeom>
              <a:blipFill>
                <a:blip r:embed="rId12"/>
                <a:stretch>
                  <a:fillRect t="-9091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B166C1B-B8A0-4281-84A4-1E052C2C4940}"/>
                  </a:ext>
                </a:extLst>
              </p:cNvPr>
              <p:cNvSpPr/>
              <p:nvPr/>
            </p:nvSpPr>
            <p:spPr>
              <a:xfrm>
                <a:off x="9336050" y="1934503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B166C1B-B8A0-4281-84A4-1E052C2C4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050" y="1934503"/>
                <a:ext cx="2840136" cy="401135"/>
              </a:xfrm>
              <a:prstGeom prst="rect">
                <a:avLst/>
              </a:prstGeom>
              <a:blipFill>
                <a:blip r:embed="rId13"/>
                <a:stretch>
                  <a:fillRect t="-7576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B95AE77-8B76-4A52-8827-EAB387DA8341}"/>
                  </a:ext>
                </a:extLst>
              </p:cNvPr>
              <p:cNvSpPr/>
              <p:nvPr/>
            </p:nvSpPr>
            <p:spPr>
              <a:xfrm>
                <a:off x="9304536" y="2369779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B95AE77-8B76-4A52-8827-EAB387DA8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536" y="2369779"/>
                <a:ext cx="2840136" cy="401135"/>
              </a:xfrm>
              <a:prstGeom prst="rect">
                <a:avLst/>
              </a:prstGeom>
              <a:blipFill>
                <a:blip r:embed="rId14"/>
                <a:stretch>
                  <a:fillRect t="-9091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93B1679-6EEE-4AC1-AF68-F7055A83F0AB}"/>
                  </a:ext>
                </a:extLst>
              </p:cNvPr>
              <p:cNvSpPr/>
              <p:nvPr/>
            </p:nvSpPr>
            <p:spPr>
              <a:xfrm>
                <a:off x="9336050" y="2778748"/>
                <a:ext cx="2840136" cy="401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93B1679-6EEE-4AC1-AF68-F7055A83F0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050" y="2778748"/>
                <a:ext cx="2840136" cy="401135"/>
              </a:xfrm>
              <a:prstGeom prst="rect">
                <a:avLst/>
              </a:prstGeom>
              <a:blipFill>
                <a:blip r:embed="rId15"/>
                <a:stretch>
                  <a:fillRect t="-9091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hteck 30">
                <a:extLst>
                  <a:ext uri="{FF2B5EF4-FFF2-40B4-BE49-F238E27FC236}">
                    <a16:creationId xmlns:a16="http://schemas.microsoft.com/office/drawing/2014/main" id="{F273A062-E320-402D-B493-1DFB03FDE0A2}"/>
                  </a:ext>
                </a:extLst>
              </p:cNvPr>
              <p:cNvSpPr/>
              <p:nvPr/>
            </p:nvSpPr>
            <p:spPr>
              <a:xfrm>
                <a:off x="158467" y="1483527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1" name="Rechteck 30">
                <a:extLst>
                  <a:ext uri="{FF2B5EF4-FFF2-40B4-BE49-F238E27FC236}">
                    <a16:creationId xmlns:a16="http://schemas.microsoft.com/office/drawing/2014/main" id="{F273A062-E320-402D-B493-1DFB03FDE0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67" y="1483527"/>
                <a:ext cx="2874120" cy="391902"/>
              </a:xfrm>
              <a:prstGeom prst="rect">
                <a:avLst/>
              </a:prstGeom>
              <a:blipFill>
                <a:blip r:embed="rId16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42889BA2-8C14-4D07-A996-52E5EC3ABDAE}"/>
                  </a:ext>
                </a:extLst>
              </p:cNvPr>
              <p:cNvSpPr/>
              <p:nvPr/>
            </p:nvSpPr>
            <p:spPr>
              <a:xfrm>
                <a:off x="189981" y="1931895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42889BA2-8C14-4D07-A996-52E5EC3ABD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1" y="1931895"/>
                <a:ext cx="2874120" cy="391902"/>
              </a:xfrm>
              <a:prstGeom prst="rect">
                <a:avLst/>
              </a:prstGeom>
              <a:blipFill>
                <a:blip r:embed="rId17"/>
                <a:stretch>
                  <a:fillRect t="-9375" b="-1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D3F55E94-FA40-4C51-948D-7C0E3DD1152B}"/>
                  </a:ext>
                </a:extLst>
              </p:cNvPr>
              <p:cNvSpPr/>
              <p:nvPr/>
            </p:nvSpPr>
            <p:spPr>
              <a:xfrm>
                <a:off x="158467" y="2367171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D3F55E94-FA40-4C51-948D-7C0E3DD115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67" y="2367171"/>
                <a:ext cx="2874120" cy="391902"/>
              </a:xfrm>
              <a:prstGeom prst="rect">
                <a:avLst/>
              </a:prstGeom>
              <a:blipFill>
                <a:blip r:embed="rId18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hteck 37">
                <a:extLst>
                  <a:ext uri="{FF2B5EF4-FFF2-40B4-BE49-F238E27FC236}">
                    <a16:creationId xmlns:a16="http://schemas.microsoft.com/office/drawing/2014/main" id="{DEEBB5D6-2821-48C8-9654-7E20BCD796CD}"/>
                  </a:ext>
                </a:extLst>
              </p:cNvPr>
              <p:cNvSpPr/>
              <p:nvPr/>
            </p:nvSpPr>
            <p:spPr>
              <a:xfrm>
                <a:off x="189981" y="2776140"/>
                <a:ext cx="2874120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r>
                  <a:rPr lang="en-GB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h𝑖𝑔h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8" name="Rechteck 37">
                <a:extLst>
                  <a:ext uri="{FF2B5EF4-FFF2-40B4-BE49-F238E27FC236}">
                    <a16:creationId xmlns:a16="http://schemas.microsoft.com/office/drawing/2014/main" id="{DEEBB5D6-2821-48C8-9654-7E20BCD796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1" y="2776140"/>
                <a:ext cx="2874120" cy="391902"/>
              </a:xfrm>
              <a:prstGeom prst="rect">
                <a:avLst/>
              </a:prstGeom>
              <a:blipFill>
                <a:blip r:embed="rId19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C10D8183-4172-4265-88C3-8602699B2F32}"/>
              </a:ext>
            </a:extLst>
          </p:cNvPr>
          <p:cNvGrpSpPr/>
          <p:nvPr/>
        </p:nvGrpSpPr>
        <p:grpSpPr>
          <a:xfrm>
            <a:off x="8432708" y="1246276"/>
            <a:ext cx="792088" cy="2122748"/>
            <a:chOff x="10128448" y="1378260"/>
            <a:chExt cx="792088" cy="21227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Zwölfeck 51">
              <a:extLst>
                <a:ext uri="{FF2B5EF4-FFF2-40B4-BE49-F238E27FC236}">
                  <a16:creationId xmlns:a16="http://schemas.microsoft.com/office/drawing/2014/main" id="{C3F63866-001C-47B4-9CF5-820B378273B0}"/>
                </a:ext>
              </a:extLst>
            </p:cNvPr>
            <p:cNvSpPr/>
            <p:nvPr/>
          </p:nvSpPr>
          <p:spPr bwMode="auto">
            <a:xfrm>
              <a:off x="10128448" y="1378260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4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0%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3" name="Zwölfeck 52">
              <a:extLst>
                <a:ext uri="{FF2B5EF4-FFF2-40B4-BE49-F238E27FC236}">
                  <a16:creationId xmlns:a16="http://schemas.microsoft.com/office/drawing/2014/main" id="{48E7E22D-1961-4FBD-9719-DE1104B00A26}"/>
                </a:ext>
              </a:extLst>
            </p:cNvPr>
            <p:cNvSpPr/>
            <p:nvPr/>
          </p:nvSpPr>
          <p:spPr bwMode="auto">
            <a:xfrm>
              <a:off x="10128448" y="1910384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4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5%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" name="Zwölfeck 53">
              <a:extLst>
                <a:ext uri="{FF2B5EF4-FFF2-40B4-BE49-F238E27FC236}">
                  <a16:creationId xmlns:a16="http://schemas.microsoft.com/office/drawing/2014/main" id="{32ACFCC0-7238-448D-BECE-76315375E373}"/>
                </a:ext>
              </a:extLst>
            </p:cNvPr>
            <p:cNvSpPr/>
            <p:nvPr/>
          </p:nvSpPr>
          <p:spPr bwMode="auto">
            <a:xfrm>
              <a:off x="10128448" y="2460934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8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" name="Zwölfeck 54">
              <a:extLst>
                <a:ext uri="{FF2B5EF4-FFF2-40B4-BE49-F238E27FC236}">
                  <a16:creationId xmlns:a16="http://schemas.microsoft.com/office/drawing/2014/main" id="{EE424869-C67A-41A9-8646-BB991BA288B3}"/>
                </a:ext>
              </a:extLst>
            </p:cNvPr>
            <p:cNvSpPr/>
            <p:nvPr/>
          </p:nvSpPr>
          <p:spPr bwMode="auto">
            <a:xfrm>
              <a:off x="10128448" y="2996952"/>
              <a:ext cx="792088" cy="504056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7%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3013F591-D1D3-40A2-93B5-DE56DFEFE884}"/>
              </a:ext>
            </a:extLst>
          </p:cNvPr>
          <p:cNvGrpSpPr/>
          <p:nvPr/>
        </p:nvGrpSpPr>
        <p:grpSpPr>
          <a:xfrm>
            <a:off x="3134349" y="1266897"/>
            <a:ext cx="792088" cy="2122748"/>
            <a:chOff x="10128448" y="1378260"/>
            <a:chExt cx="792088" cy="21227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Zwölfeck 56">
              <a:extLst>
                <a:ext uri="{FF2B5EF4-FFF2-40B4-BE49-F238E27FC236}">
                  <a16:creationId xmlns:a16="http://schemas.microsoft.com/office/drawing/2014/main" id="{59B6F9C6-4AE5-41FC-8ABF-4682989A3E95}"/>
                </a:ext>
              </a:extLst>
            </p:cNvPr>
            <p:cNvSpPr/>
            <p:nvPr/>
          </p:nvSpPr>
          <p:spPr bwMode="auto">
            <a:xfrm>
              <a:off x="10128448" y="1378260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30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8" name="Zwölfeck 57">
              <a:extLst>
                <a:ext uri="{FF2B5EF4-FFF2-40B4-BE49-F238E27FC236}">
                  <a16:creationId xmlns:a16="http://schemas.microsoft.com/office/drawing/2014/main" id="{99C9D70C-9236-4E55-8AAD-B608F6150B31}"/>
                </a:ext>
              </a:extLst>
            </p:cNvPr>
            <p:cNvSpPr/>
            <p:nvPr/>
          </p:nvSpPr>
          <p:spPr bwMode="auto">
            <a:xfrm>
              <a:off x="10128448" y="1910384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25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" name="Zwölfeck 58">
              <a:extLst>
                <a:ext uri="{FF2B5EF4-FFF2-40B4-BE49-F238E27FC236}">
                  <a16:creationId xmlns:a16="http://schemas.microsoft.com/office/drawing/2014/main" id="{E17217C3-FF5B-4D90-B12E-DE85962E2212}"/>
                </a:ext>
              </a:extLst>
            </p:cNvPr>
            <p:cNvSpPr/>
            <p:nvPr/>
          </p:nvSpPr>
          <p:spPr bwMode="auto">
            <a:xfrm>
              <a:off x="10128448" y="2460934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28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0" name="Zwölfeck 59">
              <a:extLst>
                <a:ext uri="{FF2B5EF4-FFF2-40B4-BE49-F238E27FC236}">
                  <a16:creationId xmlns:a16="http://schemas.microsoft.com/office/drawing/2014/main" id="{182F2A04-E521-45DE-9C4B-69304F267823}"/>
                </a:ext>
              </a:extLst>
            </p:cNvPr>
            <p:cNvSpPr/>
            <p:nvPr/>
          </p:nvSpPr>
          <p:spPr bwMode="auto">
            <a:xfrm>
              <a:off x="10128448" y="2996952"/>
              <a:ext cx="792088" cy="504056"/>
            </a:xfrm>
            <a:prstGeom prst="dodecagon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chemeClr val="bg1"/>
                  </a:solidFill>
                </a:rPr>
                <a:t>17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  <a:cs typeface="Arial" charset="0"/>
                </a:rPr>
                <a:t>%</a:t>
              </a: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11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ZH">
  <a:themeElements>
    <a:clrScheme name="UZH">
      <a:dk1>
        <a:srgbClr val="000000"/>
      </a:dk1>
      <a:lt1>
        <a:srgbClr val="FFFFFF"/>
      </a:lt1>
      <a:dk2>
        <a:srgbClr val="DADEE2"/>
      </a:dk2>
      <a:lt2>
        <a:srgbClr val="FEDC00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DC6027"/>
      </a:hlink>
      <a:folHlink>
        <a:srgbClr val="000000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UZH">
        <a:dk1>
          <a:srgbClr val="000000"/>
        </a:dk1>
        <a:lt1>
          <a:srgbClr val="FFFFFF"/>
        </a:lt1>
        <a:dk2>
          <a:srgbClr val="DADEE2"/>
        </a:dk2>
        <a:lt2>
          <a:srgbClr val="FEDC00"/>
        </a:lt2>
        <a:accent1>
          <a:srgbClr val="0028A5"/>
        </a:accent1>
        <a:accent2>
          <a:srgbClr val="A3ADB7"/>
        </a:accent2>
        <a:accent3>
          <a:srgbClr val="DC6027"/>
        </a:accent3>
        <a:accent4>
          <a:srgbClr val="0B82A0"/>
        </a:accent4>
        <a:accent5>
          <a:srgbClr val="2A7F60"/>
        </a:accent5>
        <a:accent6>
          <a:srgbClr val="91C34A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Blau 100%">
      <a:srgbClr val="0028A5"/>
    </a:custClr>
    <a:custClr name="Grau 100%">
      <a:srgbClr val="A3ADB7"/>
    </a:custClr>
    <a:custClr name="Ockerrot 100%">
      <a:srgbClr val="DC6027"/>
    </a:custClr>
    <a:custClr name="Türkis 100%">
      <a:srgbClr val="0B82A0"/>
    </a:custClr>
    <a:custClr name="Flaschengrün 100%">
      <a:srgbClr val="2A7F62"/>
    </a:custClr>
    <a:custClr name="Lindengrün 100%">
      <a:srgbClr val="91C34A"/>
    </a:custClr>
    <a:custClr name="Warmgelb 100%">
      <a:srgbClr val="FEDE0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80%">
      <a:srgbClr val="3353B7"/>
    </a:custClr>
    <a:custClr name="Grau 80%">
      <a:srgbClr val="B5BDC5"/>
    </a:custClr>
    <a:custClr name="Ockerrot 80%">
      <a:srgbClr val="E38052"/>
    </a:custClr>
    <a:custClr name="Türkis 80%">
      <a:srgbClr val="3C9FB6"/>
    </a:custClr>
    <a:custClr name="Flaschengrün 80%">
      <a:srgbClr val="569D85"/>
    </a:custClr>
    <a:custClr name="Lindengrün 80%">
      <a:srgbClr val="AAD470"/>
    </a:custClr>
    <a:custClr name="Warmgelb 80%">
      <a:srgbClr val="FBE651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60%">
      <a:srgbClr val="667EC9"/>
    </a:custClr>
    <a:custClr name="Grau 60%">
      <a:srgbClr val="C8CED4"/>
    </a:custClr>
    <a:custClr name="Ockerrot 60%">
      <a:srgbClr val="EAA07D"/>
    </a:custClr>
    <a:custClr name="Türkis 60%">
      <a:srgbClr val="6BB7C7"/>
    </a:custClr>
    <a:custClr name="Flaschengrün 60%">
      <a:srgbClr val="80B6A4"/>
    </a:custClr>
    <a:custClr name="Lindengrün 60%">
      <a:srgbClr val="BFDF94"/>
    </a:custClr>
    <a:custClr name="Warmgelb 60%">
      <a:srgbClr val="FCEC7C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40%">
      <a:srgbClr val="99A9DB"/>
    </a:custClr>
    <a:custClr name="Grau 40%">
      <a:srgbClr val="DADEE2"/>
    </a:custClr>
    <a:custClr name="Ockerrot 40%">
      <a:srgbClr val="F1BFA9"/>
    </a:custClr>
    <a:custClr name="Türkis 40%">
      <a:srgbClr val="ABCEC2"/>
    </a:custClr>
    <a:custClr name="Flaschengrün 40%">
      <a:srgbClr val="ABCEC2"/>
    </a:custClr>
    <a:custClr name="Lindengrün 40%">
      <a:srgbClr val="D5E9B7"/>
    </a:custClr>
    <a:custClr name="Warmgelb 40%">
      <a:srgbClr val="FDF3A8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20%">
      <a:srgbClr val="CCD4ED"/>
    </a:custClr>
    <a:custClr name="Grau 20%">
      <a:srgbClr val="EDEFF1"/>
    </a:custClr>
    <a:custClr name="Ockerrot 20%">
      <a:srgbClr val="F8DFD4"/>
    </a:custClr>
    <a:custClr name="Türkis 20%">
      <a:srgbClr val="CFE8EC"/>
    </a:custClr>
    <a:custClr name="Flaschengrün 20%">
      <a:srgbClr val="D5E7E1"/>
    </a:custClr>
    <a:custClr name="Lindengrün 20%">
      <a:srgbClr val="EAF4DB"/>
    </a:custClr>
    <a:custClr name="Warmgelb 20%">
      <a:srgbClr val="FEF9D3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2018_cogsci_ensemble-models.potx" id="{2FDF91D1-B103-48A9-93DA-4A33733A7065}" vid="{FB33D0B6-456F-4DAA-B4FE-CF3641111A6E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2018_cogsci_ensemble-models</Template>
  <TotalTime>0</TotalTime>
  <Words>1207</Words>
  <Application>Microsoft Office PowerPoint</Application>
  <PresentationFormat>Breitbild</PresentationFormat>
  <Paragraphs>267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Cambria Math</vt:lpstr>
      <vt:lpstr>Times New Roman</vt:lpstr>
      <vt:lpstr>Wingdings</vt:lpstr>
      <vt:lpstr>UZH</vt:lpstr>
      <vt:lpstr>Using Ensembles of Cognitive Models to Answer Substantive Questions</vt:lpstr>
      <vt:lpstr>CogSci: Theory, Data, and Models</vt:lpstr>
      <vt:lpstr>Latent Processes in Detection Experiments</vt:lpstr>
      <vt:lpstr>SDT with 2 Groups: 4 Possible Models</vt:lpstr>
      <vt:lpstr>Bayesian Model Selection I</vt:lpstr>
      <vt:lpstr>Bayesian Model Selection II</vt:lpstr>
      <vt:lpstr>SDT with 2 Groups: 4 Possible Models</vt:lpstr>
      <vt:lpstr>Signal Detection Theory Model and 2-High Threshold Model</vt:lpstr>
      <vt:lpstr>Signal Detection Theory Model and 2-High Threshold Model</vt:lpstr>
      <vt:lpstr>Signal Detection Theory Model and 2-High Threshold Model</vt:lpstr>
      <vt:lpstr>Example Experiment: WM Capacity and Detection Performance</vt:lpstr>
      <vt:lpstr>PowerPoint-Präsentation</vt:lpstr>
      <vt:lpstr>Example Experiment: Ensemble Posterior Model Probabilities</vt:lpstr>
      <vt:lpstr>Ensemble Posterior Model Probabilities</vt:lpstr>
    </vt:vector>
  </TitlesOfParts>
  <Manager/>
  <Company>Universität Zürich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Ensembles of Cognitive Models to Answer Substantive Questions</dc:title>
  <dc:subject/>
  <dc:creator>Henrik Singmann</dc:creator>
  <cp:keywords/>
  <dc:description>Vorlage uzh_praesentationen_16:9_informell_e MSO2016 v3 11.02.2016</dc:description>
  <cp:lastModifiedBy>Henrik Singmann</cp:lastModifiedBy>
  <cp:revision>45</cp:revision>
  <dcterms:created xsi:type="dcterms:W3CDTF">2018-07-26T23:59:18Z</dcterms:created>
  <dcterms:modified xsi:type="dcterms:W3CDTF">2018-07-27T15:56:15Z</dcterms:modified>
  <cp:category/>
</cp:coreProperties>
</file>