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9EDE-9782-4A41-9980-C4203F8DCCA8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CB40-0AA5-423B-8440-EAD8BDC35F9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5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9EDE-9782-4A41-9980-C4203F8DCCA8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CB40-0AA5-423B-8440-EAD8BDC35F9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59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9EDE-9782-4A41-9980-C4203F8DCCA8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CB40-0AA5-423B-8440-EAD8BDC35F9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8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9EDE-9782-4A41-9980-C4203F8DCCA8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CB40-0AA5-423B-8440-EAD8BDC35F9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9EDE-9782-4A41-9980-C4203F8DCCA8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CB40-0AA5-423B-8440-EAD8BDC35F9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3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9EDE-9782-4A41-9980-C4203F8DCCA8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CB40-0AA5-423B-8440-EAD8BDC35F9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89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9EDE-9782-4A41-9980-C4203F8DCCA8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CB40-0AA5-423B-8440-EAD8BDC35F9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61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9EDE-9782-4A41-9980-C4203F8DCCA8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CB40-0AA5-423B-8440-EAD8BDC35F9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7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9EDE-9782-4A41-9980-C4203F8DCCA8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CB40-0AA5-423B-8440-EAD8BDC35F9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9EDE-9782-4A41-9980-C4203F8DCCA8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CB40-0AA5-423B-8440-EAD8BDC35F9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28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9EDE-9782-4A41-9980-C4203F8DCCA8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ACB40-0AA5-423B-8440-EAD8BDC35F9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7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59EDE-9782-4A41-9980-C4203F8DCCA8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ACB40-0AA5-423B-8440-EAD8BDC35F9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388" y="1953636"/>
            <a:ext cx="11180618" cy="2387600"/>
          </a:xfrm>
        </p:spPr>
        <p:txBody>
          <a:bodyPr>
            <a:noAutofit/>
          </a:bodyPr>
          <a:lstStyle/>
          <a:p>
            <a:r>
              <a:rPr lang="en-US" sz="4000" b="1" dirty="0"/>
              <a:t>Assumption Violations in </a:t>
            </a:r>
            <a:br>
              <a:rPr lang="en-US" sz="4000" b="1" dirty="0"/>
            </a:br>
            <a:r>
              <a:rPr lang="en-US" sz="4000" b="1" dirty="0"/>
              <a:t>Forced-Choice Recognition Judgments </a:t>
            </a:r>
            <a:br>
              <a:rPr lang="en-US" sz="4000" b="1" dirty="0"/>
            </a:br>
            <a:br>
              <a:rPr lang="en-US" sz="4000" b="1" dirty="0"/>
            </a:br>
            <a:r>
              <a:rPr lang="en-US" sz="4000" b="1" dirty="0"/>
              <a:t>Implications from the Area Theorem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3506" y="5838162"/>
            <a:ext cx="9144000" cy="820333"/>
          </a:xfrm>
        </p:spPr>
        <p:txBody>
          <a:bodyPr/>
          <a:lstStyle/>
          <a:p>
            <a:r>
              <a:rPr lang="de-CH" dirty="0"/>
              <a:t>David Kellen, </a:t>
            </a:r>
            <a:r>
              <a:rPr lang="de-CH" b="1" dirty="0"/>
              <a:t>Henrik Singmann</a:t>
            </a:r>
            <a:r>
              <a:rPr lang="de-CH" dirty="0"/>
              <a:t>, Sharon Chen, and Samuel Winiger</a:t>
            </a:r>
            <a:endParaRPr lang="en-US" dirty="0"/>
          </a:p>
        </p:txBody>
      </p:sp>
      <p:pic>
        <p:nvPicPr>
          <p:cNvPr id="4" name="Picture 13" descr="uzh_logo_e_pos_grau_1mm">
            <a:extLst>
              <a:ext uri="{FF2B5EF4-FFF2-40B4-BE49-F238E27FC236}">
                <a16:creationId xmlns:a16="http://schemas.microsoft.com/office/drawing/2014/main" id="{F3D1011A-7B99-4ABC-ACD3-058870CA5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505" y="199505"/>
            <a:ext cx="3584117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139921A-BC4E-46FD-98FD-8A9F7D5522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78" y="456710"/>
            <a:ext cx="4569046" cy="58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927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137" y="902911"/>
            <a:ext cx="10874433" cy="55727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 err="1"/>
              <a:t>Contamination</a:t>
            </a:r>
            <a:r>
              <a:rPr lang="de-CH" dirty="0"/>
              <a:t> of 2-AFC judgments with old/new judgments is expected to </a:t>
            </a:r>
            <a:r>
              <a:rPr lang="de-CH" b="1" dirty="0"/>
              <a:t>reduce 2AFC performance </a:t>
            </a:r>
            <a:r>
              <a:rPr lang="de-CH" dirty="0"/>
              <a:t>and </a:t>
            </a:r>
            <a:r>
              <a:rPr lang="de-CH" dirty="0" err="1"/>
              <a:t>distort</a:t>
            </a:r>
            <a:r>
              <a:rPr lang="de-CH" dirty="0"/>
              <a:t> 2-AFC ROC.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8565" y="3034144"/>
            <a:ext cx="3862150" cy="37804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5160" y="3034144"/>
            <a:ext cx="3675460" cy="373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579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137" y="902911"/>
            <a:ext cx="10874433" cy="5572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/>
              <a:t>All models were fit </a:t>
            </a:r>
            <a:r>
              <a:rPr lang="de-CH" dirty="0" err="1"/>
              <a:t>to</a:t>
            </a:r>
            <a:r>
              <a:rPr lang="de-CH" dirty="0"/>
              <a:t> individual-level data </a:t>
            </a:r>
            <a:r>
              <a:rPr lang="de-CH" dirty="0" err="1"/>
              <a:t>using</a:t>
            </a:r>
            <a:r>
              <a:rPr lang="de-CH" dirty="0"/>
              <a:t> maximum-</a:t>
            </a:r>
            <a:r>
              <a:rPr lang="de-CH" dirty="0" err="1"/>
              <a:t>likelihood</a:t>
            </a:r>
            <a:r>
              <a:rPr lang="de-CH" dirty="0"/>
              <a:t>.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 err="1"/>
              <a:t>Difference</a:t>
            </a:r>
            <a:r>
              <a:rPr lang="de-CH" dirty="0"/>
              <a:t> in summed misfit was not siginificant (both </a:t>
            </a:r>
            <a:r>
              <a:rPr lang="de-CH" i="1" dirty="0"/>
              <a:t>p</a:t>
            </a:r>
            <a:r>
              <a:rPr lang="de-CH" dirty="0"/>
              <a:t> &gt; .43)</a:t>
            </a:r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703" y="1771098"/>
            <a:ext cx="8186041" cy="357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823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137" y="902911"/>
            <a:ext cx="10874433" cy="55727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CH" b="1" dirty="0"/>
          </a:p>
          <a:p>
            <a:pPr marL="0" indent="0">
              <a:buNone/>
            </a:pPr>
            <a:r>
              <a:rPr lang="de-CH" dirty="0"/>
              <a:t>Baseline model gave a good account of 2-AFC performance.</a:t>
            </a:r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9376" y="2577921"/>
            <a:ext cx="4084667" cy="389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446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137" y="902911"/>
            <a:ext cx="10874433" cy="55727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CH" b="1" dirty="0"/>
          </a:p>
          <a:p>
            <a:pPr marL="0" indent="0">
              <a:buNone/>
            </a:pPr>
            <a:r>
              <a:rPr lang="de-CH" dirty="0"/>
              <a:t>In fact, </a:t>
            </a:r>
            <a:r>
              <a:rPr lang="de-CH" dirty="0" err="1"/>
              <a:t>baseline</a:t>
            </a:r>
            <a:r>
              <a:rPr lang="de-CH" dirty="0"/>
              <a:t> model was able to make very good predictions regarding 2-AFC performance based on old/new judgments </a:t>
            </a:r>
            <a:r>
              <a:rPr lang="de-CH" b="1" i="1" dirty="0"/>
              <a:t>alone</a:t>
            </a:r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780" y="2594264"/>
            <a:ext cx="4120257" cy="4105594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76CE1064-673D-420F-82AD-67E26CAC7B52}"/>
              </a:ext>
            </a:extLst>
          </p:cNvPr>
          <p:cNvSpPr txBox="1"/>
          <p:nvPr/>
        </p:nvSpPr>
        <p:spPr>
          <a:xfrm>
            <a:off x="8358995" y="2803585"/>
            <a:ext cx="3226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line</a:t>
            </a:r>
            <a:r>
              <a:rPr lang="en-US" sz="2000" dirty="0"/>
              <a:t>: predicted 2AFC ROC from fit to old/new data</a:t>
            </a:r>
          </a:p>
          <a:p>
            <a:r>
              <a:rPr lang="en-US" sz="2000" b="1" dirty="0"/>
              <a:t>points</a:t>
            </a:r>
            <a:r>
              <a:rPr lang="en-US" sz="2000" dirty="0"/>
              <a:t>: observed 2AFC data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006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137" y="902911"/>
            <a:ext cx="10874433" cy="5572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/>
              <a:t>We conducted a power analysis </a:t>
            </a:r>
            <a:r>
              <a:rPr lang="de-CH" dirty="0" err="1"/>
              <a:t>using</a:t>
            </a:r>
            <a:r>
              <a:rPr lang="de-CH" dirty="0"/>
              <a:t> semi-</a:t>
            </a:r>
            <a:r>
              <a:rPr lang="de-CH" dirty="0" err="1"/>
              <a:t>parametric</a:t>
            </a:r>
            <a:r>
              <a:rPr lang="de-CH" dirty="0"/>
              <a:t> </a:t>
            </a:r>
            <a:r>
              <a:rPr lang="de-CH" dirty="0" err="1"/>
              <a:t>bootstrap</a:t>
            </a:r>
            <a:r>
              <a:rPr lang="de-CH" dirty="0"/>
              <a:t>: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sz="2000" b="1" dirty="0"/>
              <a:t>1 – generate bootstrap sample from individual data</a:t>
            </a:r>
          </a:p>
          <a:p>
            <a:pPr marL="0" indent="0">
              <a:buNone/>
            </a:pPr>
            <a:r>
              <a:rPr lang="de-CH" sz="2000" b="1" dirty="0"/>
              <a:t>2 – fit </a:t>
            </a:r>
            <a:r>
              <a:rPr lang="de-CH" sz="2000" b="1" dirty="0" err="1"/>
              <a:t>with</a:t>
            </a:r>
            <a:r>
              <a:rPr lang="de-CH" sz="2000" b="1" dirty="0"/>
              <a:t> </a:t>
            </a:r>
            <a:r>
              <a:rPr lang="de-CH" sz="2000" b="1" dirty="0" err="1"/>
              <a:t>extended</a:t>
            </a:r>
            <a:r>
              <a:rPr lang="de-CH" sz="2000" b="1" dirty="0"/>
              <a:t> model</a:t>
            </a:r>
          </a:p>
          <a:p>
            <a:pPr marL="0" indent="0">
              <a:buNone/>
            </a:pPr>
            <a:r>
              <a:rPr lang="de-CH" sz="2000" b="1" dirty="0"/>
              <a:t>3 – set w=.20 and generate </a:t>
            </a:r>
            <a:r>
              <a:rPr lang="de-CH" sz="2000" b="1" dirty="0" err="1"/>
              <a:t>new</a:t>
            </a:r>
            <a:r>
              <a:rPr lang="de-CH" sz="2000" b="1" dirty="0"/>
              <a:t> </a:t>
            </a:r>
            <a:r>
              <a:rPr lang="de-CH" sz="2000" b="1" dirty="0" err="1"/>
              <a:t>data</a:t>
            </a:r>
            <a:endParaRPr lang="de-CH" sz="2000" b="1" dirty="0"/>
          </a:p>
          <a:p>
            <a:pPr marL="0" indent="0">
              <a:buNone/>
            </a:pPr>
            <a:r>
              <a:rPr lang="de-CH" sz="2000" b="1" dirty="0"/>
              <a:t>4 – </a:t>
            </a:r>
            <a:r>
              <a:rPr lang="de-CH" sz="2000" b="1" dirty="0" err="1"/>
              <a:t>compute</a:t>
            </a:r>
            <a:r>
              <a:rPr lang="de-CH" sz="2000" b="1" dirty="0"/>
              <a:t> </a:t>
            </a:r>
            <a:r>
              <a:rPr lang="de-CH" sz="2000" b="1" dirty="0" err="1"/>
              <a:t>difference</a:t>
            </a:r>
            <a:r>
              <a:rPr lang="de-CH" sz="2000" b="1" dirty="0"/>
              <a:t> in fit </a:t>
            </a:r>
            <a:r>
              <a:rPr lang="de-CH" sz="2000" b="1" dirty="0" err="1"/>
              <a:t>between</a:t>
            </a:r>
            <a:r>
              <a:rPr lang="de-CH" sz="2000" b="1" dirty="0"/>
              <a:t> </a:t>
            </a:r>
            <a:r>
              <a:rPr lang="de-CH" sz="2000" b="1" dirty="0" err="1"/>
              <a:t>baseline</a:t>
            </a:r>
            <a:r>
              <a:rPr lang="de-CH" sz="2000" b="1" dirty="0"/>
              <a:t> and extended models</a:t>
            </a:r>
          </a:p>
          <a:p>
            <a:pPr marL="0" indent="0">
              <a:buNone/>
            </a:pPr>
            <a:r>
              <a:rPr lang="de-CH" sz="2000" b="1" dirty="0"/>
              <a:t>5 – Repeat </a:t>
            </a:r>
            <a:r>
              <a:rPr lang="de-CH" sz="2000" b="1" dirty="0" err="1"/>
              <a:t>steps</a:t>
            </a:r>
            <a:r>
              <a:rPr lang="de-CH" sz="2000" b="1" dirty="0"/>
              <a:t> 1 </a:t>
            </a:r>
            <a:r>
              <a:rPr lang="de-CH" sz="2000" b="1" dirty="0" err="1"/>
              <a:t>to</a:t>
            </a:r>
            <a:r>
              <a:rPr lang="de-CH" sz="2000" b="1" dirty="0"/>
              <a:t> 4 </a:t>
            </a:r>
            <a:r>
              <a:rPr lang="de-CH" sz="2000" b="1" dirty="0" err="1"/>
              <a:t>for</a:t>
            </a:r>
            <a:r>
              <a:rPr lang="de-CH" sz="2000" b="1" dirty="0"/>
              <a:t> each participant and </a:t>
            </a:r>
            <a:r>
              <a:rPr lang="de-CH" sz="2000" b="1" dirty="0" err="1"/>
              <a:t>compute</a:t>
            </a:r>
            <a:r>
              <a:rPr lang="de-CH" sz="2000" b="1" dirty="0"/>
              <a:t> </a:t>
            </a:r>
            <a:r>
              <a:rPr lang="de-CH" sz="2000" b="1" dirty="0" err="1"/>
              <a:t>summed</a:t>
            </a:r>
            <a:r>
              <a:rPr lang="de-CH" sz="2000" b="1" dirty="0"/>
              <a:t> difference in fit (and </a:t>
            </a:r>
            <a:r>
              <a:rPr lang="de-CH" sz="2000" b="1" i="1" dirty="0"/>
              <a:t>p</a:t>
            </a:r>
            <a:r>
              <a:rPr lang="de-CH" sz="2000" b="1" dirty="0"/>
              <a:t>-value)</a:t>
            </a:r>
          </a:p>
          <a:p>
            <a:pPr marL="0" indent="0">
              <a:buNone/>
            </a:pPr>
            <a:r>
              <a:rPr lang="de-CH" sz="2000" b="1" dirty="0"/>
              <a:t>6 – Repeat 1-5 1000 times.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For both models, statistical power (for </a:t>
            </a:r>
            <a:r>
              <a:rPr lang="el-GR" dirty="0"/>
              <a:t>α</a:t>
            </a:r>
            <a:r>
              <a:rPr lang="de-CH" dirty="0"/>
              <a:t> = .05) was .97 and .99.</a:t>
            </a:r>
          </a:p>
        </p:txBody>
      </p:sp>
    </p:spTree>
    <p:extLst>
      <p:ext uri="{BB962C8B-B14F-4D97-AF65-F5344CB8AC3E}">
        <p14:creationId xmlns:p14="http://schemas.microsoft.com/office/powerpoint/2010/main" val="332495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137" y="902911"/>
            <a:ext cx="10874433" cy="55727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en-US" dirty="0"/>
              <a:t>Previous work (e.g., Hockley, 1984; </a:t>
            </a:r>
            <a:r>
              <a:rPr lang="en-US" dirty="0" err="1"/>
              <a:t>Jou</a:t>
            </a:r>
            <a:r>
              <a:rPr lang="en-US" dirty="0"/>
              <a:t> et al., 2016; </a:t>
            </a:r>
            <a:r>
              <a:rPr lang="en-US" dirty="0" err="1"/>
              <a:t>Starns</a:t>
            </a:r>
            <a:r>
              <a:rPr lang="en-US" dirty="0"/>
              <a:t> et al., 2017) reported evidence suggesting that SDT assumption of MAX rule are violated.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However, none of these studies fitted a model that directly captured assumption violations.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en-US" dirty="0"/>
              <a:t>Present results show that baseline SDT model provides good account of data, providing no support for old/new contamination of 2AFC data.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8169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137" y="902911"/>
            <a:ext cx="10874433" cy="55727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We collected new data in which </a:t>
            </a:r>
            <a:r>
              <a:rPr lang="de-CH" dirty="0" err="1"/>
              <a:t>tested</a:t>
            </a:r>
            <a:r>
              <a:rPr lang="de-CH" dirty="0"/>
              <a:t> </a:t>
            </a:r>
            <a:r>
              <a:rPr lang="de-CH" b="1" dirty="0" err="1"/>
              <a:t>Generalized</a:t>
            </a:r>
            <a:r>
              <a:rPr lang="de-CH" b="1" dirty="0"/>
              <a:t> Area Theorem</a:t>
            </a:r>
            <a:r>
              <a:rPr lang="de-CH" dirty="0"/>
              <a:t>.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According to this theorem, </a:t>
            </a:r>
            <a:r>
              <a:rPr lang="de-CH" dirty="0" err="1"/>
              <a:t>proportion</a:t>
            </a:r>
            <a:r>
              <a:rPr lang="de-CH" dirty="0"/>
              <a:t> of </a:t>
            </a:r>
            <a:r>
              <a:rPr lang="de-CH" dirty="0" err="1"/>
              <a:t>correct</a:t>
            </a:r>
            <a:r>
              <a:rPr lang="de-CH" dirty="0"/>
              <a:t> </a:t>
            </a:r>
            <a:r>
              <a:rPr lang="de-CH" dirty="0" err="1"/>
              <a:t>judgments</a:t>
            </a:r>
            <a:r>
              <a:rPr lang="de-CH" dirty="0"/>
              <a:t> in an </a:t>
            </a:r>
            <a:r>
              <a:rPr lang="de-CH" i="1" dirty="0"/>
              <a:t>m</a:t>
            </a:r>
            <a:r>
              <a:rPr lang="de-CH" dirty="0"/>
              <a:t>-AFC task is an estimate </a:t>
            </a:r>
            <a:r>
              <a:rPr lang="de-CH" dirty="0" err="1"/>
              <a:t>of</a:t>
            </a:r>
            <a:r>
              <a:rPr lang="de-CH" dirty="0"/>
              <a:t> (</a:t>
            </a:r>
            <a:r>
              <a:rPr lang="de-CH" i="1" dirty="0"/>
              <a:t>m</a:t>
            </a:r>
            <a:r>
              <a:rPr lang="de-CH" dirty="0"/>
              <a:t>-1)th moment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old-new</a:t>
            </a:r>
            <a:r>
              <a:rPr lang="de-CH" dirty="0"/>
              <a:t> ROC.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This means that we can </a:t>
            </a:r>
            <a:r>
              <a:rPr lang="de-CH" dirty="0" err="1"/>
              <a:t>construct</a:t>
            </a:r>
            <a:r>
              <a:rPr lang="de-CH" dirty="0"/>
              <a:t> </a:t>
            </a:r>
            <a:r>
              <a:rPr lang="de-CH" dirty="0" err="1"/>
              <a:t>old-new</a:t>
            </a:r>
            <a:r>
              <a:rPr lang="de-CH" dirty="0"/>
              <a:t> ROC based on forced-choice judgments alone and compare it with old/new judgments.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4801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138" y="902911"/>
            <a:ext cx="10520210" cy="5572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/>
              <a:t>We collected data from 103 participants online (via Figure-Eight).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After </a:t>
            </a:r>
            <a:r>
              <a:rPr lang="de-CH" dirty="0" err="1"/>
              <a:t>study</a:t>
            </a:r>
            <a:r>
              <a:rPr lang="de-CH" dirty="0"/>
              <a:t> phase, each participant responded to old/new trials and </a:t>
            </a:r>
            <a:br>
              <a:rPr lang="de-CH" dirty="0"/>
            </a:br>
            <a:r>
              <a:rPr lang="de-CH" i="1" dirty="0"/>
              <a:t>m</a:t>
            </a:r>
            <a:r>
              <a:rPr lang="de-CH" dirty="0"/>
              <a:t>-AFC trials, from </a:t>
            </a:r>
            <a:r>
              <a:rPr lang="de-CH" i="1" dirty="0"/>
              <a:t>m</a:t>
            </a:r>
            <a:r>
              <a:rPr lang="de-CH" dirty="0"/>
              <a:t>=2 to </a:t>
            </a:r>
            <a:r>
              <a:rPr lang="de-CH" i="1" dirty="0"/>
              <a:t>m</a:t>
            </a:r>
            <a:r>
              <a:rPr lang="de-CH" dirty="0"/>
              <a:t>=8 (5 trials each)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1388" y="3208319"/>
            <a:ext cx="7135955" cy="352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06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Thank you.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93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Other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Starns</a:t>
            </a:r>
            <a:r>
              <a:rPr lang="en-US" dirty="0"/>
              <a:t> et al., 2017</a:t>
            </a:r>
          </a:p>
          <a:p>
            <a:pPr lvl="1"/>
            <a:r>
              <a:rPr lang="de-CH" dirty="0"/>
              <a:t>Eye-tracking study with words relatively far apart</a:t>
            </a:r>
          </a:p>
          <a:p>
            <a:pPr lvl="1"/>
            <a:r>
              <a:rPr lang="de-CH" dirty="0"/>
              <a:t>Cost for participants (time) for considering both word in each trial.</a:t>
            </a:r>
          </a:p>
          <a:p>
            <a:r>
              <a:rPr lang="en-US" dirty="0" err="1"/>
              <a:t>Jou</a:t>
            </a:r>
            <a:r>
              <a:rPr lang="en-US" dirty="0"/>
              <a:t> et al., 2016</a:t>
            </a:r>
          </a:p>
          <a:p>
            <a:pPr lvl="1"/>
            <a:r>
              <a:rPr lang="de-CH" dirty="0"/>
              <a:t>Semantically related distractors, not base paradigm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73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138" y="3771900"/>
            <a:ext cx="10515600" cy="2703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 err="1"/>
              <a:t>One</a:t>
            </a:r>
            <a:r>
              <a:rPr lang="de-CH" dirty="0"/>
              <a:t> </a:t>
            </a:r>
            <a:r>
              <a:rPr lang="de-CH" dirty="0" err="1"/>
              <a:t>challenge</a:t>
            </a:r>
            <a:r>
              <a:rPr lang="de-CH" dirty="0"/>
              <a:t> in recognition-memory research </a:t>
            </a: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disentangling</a:t>
            </a:r>
            <a:r>
              <a:rPr lang="de-CH" dirty="0"/>
              <a:t> </a:t>
            </a:r>
            <a:r>
              <a:rPr lang="de-CH" dirty="0" err="1"/>
              <a:t>discriminability</a:t>
            </a:r>
            <a:r>
              <a:rPr lang="de-CH" dirty="0"/>
              <a:t> and </a:t>
            </a:r>
            <a:r>
              <a:rPr lang="de-CH" dirty="0" err="1"/>
              <a:t>response</a:t>
            </a:r>
            <a:r>
              <a:rPr lang="de-CH" dirty="0"/>
              <a:t> </a:t>
            </a:r>
            <a:r>
              <a:rPr lang="de-CH" dirty="0" err="1"/>
              <a:t>biases</a:t>
            </a:r>
            <a:r>
              <a:rPr lang="de-CH" dirty="0"/>
              <a:t>:</a:t>
            </a:r>
          </a:p>
          <a:p>
            <a:r>
              <a:rPr lang="de-CH" b="1" dirty="0" err="1"/>
              <a:t>Discriminability</a:t>
            </a:r>
            <a:r>
              <a:rPr lang="de-CH" b="1" dirty="0"/>
              <a:t>: </a:t>
            </a:r>
            <a:r>
              <a:rPr lang="de-CH" b="1" dirty="0" err="1"/>
              <a:t>How</a:t>
            </a:r>
            <a:r>
              <a:rPr lang="de-CH" b="1" dirty="0"/>
              <a:t> well can one distinguish between old and </a:t>
            </a:r>
            <a:r>
              <a:rPr lang="de-CH" b="1" dirty="0" err="1"/>
              <a:t>new</a:t>
            </a:r>
            <a:r>
              <a:rPr lang="de-CH" b="1" dirty="0"/>
              <a:t> </a:t>
            </a:r>
            <a:r>
              <a:rPr lang="de-CH" b="1" dirty="0" err="1"/>
              <a:t>items</a:t>
            </a:r>
            <a:r>
              <a:rPr lang="de-CH" b="1" dirty="0"/>
              <a:t>?</a:t>
            </a:r>
          </a:p>
          <a:p>
            <a:r>
              <a:rPr lang="de-CH" b="1" dirty="0"/>
              <a:t>Response </a:t>
            </a:r>
            <a:r>
              <a:rPr lang="de-CH" b="1" dirty="0" err="1"/>
              <a:t>bias</a:t>
            </a:r>
            <a:r>
              <a:rPr lang="de-CH" b="1" dirty="0"/>
              <a:t>: </a:t>
            </a:r>
            <a:r>
              <a:rPr lang="de-CH" b="1" dirty="0" err="1"/>
              <a:t>What</a:t>
            </a:r>
            <a:r>
              <a:rPr lang="de-CH" b="1" dirty="0"/>
              <a:t> is one’s overall tendency to answer «</a:t>
            </a:r>
            <a:r>
              <a:rPr lang="de-CH" b="1" dirty="0" err="1"/>
              <a:t>old</a:t>
            </a:r>
            <a:r>
              <a:rPr lang="de-CH" b="1" dirty="0"/>
              <a:t>»?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354" y="1025843"/>
            <a:ext cx="2514435" cy="17336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3674" y="1158804"/>
            <a:ext cx="2467465" cy="14677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2574" y="1158804"/>
            <a:ext cx="2467465" cy="146771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410695" y="1358573"/>
            <a:ext cx="830425" cy="401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b="1" dirty="0">
                <a:solidFill>
                  <a:schemeClr val="tx1"/>
                </a:solidFill>
              </a:rPr>
              <a:t>lion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93463" y="1358572"/>
            <a:ext cx="830425" cy="401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b="1" dirty="0">
                <a:solidFill>
                  <a:schemeClr val="tx1"/>
                </a:solidFill>
              </a:rPr>
              <a:t>sea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76940" y="558081"/>
            <a:ext cx="1380931" cy="401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b="1" u="sng" dirty="0">
                <a:solidFill>
                  <a:schemeClr val="tx1"/>
                </a:solidFill>
              </a:rPr>
              <a:t>Old item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718209" y="558081"/>
            <a:ext cx="1380931" cy="401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b="1" u="sng" dirty="0">
                <a:solidFill>
                  <a:schemeClr val="tx1"/>
                </a:solidFill>
              </a:rPr>
              <a:t>New item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93A0320B-7A71-4621-BF75-CA3AF0BF7D08}"/>
              </a:ext>
            </a:extLst>
          </p:cNvPr>
          <p:cNvSpPr/>
          <p:nvPr/>
        </p:nvSpPr>
        <p:spPr>
          <a:xfrm>
            <a:off x="1665967" y="556759"/>
            <a:ext cx="1380931" cy="401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b="1" u="sng" dirty="0">
                <a:solidFill>
                  <a:schemeClr val="tx1"/>
                </a:solidFill>
              </a:rPr>
              <a:t>Study </a:t>
            </a:r>
            <a:r>
              <a:rPr lang="de-CH" sz="2000" b="1" u="sng" dirty="0" err="1">
                <a:solidFill>
                  <a:schemeClr val="tx1"/>
                </a:solidFill>
              </a:rPr>
              <a:t>list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05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138" y="902911"/>
            <a:ext cx="10515600" cy="5572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/>
              <a:t>Signal Detection Theory (SDT) provides a solution to this problem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446811" y="1863089"/>
            <a:ext cx="1678855" cy="401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b="1" u="sng" dirty="0">
                <a:solidFill>
                  <a:schemeClr val="tx1"/>
                </a:solidFill>
              </a:rPr>
              <a:t>Old-New ROC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BB939A7-4BD7-4B36-B26D-58FFC9F367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846"/>
          <a:stretch/>
        </p:blipFill>
        <p:spPr>
          <a:xfrm>
            <a:off x="1314449" y="2264306"/>
            <a:ext cx="9039225" cy="4226405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7830172A-3421-4112-B7AD-050AF78E863D}"/>
              </a:ext>
            </a:extLst>
          </p:cNvPr>
          <p:cNvSpPr txBox="1"/>
          <p:nvPr/>
        </p:nvSpPr>
        <p:spPr>
          <a:xfrm>
            <a:off x="2438399" y="5955089"/>
            <a:ext cx="31718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Latent strength / familiarity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040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138" y="902911"/>
            <a:ext cx="10515600" cy="5572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/>
              <a:t>In order to sidestep the issue of response bias, researchers often rely on a two-alternative forced choice (2-AFC) </a:t>
            </a:r>
            <a:r>
              <a:rPr lang="de-CH" dirty="0" err="1"/>
              <a:t>paradigm</a:t>
            </a:r>
            <a:r>
              <a:rPr lang="de-CH" dirty="0"/>
              <a:t>: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732" y="2913349"/>
            <a:ext cx="2514435" cy="17336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0735" y="2913349"/>
            <a:ext cx="2379519" cy="167756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362836" y="2357450"/>
            <a:ext cx="1678855" cy="401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b="1" u="sng" dirty="0">
                <a:solidFill>
                  <a:schemeClr val="tx1"/>
                </a:solidFill>
              </a:rPr>
              <a:t>Left Item Old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831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857" y="750511"/>
            <a:ext cx="11062162" cy="5572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/>
              <a:t>SDT </a:t>
            </a:r>
            <a:r>
              <a:rPr lang="de-CH" dirty="0" err="1"/>
              <a:t>assumes</a:t>
            </a:r>
            <a:r>
              <a:rPr lang="de-CH" dirty="0"/>
              <a:t> that individuals </a:t>
            </a:r>
            <a:r>
              <a:rPr lang="de-CH" dirty="0" err="1"/>
              <a:t>evaluate</a:t>
            </a:r>
            <a:r>
              <a:rPr lang="de-CH" dirty="0"/>
              <a:t> </a:t>
            </a:r>
            <a:r>
              <a:rPr lang="de-CH" b="1" i="1" dirty="0" err="1"/>
              <a:t>difference</a:t>
            </a:r>
            <a:r>
              <a:rPr lang="de-CH" dirty="0"/>
              <a:t> </a:t>
            </a:r>
            <a:r>
              <a:rPr lang="de-CH" dirty="0" err="1"/>
              <a:t>between</a:t>
            </a:r>
            <a:r>
              <a:rPr lang="de-CH" dirty="0"/>
              <a:t> </a:t>
            </a:r>
            <a:r>
              <a:rPr lang="de-CH" dirty="0" err="1"/>
              <a:t>two</a:t>
            </a:r>
            <a:r>
              <a:rPr lang="de-CH" dirty="0"/>
              <a:t> options.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Traditional </a:t>
            </a:r>
            <a:r>
              <a:rPr lang="de-CH" dirty="0" err="1"/>
              <a:t>assumption</a:t>
            </a:r>
            <a:r>
              <a:rPr lang="de-CH" dirty="0"/>
              <a:t>: </a:t>
            </a:r>
            <a:r>
              <a:rPr lang="de-CH" dirty="0" err="1"/>
              <a:t>Individuals</a:t>
            </a:r>
            <a:r>
              <a:rPr lang="de-CH" dirty="0"/>
              <a:t> </a:t>
            </a:r>
            <a:r>
              <a:rPr lang="de-CH" dirty="0" err="1"/>
              <a:t>choose</a:t>
            </a:r>
            <a:r>
              <a:rPr lang="de-CH" dirty="0"/>
              <a:t> </a:t>
            </a:r>
            <a:r>
              <a:rPr lang="de-CH" dirty="0" err="1"/>
              <a:t>most</a:t>
            </a:r>
            <a:r>
              <a:rPr lang="de-CH" dirty="0"/>
              <a:t> familiar option (MAX rule)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0938" y="3275975"/>
            <a:ext cx="4600402" cy="31996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346" y="4245542"/>
            <a:ext cx="2379519" cy="167756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323512" y="6475613"/>
            <a:ext cx="2369128" cy="31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chemeClr val="tx1"/>
                </a:solidFill>
              </a:rPr>
              <a:t>Right-Left Difference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93677" y="3729050"/>
            <a:ext cx="1678855" cy="401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b="1" u="sng" dirty="0">
                <a:solidFill>
                  <a:schemeClr val="tx1"/>
                </a:solidFill>
              </a:rPr>
              <a:t>Left Item Old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507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138" y="902911"/>
            <a:ext cx="10515600" cy="5572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/>
              <a:t>Old/new and 2-AFC judgments are connected by the </a:t>
            </a:r>
            <a:r>
              <a:rPr lang="de-CH" b="1" dirty="0"/>
              <a:t>Area Theorem</a:t>
            </a:r>
            <a:r>
              <a:rPr lang="de-CH" dirty="0"/>
              <a:t>:</a:t>
            </a:r>
          </a:p>
          <a:p>
            <a:pPr marL="0" indent="0">
              <a:buNone/>
            </a:pPr>
            <a:r>
              <a:rPr lang="de-CH" dirty="0"/>
              <a:t>Proportion of correct 2-AFC judgments (when </a:t>
            </a:r>
            <a:r>
              <a:rPr lang="de-CH" dirty="0" err="1"/>
              <a:t>applying</a:t>
            </a:r>
            <a:r>
              <a:rPr lang="de-CH" dirty="0"/>
              <a:t> MAX rule) corresponds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area</a:t>
            </a:r>
            <a:r>
              <a:rPr lang="de-CH" dirty="0"/>
              <a:t> </a:t>
            </a:r>
            <a:r>
              <a:rPr lang="de-CH" dirty="0" err="1"/>
              <a:t>under</a:t>
            </a:r>
            <a:r>
              <a:rPr lang="de-CH" dirty="0"/>
              <a:t> </a:t>
            </a:r>
            <a:r>
              <a:rPr lang="de-CH" dirty="0" err="1"/>
              <a:t>old-new</a:t>
            </a:r>
            <a:r>
              <a:rPr lang="de-CH" dirty="0"/>
              <a:t> ROC.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This prediction is non-parametric.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EED6AEB-9E9A-470E-8A0A-D797AC33BD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174" t="12846"/>
          <a:stretch/>
        </p:blipFill>
        <p:spPr>
          <a:xfrm>
            <a:off x="7041173" y="2258734"/>
            <a:ext cx="4503858" cy="42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5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138" y="902911"/>
            <a:ext cx="10515600" cy="5572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/>
              <a:t>Some </a:t>
            </a:r>
            <a:r>
              <a:rPr lang="de-CH" dirty="0" err="1"/>
              <a:t>researchers</a:t>
            </a:r>
            <a:r>
              <a:rPr lang="de-CH" dirty="0"/>
              <a:t> </a:t>
            </a:r>
            <a:r>
              <a:rPr lang="de-CH" dirty="0" err="1"/>
              <a:t>question</a:t>
            </a:r>
            <a:r>
              <a:rPr lang="de-CH" dirty="0"/>
              <a:t> </a:t>
            </a:r>
            <a:r>
              <a:rPr lang="de-CH" dirty="0" err="1"/>
              <a:t>empirical</a:t>
            </a:r>
            <a:r>
              <a:rPr lang="de-CH" dirty="0"/>
              <a:t> accuracy </a:t>
            </a:r>
            <a:r>
              <a:rPr lang="de-CH" dirty="0" err="1"/>
              <a:t>of</a:t>
            </a:r>
            <a:r>
              <a:rPr lang="de-CH" dirty="0"/>
              <a:t> Area Theorem (Hockley et al., 1984; Jou et al., 2016; Starns et al., 2017)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They </a:t>
            </a:r>
            <a:r>
              <a:rPr lang="de-CH" dirty="0" err="1"/>
              <a:t>argue</a:t>
            </a:r>
            <a:r>
              <a:rPr lang="de-CH" dirty="0"/>
              <a:t> </a:t>
            </a:r>
            <a:r>
              <a:rPr lang="de-CH" dirty="0" err="1"/>
              <a:t>that</a:t>
            </a:r>
            <a:r>
              <a:rPr lang="de-CH" dirty="0"/>
              <a:t> in some 2-AFC trials, individuals </a:t>
            </a:r>
            <a:r>
              <a:rPr lang="de-CH" dirty="0" err="1"/>
              <a:t>make</a:t>
            </a:r>
            <a:r>
              <a:rPr lang="de-CH" dirty="0"/>
              <a:t> </a:t>
            </a:r>
            <a:r>
              <a:rPr lang="de-CH" dirty="0" err="1"/>
              <a:t>response</a:t>
            </a:r>
            <a:r>
              <a:rPr lang="de-CH" dirty="0"/>
              <a:t> based on </a:t>
            </a:r>
            <a:r>
              <a:rPr lang="de-CH" dirty="0" err="1"/>
              <a:t>first</a:t>
            </a:r>
            <a:r>
              <a:rPr lang="de-CH" dirty="0"/>
              <a:t> item they process (most </a:t>
            </a:r>
            <a:r>
              <a:rPr lang="de-CH" dirty="0" err="1"/>
              <a:t>often</a:t>
            </a:r>
            <a:r>
              <a:rPr lang="de-CH" dirty="0"/>
              <a:t> </a:t>
            </a:r>
            <a:r>
              <a:rPr lang="de-CH" dirty="0" err="1"/>
              <a:t>left</a:t>
            </a:r>
            <a:r>
              <a:rPr lang="de-CH" dirty="0"/>
              <a:t> one).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If this is generally true, </a:t>
            </a:r>
            <a:r>
              <a:rPr lang="de-CH" dirty="0" err="1"/>
              <a:t>then</a:t>
            </a:r>
            <a:r>
              <a:rPr lang="de-CH" dirty="0"/>
              <a:t> Area Theorem should be violated.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This situation would upend SDT implementations in many domains such as eyewitness testimony.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31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138" y="902911"/>
            <a:ext cx="10515600" cy="5572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/>
              <a:t>Goal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present</a:t>
            </a:r>
            <a:r>
              <a:rPr lang="de-CH" dirty="0"/>
              <a:t> work is to check whether one can observe violations </a:t>
            </a:r>
            <a:r>
              <a:rPr lang="de-CH" dirty="0" err="1"/>
              <a:t>of</a:t>
            </a:r>
            <a:r>
              <a:rPr lang="de-CH" dirty="0"/>
              <a:t> Area Theorem.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To do this, we will analyze 63 participants from Jang, Wixted, and Huber (2009).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872" y="3574034"/>
            <a:ext cx="8694934" cy="2760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39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63137" y="902911"/>
                <a:ext cx="10874433" cy="5572703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de-CH" dirty="0"/>
                  <a:t>Individual-level </a:t>
                </a:r>
                <a:r>
                  <a:rPr lang="de-CH" dirty="0" err="1"/>
                  <a:t>data</a:t>
                </a:r>
                <a:r>
                  <a:rPr lang="de-CH" dirty="0"/>
                  <a:t> (i.e., </a:t>
                </a:r>
                <a:r>
                  <a:rPr lang="de-CH" dirty="0" err="1"/>
                  <a:t>no</a:t>
                </a:r>
                <a:r>
                  <a:rPr lang="de-CH" dirty="0"/>
                  <a:t> </a:t>
                </a:r>
                <a:r>
                  <a:rPr lang="de-CH" dirty="0" err="1"/>
                  <a:t>pooling</a:t>
                </a:r>
                <a:r>
                  <a:rPr lang="de-CH" dirty="0"/>
                  <a:t> </a:t>
                </a:r>
                <a:r>
                  <a:rPr lang="de-CH" dirty="0" err="1"/>
                  <a:t>approach</a:t>
                </a:r>
                <a:r>
                  <a:rPr lang="de-CH" dirty="0"/>
                  <a:t>) </a:t>
                </a:r>
                <a:r>
                  <a:rPr lang="de-CH" dirty="0" err="1"/>
                  <a:t>analyzed</a:t>
                </a:r>
                <a:r>
                  <a:rPr lang="de-CH" dirty="0"/>
                  <a:t> </a:t>
                </a:r>
                <a:r>
                  <a:rPr lang="de-CH" dirty="0" err="1"/>
                  <a:t>with</a:t>
                </a:r>
                <a:r>
                  <a:rPr lang="de-CH" dirty="0"/>
                  <a:t> </a:t>
                </a:r>
                <a:r>
                  <a:rPr lang="de-CH" b="1" dirty="0"/>
                  <a:t>3 SDT </a:t>
                </a:r>
                <a:r>
                  <a:rPr lang="de-CH" b="1" dirty="0" err="1"/>
                  <a:t>models</a:t>
                </a:r>
                <a:r>
                  <a:rPr lang="de-CH" dirty="0"/>
                  <a:t>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de-CH" b="1" dirty="0"/>
                  <a:t>Baseline model:</a:t>
                </a:r>
                <a:r>
                  <a:rPr lang="de-CH" dirty="0"/>
                  <a:t> </a:t>
                </a:r>
              </a:p>
              <a:p>
                <a:pPr lvl="1"/>
                <a:r>
                  <a:rPr lang="de-CH" dirty="0" err="1"/>
                  <a:t>Gaussian</a:t>
                </a:r>
                <a:r>
                  <a:rPr lang="de-CH" dirty="0"/>
                  <a:t> SDT model jointly fitted to both old/new and 2-AFC </a:t>
                </a:r>
                <a:r>
                  <a:rPr lang="de-CH" dirty="0" err="1"/>
                  <a:t>judgments</a:t>
                </a:r>
                <a:r>
                  <a:rPr lang="de-CH" dirty="0"/>
                  <a:t>.</a:t>
                </a:r>
              </a:p>
              <a:p>
                <a:pPr lvl="1"/>
                <a:r>
                  <a:rPr lang="de-CH" dirty="0"/>
                  <a:t>Always </a:t>
                </a:r>
                <a:r>
                  <a:rPr lang="de-CH" dirty="0" err="1"/>
                  <a:t>assumes</a:t>
                </a:r>
                <a:r>
                  <a:rPr lang="de-CH" dirty="0"/>
                  <a:t> MAX rule in </a:t>
                </a:r>
                <a:r>
                  <a:rPr lang="de-CH" dirty="0" err="1"/>
                  <a:t>latter</a:t>
                </a:r>
                <a:r>
                  <a:rPr lang="de-CH" dirty="0"/>
                  <a:t> </a:t>
                </a:r>
                <a:r>
                  <a:rPr lang="de-CH" dirty="0" err="1"/>
                  <a:t>case</a:t>
                </a:r>
                <a:r>
                  <a:rPr lang="de-CH" dirty="0"/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de-CH" b="1" dirty="0"/>
                  <a:t>Extended Model 1</a:t>
                </a:r>
              </a:p>
              <a:p>
                <a:pPr lvl="1"/>
                <a:r>
                  <a:rPr lang="de-CH" dirty="0" err="1"/>
                  <a:t>For</a:t>
                </a:r>
                <a:r>
                  <a:rPr lang="de-CH" dirty="0"/>
                  <a:t> </a:t>
                </a:r>
                <a:r>
                  <a:rPr lang="de-CH" dirty="0" err="1"/>
                  <a:t>proportion</a:t>
                </a:r>
                <a:r>
                  <a:rPr lang="de-CH" dirty="0"/>
                  <a:t> </a:t>
                </a:r>
                <a14:m>
                  <m:oMath xmlns:m="http://schemas.openxmlformats.org/officeDocument/2006/math">
                    <m:r>
                      <a:rPr lang="de-CH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de-CH" dirty="0"/>
                  <a:t> </a:t>
                </a:r>
                <a:r>
                  <a:rPr lang="de-CH" dirty="0" err="1"/>
                  <a:t>of</a:t>
                </a:r>
                <a:r>
                  <a:rPr lang="de-CH" dirty="0"/>
                  <a:t> 2-AFC </a:t>
                </a:r>
                <a:r>
                  <a:rPr lang="de-CH" dirty="0" err="1"/>
                  <a:t>trials</a:t>
                </a:r>
                <a:r>
                  <a:rPr lang="de-CH" dirty="0"/>
                  <a:t>, </a:t>
                </a:r>
                <a:r>
                  <a:rPr lang="de-CH" dirty="0" err="1"/>
                  <a:t>individuals</a:t>
                </a:r>
                <a:r>
                  <a:rPr lang="de-CH" dirty="0"/>
                  <a:t> </a:t>
                </a:r>
                <a:r>
                  <a:rPr lang="de-CH" dirty="0" err="1"/>
                  <a:t>evaluate</a:t>
                </a:r>
                <a:r>
                  <a:rPr lang="de-CH" dirty="0"/>
                  <a:t> </a:t>
                </a:r>
                <a:r>
                  <a:rPr lang="de-CH" i="1" dirty="0" err="1"/>
                  <a:t>left</a:t>
                </a:r>
                <a:r>
                  <a:rPr lang="de-CH" i="1" dirty="0"/>
                  <a:t> item</a:t>
                </a:r>
                <a:r>
                  <a:rPr lang="de-CH" dirty="0"/>
                  <a:t> </a:t>
                </a:r>
                <a:r>
                  <a:rPr lang="de-CH" dirty="0" err="1"/>
                  <a:t>separately</a:t>
                </a:r>
                <a:r>
                  <a:rPr lang="de-CH" dirty="0"/>
                  <a:t>.</a:t>
                </a:r>
              </a:p>
              <a:p>
                <a:pPr lvl="1"/>
                <a:r>
                  <a:rPr lang="de-CH" dirty="0" err="1"/>
                  <a:t>For</a:t>
                </a:r>
                <a:r>
                  <a:rPr lang="de-CH" dirty="0"/>
                  <a:t> </a:t>
                </a:r>
                <a:r>
                  <a:rPr lang="de-CH" dirty="0" err="1"/>
                  <a:t>those</a:t>
                </a:r>
                <a:r>
                  <a:rPr lang="de-CH" dirty="0"/>
                  <a:t> </a:t>
                </a:r>
                <a:r>
                  <a:rPr lang="de-CH" dirty="0" err="1"/>
                  <a:t>items</a:t>
                </a:r>
                <a:r>
                  <a:rPr lang="de-CH" dirty="0"/>
                  <a:t>, </a:t>
                </a:r>
                <a:r>
                  <a:rPr lang="de-CH" dirty="0" err="1"/>
                  <a:t>response</a:t>
                </a:r>
                <a:r>
                  <a:rPr lang="de-CH" dirty="0"/>
                  <a:t> </a:t>
                </a:r>
                <a:r>
                  <a:rPr lang="de-CH" dirty="0" err="1"/>
                  <a:t>is</a:t>
                </a:r>
                <a:r>
                  <a:rPr lang="de-CH" dirty="0"/>
                  <a:t> </a:t>
                </a:r>
                <a:r>
                  <a:rPr lang="de-CH" dirty="0" err="1"/>
                  <a:t>made</a:t>
                </a:r>
                <a:r>
                  <a:rPr lang="de-CH" dirty="0"/>
                  <a:t> </a:t>
                </a:r>
                <a:r>
                  <a:rPr lang="de-CH" dirty="0" err="1"/>
                  <a:t>based</a:t>
                </a:r>
                <a:r>
                  <a:rPr lang="de-CH" dirty="0"/>
                  <a:t> on same </a:t>
                </a:r>
                <a:r>
                  <a:rPr lang="de-CH" dirty="0" err="1"/>
                  <a:t>kind</a:t>
                </a:r>
                <a:r>
                  <a:rPr lang="de-CH" dirty="0"/>
                  <a:t> </a:t>
                </a:r>
                <a:r>
                  <a:rPr lang="de-CH" dirty="0" err="1"/>
                  <a:t>of</a:t>
                </a:r>
                <a:r>
                  <a:rPr lang="de-CH" dirty="0"/>
                  <a:t> </a:t>
                </a:r>
                <a:r>
                  <a:rPr lang="de-CH" dirty="0" err="1"/>
                  <a:t>information</a:t>
                </a:r>
                <a:r>
                  <a:rPr lang="de-CH" dirty="0"/>
                  <a:t> and </a:t>
                </a:r>
                <a:r>
                  <a:rPr lang="de-CH" dirty="0" err="1"/>
                  <a:t>confidence</a:t>
                </a:r>
                <a:r>
                  <a:rPr lang="de-CH" dirty="0"/>
                  <a:t> </a:t>
                </a:r>
                <a:r>
                  <a:rPr lang="de-CH" dirty="0" err="1"/>
                  <a:t>criteria</a:t>
                </a:r>
                <a:r>
                  <a:rPr lang="de-CH" dirty="0"/>
                  <a:t> </a:t>
                </a:r>
                <a:r>
                  <a:rPr lang="de-CH" dirty="0" err="1"/>
                  <a:t>used</a:t>
                </a:r>
                <a:r>
                  <a:rPr lang="de-CH" dirty="0"/>
                  <a:t> in O/N </a:t>
                </a:r>
                <a:r>
                  <a:rPr lang="de-CH" dirty="0" err="1"/>
                  <a:t>judgments</a:t>
                </a:r>
                <a:endParaRPr lang="de-CH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de-CH" b="1" dirty="0"/>
                  <a:t>Extended Model 2</a:t>
                </a:r>
              </a:p>
              <a:p>
                <a:pPr lvl="1"/>
                <a:r>
                  <a:rPr lang="de-CH" dirty="0" err="1"/>
                  <a:t>For</a:t>
                </a:r>
                <a:r>
                  <a:rPr lang="de-CH" dirty="0"/>
                  <a:t> </a:t>
                </a:r>
                <a:r>
                  <a:rPr lang="de-CH" dirty="0" err="1"/>
                  <a:t>proportion</a:t>
                </a:r>
                <a:r>
                  <a:rPr lang="de-CH" dirty="0"/>
                  <a:t> </a:t>
                </a:r>
                <a14:m>
                  <m:oMath xmlns:m="http://schemas.openxmlformats.org/officeDocument/2006/math">
                    <m:r>
                      <a:rPr lang="de-CH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de-CH" dirty="0"/>
                  <a:t> </a:t>
                </a:r>
                <a:r>
                  <a:rPr lang="de-CH" dirty="0" err="1"/>
                  <a:t>of</a:t>
                </a:r>
                <a:r>
                  <a:rPr lang="de-CH" dirty="0"/>
                  <a:t> 2-AFC </a:t>
                </a:r>
                <a:r>
                  <a:rPr lang="de-CH" dirty="0" err="1"/>
                  <a:t>trials</a:t>
                </a:r>
                <a:r>
                  <a:rPr lang="de-CH" dirty="0"/>
                  <a:t> </a:t>
                </a:r>
                <a:r>
                  <a:rPr lang="de-CH" dirty="0" err="1"/>
                  <a:t>individuals</a:t>
                </a:r>
                <a:r>
                  <a:rPr lang="de-CH" dirty="0"/>
                  <a:t> </a:t>
                </a:r>
                <a:r>
                  <a:rPr lang="de-CH" dirty="0" err="1"/>
                  <a:t>evaluate</a:t>
                </a:r>
                <a:r>
                  <a:rPr lang="de-CH" dirty="0"/>
                  <a:t> </a:t>
                </a:r>
                <a:r>
                  <a:rPr lang="de-CH" i="1" dirty="0" err="1"/>
                  <a:t>left</a:t>
                </a:r>
                <a:r>
                  <a:rPr lang="de-CH" i="1" dirty="0"/>
                  <a:t> item</a:t>
                </a:r>
                <a:r>
                  <a:rPr lang="de-CH" dirty="0"/>
                  <a:t> </a:t>
                </a:r>
                <a:r>
                  <a:rPr lang="de-CH" dirty="0" err="1"/>
                  <a:t>separately</a:t>
                </a:r>
                <a:r>
                  <a:rPr lang="de-CH" dirty="0"/>
                  <a:t>.</a:t>
                </a:r>
              </a:p>
              <a:p>
                <a:pPr lvl="1"/>
                <a:r>
                  <a:rPr lang="de-CH" dirty="0" err="1"/>
                  <a:t>If</a:t>
                </a:r>
                <a:r>
                  <a:rPr lang="de-CH" dirty="0"/>
                  <a:t> </a:t>
                </a:r>
                <a:r>
                  <a:rPr lang="de-CH" dirty="0" err="1"/>
                  <a:t>left</a:t>
                </a:r>
                <a:r>
                  <a:rPr lang="de-CH" dirty="0"/>
                  <a:t> item </a:t>
                </a:r>
                <a:r>
                  <a:rPr lang="de-CH" dirty="0" err="1"/>
                  <a:t>surpasses</a:t>
                </a:r>
                <a:r>
                  <a:rPr lang="de-CH" dirty="0"/>
                  <a:t> </a:t>
                </a:r>
                <a:r>
                  <a:rPr lang="de-CH" dirty="0" err="1"/>
                  <a:t>old</a:t>
                </a:r>
                <a:r>
                  <a:rPr lang="de-CH" dirty="0"/>
                  <a:t>/</a:t>
                </a:r>
                <a:r>
                  <a:rPr lang="de-CH" dirty="0" err="1"/>
                  <a:t>new</a:t>
                </a:r>
                <a:r>
                  <a:rPr lang="de-CH" dirty="0"/>
                  <a:t> </a:t>
                </a:r>
                <a:r>
                  <a:rPr lang="de-CH" dirty="0" err="1"/>
                  <a:t>response</a:t>
                </a:r>
                <a:r>
                  <a:rPr lang="de-CH" dirty="0"/>
                  <a:t> </a:t>
                </a:r>
                <a:r>
                  <a:rPr lang="de-CH" dirty="0" err="1"/>
                  <a:t>criterion</a:t>
                </a:r>
                <a:r>
                  <a:rPr lang="de-CH" dirty="0"/>
                  <a:t>, </a:t>
                </a:r>
                <a:r>
                  <a:rPr lang="de-CH" dirty="0" err="1"/>
                  <a:t>then</a:t>
                </a:r>
                <a:r>
                  <a:rPr lang="de-CH" dirty="0"/>
                  <a:t> </a:t>
                </a:r>
                <a:r>
                  <a:rPr lang="de-CH" dirty="0" err="1"/>
                  <a:t>old</a:t>
                </a:r>
                <a:r>
                  <a:rPr lang="de-CH" dirty="0"/>
                  <a:t> </a:t>
                </a:r>
                <a:r>
                  <a:rPr lang="de-CH" dirty="0" err="1"/>
                  <a:t>response</a:t>
                </a:r>
                <a:r>
                  <a:rPr lang="de-CH" dirty="0"/>
                  <a:t> </a:t>
                </a:r>
                <a:r>
                  <a:rPr lang="de-CH" dirty="0" err="1"/>
                  <a:t>response</a:t>
                </a:r>
                <a:r>
                  <a:rPr lang="de-CH" dirty="0"/>
                  <a:t> </a:t>
                </a:r>
                <a:r>
                  <a:rPr lang="de-CH" dirty="0" err="1"/>
                  <a:t>is</a:t>
                </a:r>
                <a:r>
                  <a:rPr lang="de-CH" dirty="0"/>
                  <a:t> </a:t>
                </a:r>
                <a:r>
                  <a:rPr lang="de-CH" dirty="0" err="1"/>
                  <a:t>made</a:t>
                </a:r>
                <a:r>
                  <a:rPr lang="de-CH" dirty="0"/>
                  <a:t> </a:t>
                </a:r>
                <a:r>
                  <a:rPr lang="de-CH" dirty="0" err="1"/>
                  <a:t>based</a:t>
                </a:r>
                <a:r>
                  <a:rPr lang="de-CH" dirty="0"/>
                  <a:t> on same </a:t>
                </a:r>
                <a:r>
                  <a:rPr lang="de-CH" dirty="0" err="1"/>
                  <a:t>kind</a:t>
                </a:r>
                <a:r>
                  <a:rPr lang="de-CH" dirty="0"/>
                  <a:t> </a:t>
                </a:r>
                <a:r>
                  <a:rPr lang="de-CH" dirty="0" err="1"/>
                  <a:t>of</a:t>
                </a:r>
                <a:r>
                  <a:rPr lang="de-CH" dirty="0"/>
                  <a:t> </a:t>
                </a:r>
                <a:r>
                  <a:rPr lang="de-CH" dirty="0" err="1"/>
                  <a:t>information</a:t>
                </a:r>
                <a:r>
                  <a:rPr lang="de-CH" dirty="0"/>
                  <a:t> and </a:t>
                </a:r>
                <a:r>
                  <a:rPr lang="de-CH" dirty="0" err="1"/>
                  <a:t>confidence</a:t>
                </a:r>
                <a:r>
                  <a:rPr lang="de-CH" dirty="0"/>
                  <a:t> </a:t>
                </a:r>
                <a:r>
                  <a:rPr lang="de-CH" dirty="0" err="1"/>
                  <a:t>criteria</a:t>
                </a:r>
                <a:r>
                  <a:rPr lang="de-CH" dirty="0"/>
                  <a:t> </a:t>
                </a:r>
                <a:r>
                  <a:rPr lang="de-CH" dirty="0" err="1"/>
                  <a:t>used</a:t>
                </a:r>
                <a:r>
                  <a:rPr lang="de-CH" dirty="0"/>
                  <a:t> in O/N </a:t>
                </a:r>
                <a:r>
                  <a:rPr lang="de-CH" dirty="0" err="1"/>
                  <a:t>judgments</a:t>
                </a:r>
                <a:r>
                  <a:rPr lang="de-CH" dirty="0"/>
                  <a:t>.</a:t>
                </a:r>
              </a:p>
              <a:p>
                <a:pPr lvl="1"/>
                <a:r>
                  <a:rPr lang="de-CH" dirty="0" err="1"/>
                  <a:t>If</a:t>
                </a:r>
                <a:r>
                  <a:rPr lang="de-CH" dirty="0"/>
                  <a:t> </a:t>
                </a:r>
                <a:r>
                  <a:rPr lang="de-CH" dirty="0" err="1"/>
                  <a:t>left</a:t>
                </a:r>
                <a:r>
                  <a:rPr lang="de-CH" dirty="0"/>
                  <a:t> item </a:t>
                </a:r>
                <a:r>
                  <a:rPr lang="de-CH" dirty="0" err="1"/>
                  <a:t>does</a:t>
                </a:r>
                <a:r>
                  <a:rPr lang="de-CH" dirty="0"/>
                  <a:t> NOT </a:t>
                </a:r>
                <a:r>
                  <a:rPr lang="de-CH" dirty="0" err="1"/>
                  <a:t>surpass</a:t>
                </a:r>
                <a:r>
                  <a:rPr lang="de-CH" dirty="0"/>
                  <a:t> </a:t>
                </a:r>
                <a:r>
                  <a:rPr lang="de-CH" dirty="0" err="1"/>
                  <a:t>old</a:t>
                </a:r>
                <a:r>
                  <a:rPr lang="de-CH" dirty="0"/>
                  <a:t>/</a:t>
                </a:r>
                <a:r>
                  <a:rPr lang="de-CH" dirty="0" err="1"/>
                  <a:t>new</a:t>
                </a:r>
                <a:r>
                  <a:rPr lang="de-CH" dirty="0"/>
                  <a:t> </a:t>
                </a:r>
                <a:r>
                  <a:rPr lang="de-CH" dirty="0" err="1"/>
                  <a:t>response</a:t>
                </a:r>
                <a:r>
                  <a:rPr lang="de-CH" dirty="0"/>
                  <a:t> </a:t>
                </a:r>
                <a:r>
                  <a:rPr lang="de-CH" dirty="0" err="1"/>
                  <a:t>criterion</a:t>
                </a:r>
                <a:r>
                  <a:rPr lang="de-CH" dirty="0"/>
                  <a:t>, </a:t>
                </a:r>
                <a:r>
                  <a:rPr lang="de-CH" dirty="0" err="1"/>
                  <a:t>then</a:t>
                </a:r>
                <a:r>
                  <a:rPr lang="de-CH" dirty="0"/>
                  <a:t> </a:t>
                </a:r>
                <a:r>
                  <a:rPr lang="de-CH" dirty="0" err="1"/>
                  <a:t>response</a:t>
                </a:r>
                <a:r>
                  <a:rPr lang="de-CH" dirty="0"/>
                  <a:t> </a:t>
                </a:r>
                <a:r>
                  <a:rPr lang="de-CH" dirty="0" err="1"/>
                  <a:t>is</a:t>
                </a:r>
                <a:r>
                  <a:rPr lang="de-CH" dirty="0"/>
                  <a:t> </a:t>
                </a:r>
                <a:r>
                  <a:rPr lang="de-CH" dirty="0" err="1"/>
                  <a:t>based</a:t>
                </a:r>
                <a:r>
                  <a:rPr lang="de-CH" dirty="0"/>
                  <a:t> on MAX </a:t>
                </a:r>
                <a:r>
                  <a:rPr lang="de-CH" dirty="0" err="1"/>
                  <a:t>rule</a:t>
                </a:r>
                <a:r>
                  <a:rPr lang="de-CH" dirty="0"/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63137" y="902911"/>
                <a:ext cx="10874433" cy="5572703"/>
              </a:xfrm>
              <a:blipFill>
                <a:blip r:embed="rId2"/>
                <a:stretch>
                  <a:fillRect l="-1066" t="-16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20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812</Words>
  <Application>Microsoft Office PowerPoint</Application>
  <PresentationFormat>Breitbild</PresentationFormat>
  <Paragraphs>119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 Theme</vt:lpstr>
      <vt:lpstr>Assumption Violations in  Forced-Choice Recognition Judgments   Implications from the Area Theorem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Thank you.</vt:lpstr>
      <vt:lpstr>Other Studies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Assumption Violations in  Forced-Choice Recognition Judgments   Implications from the Area Theorem</dc:title>
  <dc:creator>David Kellen</dc:creator>
  <cp:lastModifiedBy>Henrik Singmann</cp:lastModifiedBy>
  <cp:revision>36</cp:revision>
  <dcterms:created xsi:type="dcterms:W3CDTF">2018-07-19T15:07:50Z</dcterms:created>
  <dcterms:modified xsi:type="dcterms:W3CDTF">2018-07-26T03:21:06Z</dcterms:modified>
</cp:coreProperties>
</file>