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5"/>
  </p:notesMasterIdLst>
  <p:sldIdLst>
    <p:sldId id="1106" r:id="rId5"/>
    <p:sldId id="1107" r:id="rId6"/>
    <p:sldId id="1108" r:id="rId7"/>
    <p:sldId id="1073" r:id="rId8"/>
    <p:sldId id="1122" r:id="rId9"/>
    <p:sldId id="1109" r:id="rId10"/>
    <p:sldId id="1110" r:id="rId11"/>
    <p:sldId id="1115" r:id="rId12"/>
    <p:sldId id="1111" r:id="rId13"/>
    <p:sldId id="1113" r:id="rId14"/>
    <p:sldId id="1114" r:id="rId15"/>
    <p:sldId id="1116" r:id="rId16"/>
    <p:sldId id="1117" r:id="rId17"/>
    <p:sldId id="1118" r:id="rId18"/>
    <p:sldId id="1119" r:id="rId19"/>
    <p:sldId id="1072" r:id="rId20"/>
    <p:sldId id="1121" r:id="rId21"/>
    <p:sldId id="1123" r:id="rId22"/>
    <p:sldId id="1124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0EA882"/>
    <a:srgbClr val="9E19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3618" autoAdjust="0"/>
  </p:normalViewPr>
  <p:slideViewPr>
    <p:cSldViewPr snapToGrid="0">
      <p:cViewPr varScale="1">
        <p:scale>
          <a:sx n="125" d="100"/>
          <a:sy n="125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76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C58A-7E8F-4F34-9A8E-A8D6CA2E8445}" type="datetimeFigureOut">
              <a:rPr lang="de-CH" smtClean="0"/>
              <a:t>17.07.2023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25E6-F3B9-4523-B3D6-9789A9893203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126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46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Established attentional control (cognitive control, executive control, executive attention, or executive functions): ability to maintain and implement a goal and goal-relevant information in the face of distraction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294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Established attentional control (cognitive control, executive control, executive attention, or executive functions): ability to maintain and implement a goal and goal-relevant information in the face of distraction</a:t>
            </a:r>
          </a:p>
          <a:p>
            <a:pPr marL="171450" indent="-171450">
              <a:buFontTx/>
              <a:buChar char="-"/>
            </a:pPr>
            <a:r>
              <a:rPr lang="en-GB" dirty="0"/>
              <a:t>In recent years, failure to replicate relationship among congruency effects in conflict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846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16E7-7062-3B85-E423-333830EA7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6BA5E-8E5D-FF3C-7D94-B00DB1B36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097A9-A29E-71EE-78EE-876059B1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D428D-FC73-FB81-D686-85F082E5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1107-8EC2-F51C-221C-EBFBDD5D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B522-CAD1-0F32-9B40-05B393D4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AFB7D-4014-EF49-BDCF-E45EAAC79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4E63-C7DA-B788-9165-0E47BA4C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4593-505F-896A-D1A9-3A7D4216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AAD63-8FEF-0F10-BA35-21D6E2BE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32D93-387E-23B0-28DC-3036A5876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AACE4-4C90-0612-93BD-E1CF41D19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BEC7-A25E-14FE-6918-E2903585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8571-AE6B-8886-FB0E-C9C2B284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BB73-DCFF-681B-FF3E-0EF2DFCB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6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1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907ED50-DD44-4E6E-8635-AD6000B1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126" y="62039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D8BF6D2C-0328-416A-90AF-5C1E6121F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11" y="552450"/>
            <a:ext cx="10562473" cy="6953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dirty="0"/>
              <a:t>Title</a:t>
            </a:r>
            <a:endParaRPr lang="de-CH" noProof="0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D0D43F1C-C445-4AD4-9795-46850BDE0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411" y="1623503"/>
            <a:ext cx="10562473" cy="415967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94184"/>
              </a:buClr>
              <a:buFont typeface="Wingdings" panose="05000000000000000000" pitchFamily="2" charset="2"/>
              <a:buChar char="§"/>
              <a:defRPr sz="2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79413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 dirty="0"/>
              <a:t>Text </a:t>
            </a:r>
          </a:p>
          <a:p>
            <a:pPr lvl="1"/>
            <a:r>
              <a:rPr lang="de-CH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57532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BC99-0FB2-A789-DB61-14F0D1C7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72BE-8A61-2C1A-5A65-A9E78CB0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AB398-F7E9-B0D3-2740-152EAADC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CAA4-7699-8DDB-341A-DE5CECFF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66AD-B2E9-0636-B81A-D5D17D34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A691-A27C-2FFE-37B8-D5CD1EC9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A7B61-89E7-D733-6DBA-CA9CDDE3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659F-2B7C-F0CF-F911-3DC5A39D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6B2A1-2EEB-DF30-AA73-1AB8201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C39F0-5593-A0C0-4AC9-45AAA79E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36C1-7606-CE7F-76B5-58519E38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CE134-8416-EFF3-5D36-A923C7C7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5054-3EA8-CCF7-A1BB-260D1F7ED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A6C6E-727F-984A-94DF-F57B4BD8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485E2-95F0-B66F-D0B0-72184362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B5CD8-B69E-B1F8-746E-564226DC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5BDF-89EC-A196-A8C6-6229B0B0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6F02C-5D27-0F1C-E0D3-C055FA01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1B31D-9ADC-48B6-4639-8F013FE3D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DFF40-1F0C-9826-7880-918B88EAC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3CCE2-3FDD-BB33-63F2-7C61309F1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007AE-D20A-D177-EB0D-9CE07B0F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175E5-2909-714B-8380-CF6E4884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19ABA-E04F-32B6-E831-44EB0BF3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CB3E-0445-425C-3895-0C590C6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8B6B2-5410-7B02-7462-604DAAF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53181-B24C-5F87-37DB-727AB712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69E6B-8A52-EE56-06F8-185B0FD9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56B24-9B7A-D233-7A3B-D913F390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EE9FD-EC57-A1F5-95D4-C7FC0FC0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2B74-AF18-AFF6-16AA-6D5A7100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2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D2BA-A0F5-1E8E-BDFD-AA62901F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AF9F-BA7F-8BFE-CAF5-72EA9456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205A2-7E68-34A0-5C12-1F2AD3C58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FC0FE-2AD7-F694-4816-CE942EAA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0A421-8975-80A1-4DD8-75141F1C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3FFE2-CC98-73B2-7D02-11BCCB57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1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4D37-112D-E683-4328-4BE6931F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D3493-39EB-1537-0559-ED3FBEF14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6E8B3-87C4-17EA-A1C3-ED8BE89CB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13D62-EBA2-043D-101B-078DD7B8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7BD1-E22D-73C4-9937-B0A08292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56565-6228-2B28-13EC-2EA51C34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6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934EE-3CC7-23B7-40B8-AE5AA369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F5A4-70AE-0D30-B5C6-B8BD572F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57C0-34F8-2ED9-B968-0EA3CBBBB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6BD8-2901-49B1-8D8E-556FC84075A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AEE8-543C-4E36-8E79-65391CB6D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A2EF-5B29-2E1B-3999-91436CD64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9E35-F369-4C7A-BC17-BD81B640B5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1B1E6F3E-D623-33C8-E22A-98048B468B1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16" y="6000427"/>
            <a:ext cx="1879863" cy="7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mailto:alodie.rey-mermet@fernuni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4FE3DB34-A44E-4D83-828D-2C724A71EFD9}"/>
              </a:ext>
            </a:extLst>
          </p:cNvPr>
          <p:cNvSpPr/>
          <p:nvPr/>
        </p:nvSpPr>
        <p:spPr>
          <a:xfrm>
            <a:off x="0" y="4333875"/>
            <a:ext cx="12192001" cy="2524125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ZoneTexte 12">
            <a:extLst>
              <a:ext uri="{FF2B5EF4-FFF2-40B4-BE49-F238E27FC236}">
                <a16:creationId xmlns:a16="http://schemas.microsoft.com/office/drawing/2014/main" id="{5691904C-BE1C-43CF-BF55-FC369BC996C3}"/>
              </a:ext>
            </a:extLst>
          </p:cNvPr>
          <p:cNvSpPr txBox="1"/>
          <p:nvPr/>
        </p:nvSpPr>
        <p:spPr>
          <a:xfrm>
            <a:off x="502444" y="4841885"/>
            <a:ext cx="11187113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Henrik Singmann</a:t>
            </a:r>
            <a:r>
              <a:rPr lang="fr-FR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Alodie Rey-Mermet</a:t>
            </a:r>
            <a:r>
              <a:rPr lang="fr-FR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Klaus Oberauer</a:t>
            </a:r>
            <a:r>
              <a:rPr lang="fr-FR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UCL, </a:t>
            </a:r>
            <a:r>
              <a:rPr lang="fr-FR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UniDistance Suisse, </a:t>
            </a:r>
            <a:r>
              <a:rPr lang="fr-FR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Zurich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7">
            <a:extLst>
              <a:ext uri="{FF2B5EF4-FFF2-40B4-BE49-F238E27FC236}">
                <a16:creationId xmlns:a16="http://schemas.microsoft.com/office/drawing/2014/main" id="{D961945D-255C-0339-8F31-F815740855DB}"/>
              </a:ext>
            </a:extLst>
          </p:cNvPr>
          <p:cNvSpPr/>
          <p:nvPr/>
        </p:nvSpPr>
        <p:spPr>
          <a:xfrm>
            <a:off x="502444" y="304800"/>
            <a:ext cx="112221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Neither Measurement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rror nor Speed-Accuracy Trade-Offs Explain the Difficulty of Establishing Attentional Control as a Psychometric Construct: Evidence from a Latent-Variable Analysis using Diffusion Modelling</a:t>
            </a:r>
            <a:endParaRPr lang="en-US" sz="4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A4CC8-3C48-42F4-9765-591661DA41BB}"/>
              </a:ext>
            </a:extLst>
          </p:cNvPr>
          <p:cNvSpPr/>
          <p:nvPr/>
        </p:nvSpPr>
        <p:spPr>
          <a:xfrm>
            <a:off x="10896600" y="0"/>
            <a:ext cx="96371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FA6AC-DB00-9ACB-F8D4-AF36B95A0D56}"/>
              </a:ext>
            </a:extLst>
          </p:cNvPr>
          <p:cNvSpPr txBox="1"/>
          <p:nvPr/>
        </p:nvSpPr>
        <p:spPr>
          <a:xfrm>
            <a:off x="9243060" y="3964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https://psyarxiv.com/3h26y/</a:t>
            </a:r>
          </a:p>
        </p:txBody>
      </p:sp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77DD3F57-C4EF-90A7-720D-81BEBB0F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20" y="4555807"/>
            <a:ext cx="208026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9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EDBE3E-65A5-D818-49B4-285274A4C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81395"/>
              </p:ext>
            </p:extLst>
          </p:nvPr>
        </p:nvGraphicFramePr>
        <p:xfrm>
          <a:off x="742949" y="594363"/>
          <a:ext cx="10746582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304">
                  <a:extLst>
                    <a:ext uri="{9D8B030D-6E8A-4147-A177-3AD203B41FA5}">
                      <a16:colId xmlns:a16="http://schemas.microsoft.com/office/drawing/2014/main" val="43312413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84800850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816169951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1923714817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2066269166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1425755055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475092575"/>
                    </a:ext>
                  </a:extLst>
                </a:gridCol>
                <a:gridCol w="1354070">
                  <a:extLst>
                    <a:ext uri="{9D8B030D-6E8A-4147-A177-3AD203B41FA5}">
                      <a16:colId xmlns:a16="http://schemas.microsoft.com/office/drawing/2014/main" val="1099571482"/>
                    </a:ext>
                  </a:extLst>
                </a:gridCol>
              </a:tblGrid>
              <a:tr h="498881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</a:rPr>
                        <a:t>Measure</a:t>
                      </a:r>
                      <a:endParaRPr lang="en-GB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</a:rPr>
                        <a:t>Color</a:t>
                      </a:r>
                      <a:endParaRPr lang="en-GB" sz="2200" dirty="0">
                        <a:effectLst/>
                      </a:endParaRPr>
                    </a:p>
                    <a:p>
                      <a:pPr algn="ctr"/>
                      <a:r>
                        <a:rPr lang="en-US" sz="2200" dirty="0">
                          <a:effectLst/>
                        </a:rPr>
                        <a:t>Stroop</a:t>
                      </a:r>
                      <a:endParaRPr lang="en-GB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Number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Stroop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Arrow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flanker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Letter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flanker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Simon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Local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Positive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comp.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92755302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Color </a:t>
                      </a:r>
                      <a:endParaRPr lang="en-GB" sz="2200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Stroop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93235749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Number </a:t>
                      </a:r>
                      <a:endParaRPr lang="en-GB" sz="2200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Stroop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-.02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[-.30, .26]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18825631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Arrow </a:t>
                      </a:r>
                      <a:endParaRPr lang="en-GB" sz="2200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flanker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-.14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[-.42, .17]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.03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[-.23, .30]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43205569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Letter </a:t>
                      </a:r>
                      <a:endParaRPr lang="en-GB" sz="2200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flanker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-.09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[-.37, .21]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.10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[-.18, .37]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.26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[-.01, .51]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22895333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Simon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-.13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[-.40, .17]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.04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[-.18, .27]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.08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[-.15, .31]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.21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[-.04, .45]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76532733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Local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.11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[-.21, .39]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.03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[-.25, .32]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.06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[-.22, .34]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.09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[-.21, .36]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.19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[-.08, .44]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31088255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Positive </a:t>
                      </a:r>
                      <a:endParaRPr lang="en-GB" sz="2200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comp.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-.02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[-.31, .27]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.03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[-.22, .28]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.00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[-.25, .25]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.16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[-.11, .41]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.11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[-.11, .33]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.07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[-.21, .35]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43895438"/>
                  </a:ext>
                </a:extLst>
              </a:tr>
              <a:tr h="49888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Negative </a:t>
                      </a:r>
                      <a:endParaRPr lang="en-GB" sz="2200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comp.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-.04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[-.32, .23]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.16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[-.10, .41]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</a:rPr>
                        <a:t>.06 </a:t>
                      </a:r>
                      <a:endParaRPr lang="en-GB" sz="2200" dirty="0">
                        <a:effectLst/>
                      </a:endParaRPr>
                    </a:p>
                    <a:p>
                      <a:pPr algn="ctr"/>
                      <a:r>
                        <a:rPr lang="en-US" sz="2200" dirty="0">
                          <a:effectLst/>
                        </a:rPr>
                        <a:t>[-.20, .33]</a:t>
                      </a:r>
                      <a:endParaRPr lang="en-GB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.12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[-.16, .37]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.02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[-.21, .25]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</a:rPr>
                        <a:t>.04 </a:t>
                      </a:r>
                      <a:endParaRPr lang="en-GB" sz="2200">
                        <a:effectLst/>
                      </a:endParaRPr>
                    </a:p>
                    <a:p>
                      <a:pPr algn="ctr"/>
                      <a:r>
                        <a:rPr lang="en-US" sz="2200">
                          <a:effectLst/>
                        </a:rPr>
                        <a:t>[-.23, .30]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</a:rPr>
                        <a:t>.09 </a:t>
                      </a:r>
                      <a:endParaRPr lang="en-GB" sz="2200" dirty="0">
                        <a:effectLst/>
                      </a:endParaRPr>
                    </a:p>
                    <a:p>
                      <a:pPr algn="ctr"/>
                      <a:r>
                        <a:rPr lang="en-US" sz="2200" dirty="0">
                          <a:effectLst/>
                        </a:rPr>
                        <a:t>[-.15, .35]</a:t>
                      </a:r>
                      <a:endParaRPr lang="en-GB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370927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8B694C-4AA9-0977-0097-AFC8E35782E7}"/>
              </a:ext>
            </a:extLst>
          </p:cNvPr>
          <p:cNvSpPr txBox="1"/>
          <p:nvPr/>
        </p:nvSpPr>
        <p:spPr>
          <a:xfrm>
            <a:off x="1042991" y="78579"/>
            <a:ext cx="101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Drift rate difference correlations: </a:t>
            </a:r>
            <a:r>
              <a:rPr lang="en-GB" sz="2400" dirty="0"/>
              <a:t>Rey-Mermet et al. (2018) – Younger Adults</a:t>
            </a:r>
            <a:r>
              <a:rPr lang="en-GB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955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D6DD099-566B-AF31-3C0E-7913426E5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b="69585"/>
          <a:stretch/>
        </p:blipFill>
        <p:spPr>
          <a:xfrm>
            <a:off x="-290564" y="1330349"/>
            <a:ext cx="13686982" cy="4460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18035-0A1B-DA2D-2EEA-C889525C9D3D}"/>
              </a:ext>
            </a:extLst>
          </p:cNvPr>
          <p:cNvSpPr txBox="1"/>
          <p:nvPr/>
        </p:nvSpPr>
        <p:spPr>
          <a:xfrm>
            <a:off x="239486" y="7255"/>
            <a:ext cx="1172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SEM on posterior mean correlation matrix: </a:t>
            </a:r>
            <a:r>
              <a:rPr lang="en-GB" sz="2400" dirty="0"/>
              <a:t>Rey-Mermet et al. (2018) – Younger Adults</a:t>
            </a:r>
            <a:r>
              <a:rPr lang="en-GB" sz="2400" b="1" dirty="0"/>
              <a:t>  </a:t>
            </a:r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400307D7-F98A-0A28-ACDA-A7D37B492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5" b="80605"/>
          <a:stretch/>
        </p:blipFill>
        <p:spPr>
          <a:xfrm>
            <a:off x="164345" y="5795422"/>
            <a:ext cx="11528646" cy="11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9BBED-35AF-4EF7-6624-58204486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3"/>
          <a:stretch/>
        </p:blipFill>
        <p:spPr>
          <a:xfrm>
            <a:off x="916779" y="4774004"/>
            <a:ext cx="9849871" cy="365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E6BEF-F24E-CC44-984D-EAB41DEC9C3E}"/>
              </a:ext>
            </a:extLst>
          </p:cNvPr>
          <p:cNvSpPr txBox="1"/>
          <p:nvPr/>
        </p:nvSpPr>
        <p:spPr>
          <a:xfrm>
            <a:off x="1486900" y="-2"/>
            <a:ext cx="922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Model fit: </a:t>
            </a:r>
            <a:r>
              <a:rPr lang="en-GB" sz="2400" dirty="0"/>
              <a:t>Whitehead et al. (2019) – Experiment 2</a:t>
            </a:r>
            <a:endParaRPr lang="en-GB" sz="2400" b="1" dirty="0"/>
          </a:p>
        </p:txBody>
      </p:sp>
      <p:pic>
        <p:nvPicPr>
          <p:cNvPr id="7" name="Picture 6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DF6B9ED4-E75C-9363-0964-A05388E0E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2962" r="33594" b="94808"/>
          <a:stretch/>
        </p:blipFill>
        <p:spPr>
          <a:xfrm>
            <a:off x="4671415" y="1978881"/>
            <a:ext cx="2822713" cy="269019"/>
          </a:xfrm>
          <a:prstGeom prst="rect">
            <a:avLst/>
          </a:prstGeom>
        </p:spPr>
      </p:pic>
      <p:pic>
        <p:nvPicPr>
          <p:cNvPr id="6" name="Picture 5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E9A4345C-4542-BC53-4808-645FC7DC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88" b="97903"/>
          <a:stretch/>
        </p:blipFill>
        <p:spPr>
          <a:xfrm>
            <a:off x="4036385" y="1758717"/>
            <a:ext cx="626797" cy="252963"/>
          </a:xfrm>
          <a:prstGeom prst="rect">
            <a:avLst/>
          </a:prstGeom>
        </p:spPr>
      </p:pic>
      <p:pic>
        <p:nvPicPr>
          <p:cNvPr id="9" name="Picture 8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8C6948B0-EAA8-4C52-8AD1-2AE4E7635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28207" r="33594" b="51126"/>
          <a:stretch/>
        </p:blipFill>
        <p:spPr>
          <a:xfrm>
            <a:off x="4684643" y="2247900"/>
            <a:ext cx="2822713" cy="2493245"/>
          </a:xfrm>
          <a:prstGeom prst="rect">
            <a:avLst/>
          </a:prstGeom>
        </p:spPr>
      </p:pic>
      <p:pic>
        <p:nvPicPr>
          <p:cNvPr id="10" name="Picture 9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950D3E2A-E38C-CC8E-1480-B4DB85257C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r="92801" b="52686"/>
          <a:stretch/>
        </p:blipFill>
        <p:spPr>
          <a:xfrm>
            <a:off x="4036385" y="2256358"/>
            <a:ext cx="682405" cy="2292782"/>
          </a:xfrm>
          <a:prstGeom prst="rect">
            <a:avLst/>
          </a:prstGeom>
        </p:spPr>
      </p:pic>
      <p:pic>
        <p:nvPicPr>
          <p:cNvPr id="8" name="Picture 7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41617AAD-211B-1444-9B31-E4C1C103D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5" t="27551" r="-3244" b="51126"/>
          <a:stretch/>
        </p:blipFill>
        <p:spPr>
          <a:xfrm>
            <a:off x="7473209" y="2168695"/>
            <a:ext cx="682405" cy="25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B694C-4AA9-0977-0097-AFC8E35782E7}"/>
              </a:ext>
            </a:extLst>
          </p:cNvPr>
          <p:cNvSpPr txBox="1"/>
          <p:nvPr/>
        </p:nvSpPr>
        <p:spPr>
          <a:xfrm>
            <a:off x="1042991" y="78579"/>
            <a:ext cx="101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Drift rate difference correlations: </a:t>
            </a:r>
            <a:r>
              <a:rPr lang="en-GB" sz="2400" dirty="0"/>
              <a:t>Whitehead et al. (2019) – Experiment 2</a:t>
            </a:r>
            <a:endParaRPr lang="en-GB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1B9523-BA35-C48E-49E1-EB12AE0CC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54653"/>
              </p:ext>
            </p:extLst>
          </p:nvPr>
        </p:nvGraphicFramePr>
        <p:xfrm>
          <a:off x="3038477" y="1958184"/>
          <a:ext cx="5784054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313">
                  <a:extLst>
                    <a:ext uri="{9D8B030D-6E8A-4147-A177-3AD203B41FA5}">
                      <a16:colId xmlns:a16="http://schemas.microsoft.com/office/drawing/2014/main" val="41763031"/>
                    </a:ext>
                  </a:extLst>
                </a:gridCol>
                <a:gridCol w="1767221">
                  <a:extLst>
                    <a:ext uri="{9D8B030D-6E8A-4147-A177-3AD203B41FA5}">
                      <a16:colId xmlns:a16="http://schemas.microsoft.com/office/drawing/2014/main" val="529604292"/>
                    </a:ext>
                  </a:extLst>
                </a:gridCol>
                <a:gridCol w="1827520">
                  <a:extLst>
                    <a:ext uri="{9D8B030D-6E8A-4147-A177-3AD203B41FA5}">
                      <a16:colId xmlns:a16="http://schemas.microsoft.com/office/drawing/2014/main" val="38321899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Measure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Color</a:t>
                      </a:r>
                      <a:endParaRPr lang="en-GB" sz="2400">
                        <a:effectLst/>
                      </a:endParaRPr>
                    </a:p>
                    <a:p>
                      <a:pPr algn="ctr"/>
                      <a:r>
                        <a:rPr lang="en-US" sz="2400">
                          <a:effectLst/>
                        </a:rPr>
                        <a:t>Stroop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Spatial</a:t>
                      </a:r>
                      <a:endParaRPr lang="en-GB" sz="2400">
                        <a:effectLst/>
                      </a:endParaRPr>
                    </a:p>
                    <a:p>
                      <a:pPr algn="ctr"/>
                      <a:r>
                        <a:rPr lang="en-US" sz="2400">
                          <a:effectLst/>
                        </a:rPr>
                        <a:t>Stroop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28301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Color 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Stroop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56203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Spatial</a:t>
                      </a:r>
                      <a:endParaRPr lang="en-GB" sz="2400">
                        <a:effectLst/>
                      </a:endParaRPr>
                    </a:p>
                    <a:p>
                      <a:r>
                        <a:rPr lang="en-US" sz="2400">
                          <a:effectLst/>
                        </a:rPr>
                        <a:t>Stroop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.20 </a:t>
                      </a:r>
                      <a:endParaRPr lang="en-GB" sz="2400" b="1" dirty="0">
                        <a:effectLst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</a:rPr>
                        <a:t>[.01, .39]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1031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Flanker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.14</a:t>
                      </a:r>
                      <a:endParaRPr lang="en-GB" sz="2400">
                        <a:effectLst/>
                      </a:endParaRPr>
                    </a:p>
                    <a:p>
                      <a:pPr algn="ctr"/>
                      <a:r>
                        <a:rPr lang="en-US" sz="2400">
                          <a:effectLst/>
                        </a:rPr>
                        <a:t>[-.10, .38]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.31</a:t>
                      </a:r>
                      <a:endParaRPr lang="en-GB" sz="2400" b="1" dirty="0">
                        <a:effectLst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</a:rPr>
                        <a:t>[.08, .52]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2327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32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18035-0A1B-DA2D-2EEA-C889525C9D3D}"/>
              </a:ext>
            </a:extLst>
          </p:cNvPr>
          <p:cNvSpPr txBox="1"/>
          <p:nvPr/>
        </p:nvSpPr>
        <p:spPr>
          <a:xfrm>
            <a:off x="239486" y="7255"/>
            <a:ext cx="1172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SEM on posterior mean correlation matrix: </a:t>
            </a:r>
            <a:r>
              <a:rPr lang="en-GB" sz="2400" dirty="0"/>
              <a:t>Whitehead et al. (2019) – Experiment 2</a:t>
            </a:r>
            <a:endParaRPr lang="en-GB" sz="2400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F3787A9-1903-3BFD-F358-65696B474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b="76694"/>
          <a:stretch/>
        </p:blipFill>
        <p:spPr>
          <a:xfrm>
            <a:off x="2907504" y="700413"/>
            <a:ext cx="8274651" cy="3183103"/>
          </a:xfrm>
          <a:prstGeom prst="rect">
            <a:avLst/>
          </a:prstGeom>
        </p:spPr>
      </p:pic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1A8C68A3-4576-785D-9BC3-B42467C96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5" b="21332"/>
          <a:stretch/>
        </p:blipFill>
        <p:spPr>
          <a:xfrm>
            <a:off x="167053" y="4977519"/>
            <a:ext cx="11729957" cy="16538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9BB340-1A84-2441-C3D2-EBE527BFB25D}"/>
                  </a:ext>
                </a:extLst>
              </p:cNvPr>
              <p:cNvSpPr txBox="1"/>
              <p:nvPr/>
            </p:nvSpPr>
            <p:spPr>
              <a:xfrm>
                <a:off x="4692594" y="6481413"/>
                <a:ext cx="280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(omega)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9BB340-1A84-2441-C3D2-EBE527BFB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594" y="6481413"/>
                <a:ext cx="280681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E6BBF0-8D38-4655-2439-CE2DB4719FE2}"/>
              </a:ext>
            </a:extLst>
          </p:cNvPr>
          <p:cNvSpPr/>
          <p:nvPr/>
        </p:nvSpPr>
        <p:spPr>
          <a:xfrm>
            <a:off x="750094" y="4650581"/>
            <a:ext cx="2836069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F1A11-8BF5-EF04-B8B6-2FF458C061FA}"/>
              </a:ext>
            </a:extLst>
          </p:cNvPr>
          <p:cNvSpPr/>
          <p:nvPr/>
        </p:nvSpPr>
        <p:spPr>
          <a:xfrm>
            <a:off x="750093" y="4977519"/>
            <a:ext cx="4900613" cy="566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574E5-555C-1289-BFF9-69596EFF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9A2A5E-29FC-BEF2-E8A5-76B77B46E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034724"/>
              </p:ext>
            </p:extLst>
          </p:nvPr>
        </p:nvGraphicFramePr>
        <p:xfrm>
          <a:off x="4038600" y="1133829"/>
          <a:ext cx="7188201" cy="4586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331">
                  <a:extLst>
                    <a:ext uri="{9D8B030D-6E8A-4147-A177-3AD203B41FA5}">
                      <a16:colId xmlns:a16="http://schemas.microsoft.com/office/drawing/2014/main" val="1950424632"/>
                    </a:ext>
                  </a:extLst>
                </a:gridCol>
                <a:gridCol w="1786314">
                  <a:extLst>
                    <a:ext uri="{9D8B030D-6E8A-4147-A177-3AD203B41FA5}">
                      <a16:colId xmlns:a16="http://schemas.microsoft.com/office/drawing/2014/main" val="1714570356"/>
                    </a:ext>
                  </a:extLst>
                </a:gridCol>
                <a:gridCol w="1721556">
                  <a:extLst>
                    <a:ext uri="{9D8B030D-6E8A-4147-A177-3AD203B41FA5}">
                      <a16:colId xmlns:a16="http://schemas.microsoft.com/office/drawing/2014/main" val="1789028997"/>
                    </a:ext>
                  </a:extLst>
                </a:gridCol>
                <a:gridCol w="1454000">
                  <a:extLst>
                    <a:ext uri="{9D8B030D-6E8A-4147-A177-3AD203B41FA5}">
                      <a16:colId xmlns:a16="http://schemas.microsoft.com/office/drawing/2014/main" val="1978711970"/>
                    </a:ext>
                  </a:extLst>
                </a:gridCol>
                <a:gridCol w="1454000">
                  <a:extLst>
                    <a:ext uri="{9D8B030D-6E8A-4147-A177-3AD203B41FA5}">
                      <a16:colId xmlns:a16="http://schemas.microsoft.com/office/drawing/2014/main" val="1449845685"/>
                    </a:ext>
                  </a:extLst>
                </a:gridCol>
              </a:tblGrid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Dataset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Drift rate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with difference coding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Drift rate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with condition coding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Boundary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separation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Non-decision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time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851218358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331367071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moderately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234963211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1021749181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 dirty="0">
                          <a:effectLst/>
                        </a:rPr>
                        <a:t>No coherent factor 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 dirty="0">
                          <a:effectLst/>
                        </a:rPr>
                        <a:t>of attentional control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moderately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1661673209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 dirty="0">
                          <a:effectLst/>
                        </a:rPr>
                        <a:t>A coherent factor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237421105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533B98A-46A3-544D-34D7-EF61C9DD700B}"/>
              </a:ext>
            </a:extLst>
          </p:cNvPr>
          <p:cNvSpPr/>
          <p:nvPr/>
        </p:nvSpPr>
        <p:spPr>
          <a:xfrm>
            <a:off x="4032515" y="2668659"/>
            <a:ext cx="2596886" cy="156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1DEE6-FB3A-F93F-8291-B56F76EAE3BA}"/>
              </a:ext>
            </a:extLst>
          </p:cNvPr>
          <p:cNvSpPr/>
          <p:nvPr/>
        </p:nvSpPr>
        <p:spPr>
          <a:xfrm>
            <a:off x="4032515" y="4940567"/>
            <a:ext cx="2596886" cy="82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3D2EA-9A39-1590-9D4F-201E99ACE348}"/>
              </a:ext>
            </a:extLst>
          </p:cNvPr>
          <p:cNvSpPr/>
          <p:nvPr/>
        </p:nvSpPr>
        <p:spPr>
          <a:xfrm>
            <a:off x="6569975" y="1137212"/>
            <a:ext cx="1743445" cy="4583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BEA95F-4D93-FE7B-A3FE-97C6270B259E}"/>
              </a:ext>
            </a:extLst>
          </p:cNvPr>
          <p:cNvSpPr/>
          <p:nvPr/>
        </p:nvSpPr>
        <p:spPr>
          <a:xfrm>
            <a:off x="8313420" y="1074421"/>
            <a:ext cx="1469657" cy="466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BDF65F-B2C0-58B0-606D-8B52C739A233}"/>
              </a:ext>
            </a:extLst>
          </p:cNvPr>
          <p:cNvSpPr/>
          <p:nvPr/>
        </p:nvSpPr>
        <p:spPr>
          <a:xfrm>
            <a:off x="9788156" y="1133829"/>
            <a:ext cx="1743445" cy="466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C8A9-04C6-45A3-EFEB-5AFB6AC5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3545-D4D7-26FE-F7FF-258CF7488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1" y="1623502"/>
            <a:ext cx="10562473" cy="4373437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</a:rPr>
              <a:t>Is there a general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attentional control </a:t>
            </a:r>
            <a:r>
              <a:rPr lang="en-US" sz="2400" dirty="0">
                <a:ea typeface="Calibri" panose="020F0502020204030204" pitchFamily="34" charset="0"/>
              </a:rPr>
              <a:t>construct?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b="1" dirty="0">
                <a:ea typeface="Calibri" panose="020F0502020204030204" pitchFamily="34" charset="0"/>
              </a:rPr>
              <a:t>Possibly no</a:t>
            </a:r>
            <a:r>
              <a:rPr lang="en-US" sz="1900" dirty="0">
                <a:ea typeface="Calibri" panose="020F0502020204030204" pitchFamily="34" charset="0"/>
              </a:rPr>
              <a:t>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Recent results question conclusions by Miyake et al. (2000) and Engle et al. (1999) </a:t>
            </a:r>
            <a:r>
              <a:rPr lang="da-DK" sz="1900" dirty="0">
                <a:ea typeface="Calibri" panose="020F0502020204030204" pitchFamily="34" charset="0"/>
              </a:rPr>
              <a:t>(e.g., Karr et al., 2018, </a:t>
            </a:r>
            <a:r>
              <a:rPr lang="da-DK" sz="1900" i="1" dirty="0">
                <a:ea typeface="Calibri" panose="020F0502020204030204" pitchFamily="34" charset="0"/>
              </a:rPr>
              <a:t>Psychol Bull</a:t>
            </a:r>
            <a:r>
              <a:rPr lang="da-DK" sz="1900" dirty="0">
                <a:ea typeface="Calibri" panose="020F0502020204030204" pitchFamily="34" charset="0"/>
              </a:rPr>
              <a:t>; Rey-Mermet et al., 2019, </a:t>
            </a:r>
            <a:r>
              <a:rPr lang="da-DK" sz="1900" i="1" dirty="0">
                <a:ea typeface="Calibri" panose="020F0502020204030204" pitchFamily="34" charset="0"/>
              </a:rPr>
              <a:t>JEP:Gen</a:t>
            </a:r>
            <a:r>
              <a:rPr lang="da-DK" sz="1900" dirty="0">
                <a:ea typeface="Calibri" panose="020F0502020204030204" pitchFamily="34" charset="0"/>
              </a:rPr>
              <a:t>; Rey-Mermet et al., 2020, </a:t>
            </a:r>
            <a:r>
              <a:rPr lang="da-DK" sz="1900" i="1" dirty="0">
                <a:ea typeface="Calibri" panose="020F0502020204030204" pitchFamily="34" charset="0"/>
              </a:rPr>
              <a:t>PlosOne</a:t>
            </a:r>
            <a:r>
              <a:rPr lang="da-DK" sz="1900" dirty="0">
                <a:ea typeface="Calibri" panose="020F0502020204030204" pitchFamily="34" charset="0"/>
              </a:rPr>
              <a:t>; von Bastian et al., 2020, </a:t>
            </a:r>
            <a:r>
              <a:rPr lang="da-DK" sz="1900" i="1" dirty="0">
                <a:ea typeface="Calibri" panose="020F0502020204030204" pitchFamily="34" charset="0"/>
              </a:rPr>
              <a:t>PsyArXiv</a:t>
            </a:r>
            <a:r>
              <a:rPr lang="da-DK" sz="1900" dirty="0">
                <a:ea typeface="Calibri" panose="020F0502020204030204" pitchFamily="34" charset="0"/>
              </a:rPr>
              <a:t>). 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Even with relatively fancy statistical methods there is extremely little evidence for a coherent attentional control construct.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b="1" dirty="0">
                <a:ea typeface="Calibri" panose="020F0502020204030204" pitchFamily="34" charset="0"/>
              </a:rPr>
              <a:t>Possibly yes</a:t>
            </a:r>
            <a:r>
              <a:rPr lang="en-US" sz="1900" dirty="0">
                <a:ea typeface="Calibri" panose="020F0502020204030204" pitchFamily="34" charset="0"/>
              </a:rPr>
              <a:t>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Our data is not yet strong enough: reliability too low, too few participants, wrong statistical model (e.g., work by </a:t>
            </a:r>
            <a:r>
              <a:rPr lang="en-US" sz="1900" dirty="0" err="1">
                <a:ea typeface="Calibri" panose="020F0502020204030204" pitchFamily="34" charset="0"/>
              </a:rPr>
              <a:t>Rouder</a:t>
            </a:r>
            <a:r>
              <a:rPr lang="en-US" sz="1900" dirty="0">
                <a:ea typeface="Calibri" panose="020F0502020204030204" pitchFamily="34" charset="0"/>
              </a:rPr>
              <a:t>, </a:t>
            </a:r>
            <a:r>
              <a:rPr lang="en-US" sz="1900" dirty="0" err="1">
                <a:ea typeface="Calibri" panose="020F0502020204030204" pitchFamily="34" charset="0"/>
              </a:rPr>
              <a:t>Haaf</a:t>
            </a:r>
            <a:r>
              <a:rPr lang="en-US" sz="1900" dirty="0">
                <a:ea typeface="Calibri" panose="020F0502020204030204" pitchFamily="34" charset="0"/>
              </a:rPr>
              <a:t>, et al.)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</a:rPr>
              <a:t>The bigger picture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Claims for general psychological constructs require strong evidence (see also work on </a:t>
            </a:r>
            <a:r>
              <a:rPr lang="en-US" sz="1900" i="1" dirty="0">
                <a:ea typeface="Calibri" panose="020F0502020204030204" pitchFamily="34" charset="0"/>
              </a:rPr>
              <a:t>risk preferences</a:t>
            </a:r>
            <a:r>
              <a:rPr lang="en-US" sz="1900" dirty="0">
                <a:ea typeface="Calibri" panose="020F0502020204030204" pitchFamily="34" charset="0"/>
              </a:rPr>
              <a:t>: </a:t>
            </a:r>
            <a:r>
              <a:rPr lang="en-US" sz="1900" dirty="0" err="1">
                <a:ea typeface="Calibri" panose="020F0502020204030204" pitchFamily="34" charset="0"/>
              </a:rPr>
              <a:t>Pedroni</a:t>
            </a:r>
            <a:r>
              <a:rPr lang="en-US" sz="1900" dirty="0">
                <a:ea typeface="Calibri" panose="020F0502020204030204" pitchFamily="34" charset="0"/>
              </a:rPr>
              <a:t> et al., 2017; Frey et al., 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Maybe methods for uncovering structures in covariance matrices (e.g., FA, SEM) are not appropriate tools for “carving nature at its joints”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51D69-8C68-A734-4DF5-B85F417D3130}"/>
              </a:ext>
            </a:extLst>
          </p:cNvPr>
          <p:cNvSpPr txBox="1"/>
          <p:nvPr/>
        </p:nvSpPr>
        <p:spPr>
          <a:xfrm>
            <a:off x="6042660" y="6707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Preprint: https://psyarxiv.com/3h26y/</a:t>
            </a:r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3AA507EE-C860-F2F1-F0D6-59541D7BA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94" y="0"/>
            <a:ext cx="208026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574E5-555C-1289-BFF9-69596EFF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9A2A5E-29FC-BEF2-E8A5-76B77B46EA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8600" y="1133829"/>
          <a:ext cx="7188201" cy="4586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331">
                  <a:extLst>
                    <a:ext uri="{9D8B030D-6E8A-4147-A177-3AD203B41FA5}">
                      <a16:colId xmlns:a16="http://schemas.microsoft.com/office/drawing/2014/main" val="1950424632"/>
                    </a:ext>
                  </a:extLst>
                </a:gridCol>
                <a:gridCol w="1786314">
                  <a:extLst>
                    <a:ext uri="{9D8B030D-6E8A-4147-A177-3AD203B41FA5}">
                      <a16:colId xmlns:a16="http://schemas.microsoft.com/office/drawing/2014/main" val="1714570356"/>
                    </a:ext>
                  </a:extLst>
                </a:gridCol>
                <a:gridCol w="1721556">
                  <a:extLst>
                    <a:ext uri="{9D8B030D-6E8A-4147-A177-3AD203B41FA5}">
                      <a16:colId xmlns:a16="http://schemas.microsoft.com/office/drawing/2014/main" val="1789028997"/>
                    </a:ext>
                  </a:extLst>
                </a:gridCol>
                <a:gridCol w="1454000">
                  <a:extLst>
                    <a:ext uri="{9D8B030D-6E8A-4147-A177-3AD203B41FA5}">
                      <a16:colId xmlns:a16="http://schemas.microsoft.com/office/drawing/2014/main" val="1978711970"/>
                    </a:ext>
                  </a:extLst>
                </a:gridCol>
                <a:gridCol w="1454000">
                  <a:extLst>
                    <a:ext uri="{9D8B030D-6E8A-4147-A177-3AD203B41FA5}">
                      <a16:colId xmlns:a16="http://schemas.microsoft.com/office/drawing/2014/main" val="1449845685"/>
                    </a:ext>
                  </a:extLst>
                </a:gridCol>
              </a:tblGrid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Dataset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Drift rate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with difference coding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Drift rate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with condition coding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Boundary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separation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Non-decision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time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851218358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331367071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moderately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234963211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1021749181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 dirty="0">
                          <a:effectLst/>
                        </a:rPr>
                        <a:t>No coherent factor 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 dirty="0">
                          <a:effectLst/>
                        </a:rPr>
                        <a:t>of attentional control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moderately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1661673209"/>
                  </a:ext>
                </a:extLst>
              </a:tr>
              <a:tr h="7644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No coherent factor 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of attentional control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A coherent factor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 dirty="0">
                          <a:effectLst/>
                        </a:rPr>
                        <a:t>A coherent factor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17" marR="47717" marT="0" marB="0"/>
                </a:tc>
                <a:extLst>
                  <a:ext uri="{0D108BD9-81ED-4DB2-BD59-A6C34878D82A}">
                    <a16:rowId xmlns:a16="http://schemas.microsoft.com/office/drawing/2014/main" val="237421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05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E6D1-41E7-7D45-A1C3-FCAC1C246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" b="51333"/>
          <a:stretch/>
        </p:blipFill>
        <p:spPr>
          <a:xfrm>
            <a:off x="1030065" y="378622"/>
            <a:ext cx="9849870" cy="613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9BBED-35AF-4EF7-6624-58204486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3"/>
          <a:stretch/>
        </p:blipFill>
        <p:spPr>
          <a:xfrm>
            <a:off x="1030065" y="6550819"/>
            <a:ext cx="9849871" cy="365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E6BEF-F24E-CC44-984D-EAB41DEC9C3E}"/>
              </a:ext>
            </a:extLst>
          </p:cNvPr>
          <p:cNvSpPr txBox="1"/>
          <p:nvPr/>
        </p:nvSpPr>
        <p:spPr>
          <a:xfrm>
            <a:off x="1900238" y="-2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Model fit: </a:t>
            </a:r>
            <a:r>
              <a:rPr lang="en-GB" sz="2400" dirty="0"/>
              <a:t>Rey-Mermet et al. (2018) – Younger Adults</a:t>
            </a:r>
            <a:r>
              <a:rPr lang="en-GB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539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9BBED-35AF-4EF7-6624-58204486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3"/>
          <a:stretch/>
        </p:blipFill>
        <p:spPr>
          <a:xfrm>
            <a:off x="1173184" y="6455404"/>
            <a:ext cx="9849871" cy="365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E6BEF-F24E-CC44-984D-EAB41DEC9C3E}"/>
              </a:ext>
            </a:extLst>
          </p:cNvPr>
          <p:cNvSpPr txBox="1"/>
          <p:nvPr/>
        </p:nvSpPr>
        <p:spPr>
          <a:xfrm>
            <a:off x="1486900" y="-2"/>
            <a:ext cx="922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Model fit: </a:t>
            </a:r>
            <a:r>
              <a:rPr lang="en-GB" sz="2400" dirty="0"/>
              <a:t>Whitehead et al. (2019) – Experiment 2</a:t>
            </a:r>
            <a:endParaRPr lang="en-GB" sz="2400" b="1" dirty="0"/>
          </a:p>
        </p:txBody>
      </p:sp>
      <p:pic>
        <p:nvPicPr>
          <p:cNvPr id="7" name="Picture 6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DF6B9ED4-E75C-9363-0964-A05388E0E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2962" r="33594" b="51126"/>
          <a:stretch/>
        </p:blipFill>
        <p:spPr>
          <a:xfrm>
            <a:off x="4699220" y="858741"/>
            <a:ext cx="2822713" cy="5538950"/>
          </a:xfrm>
          <a:prstGeom prst="rect">
            <a:avLst/>
          </a:prstGeom>
        </p:spPr>
      </p:pic>
      <p:pic>
        <p:nvPicPr>
          <p:cNvPr id="6" name="Picture 5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E9A4345C-4542-BC53-4808-645FC7DC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01" b="51126"/>
          <a:stretch/>
        </p:blipFill>
        <p:spPr>
          <a:xfrm>
            <a:off x="4064190" y="501417"/>
            <a:ext cx="682405" cy="5896275"/>
          </a:xfrm>
          <a:prstGeom prst="rect">
            <a:avLst/>
          </a:prstGeom>
        </p:spPr>
      </p:pic>
      <p:pic>
        <p:nvPicPr>
          <p:cNvPr id="8" name="Picture 7" descr="A graph of a mathematical equation&#10;&#10;Description automatically generated">
            <a:extLst>
              <a:ext uri="{FF2B5EF4-FFF2-40B4-BE49-F238E27FC236}">
                <a16:creationId xmlns:a16="http://schemas.microsoft.com/office/drawing/2014/main" id="{41617AAD-211B-1444-9B31-E4C1C103D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5" r="-3244" b="51126"/>
          <a:stretch/>
        </p:blipFill>
        <p:spPr>
          <a:xfrm>
            <a:off x="7501014" y="501415"/>
            <a:ext cx="682405" cy="58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7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227AB2-A7B9-56E0-A625-619AFC29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64" y="3634856"/>
            <a:ext cx="5792099" cy="2980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01510-834F-6102-7F69-83C6A8E09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8158"/>
            <a:ext cx="5915629" cy="3260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E084C2-EBFE-0777-8B1C-C80567DC4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8" y="85471"/>
            <a:ext cx="5062067" cy="3585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51502-67E8-26DA-D618-432CFC7FC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75" y="3477870"/>
            <a:ext cx="5181600" cy="32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4FE3DB34-A44E-4D83-828D-2C724A71EFD9}"/>
              </a:ext>
            </a:extLst>
          </p:cNvPr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68746F-37AF-4E51-BBEE-5306EFBD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5" y="5839722"/>
            <a:ext cx="1777874" cy="6704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3355F2F-A5E4-47E2-87D5-113F8841C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0" y="6244390"/>
            <a:ext cx="2033979" cy="24168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DB0FA133-43CD-4274-9DA4-9FE1B8C08490}"/>
              </a:ext>
            </a:extLst>
          </p:cNvPr>
          <p:cNvSpPr txBox="1"/>
          <p:nvPr/>
        </p:nvSpPr>
        <p:spPr>
          <a:xfrm>
            <a:off x="465222" y="2359902"/>
            <a:ext cx="10108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GB" sz="3200" dirty="0">
                <a:solidFill>
                  <a:srgbClr val="0EA88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alodie.rey-mermet@fernuni.ch</a:t>
            </a:r>
            <a:endParaRPr lang="de-CH" sz="3200" dirty="0">
              <a:solidFill>
                <a:srgbClr val="0EA8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662104-AB8E-411C-ADDB-92E4A943C645}"/>
              </a:ext>
            </a:extLst>
          </p:cNvPr>
          <p:cNvGrpSpPr/>
          <p:nvPr/>
        </p:nvGrpSpPr>
        <p:grpSpPr>
          <a:xfrm>
            <a:off x="8727271" y="2119452"/>
            <a:ext cx="1846800" cy="2619097"/>
            <a:chOff x="5346170" y="1253771"/>
            <a:chExt cx="1846800" cy="2619097"/>
          </a:xfrm>
        </p:grpSpPr>
        <p:pic>
          <p:nvPicPr>
            <p:cNvPr id="20" name="Picture 19" descr="Qr code&#10;&#10;Description automatically generated">
              <a:extLst>
                <a:ext uri="{FF2B5EF4-FFF2-40B4-BE49-F238E27FC236}">
                  <a16:creationId xmlns:a16="http://schemas.microsoft.com/office/drawing/2014/main" id="{6CE2AD61-D627-4E80-867F-307A86F25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170" y="1718268"/>
              <a:ext cx="1846800" cy="21546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340236-512E-4DE6-9735-98AE3DF64157}"/>
                </a:ext>
              </a:extLst>
            </p:cNvPr>
            <p:cNvGrpSpPr/>
            <p:nvPr/>
          </p:nvGrpSpPr>
          <p:grpSpPr>
            <a:xfrm>
              <a:off x="5346170" y="1253771"/>
              <a:ext cx="1846800" cy="403843"/>
              <a:chOff x="8491021" y="1893862"/>
              <a:chExt cx="1846800" cy="40384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604306-E068-4F97-96D9-ED1BE60E6DA2}"/>
                  </a:ext>
                </a:extLst>
              </p:cNvPr>
              <p:cNvSpPr/>
              <p:nvPr/>
            </p:nvSpPr>
            <p:spPr>
              <a:xfrm rot="18900000">
                <a:off x="9292398" y="2045705"/>
                <a:ext cx="252000" cy="25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BDC91C7-6D1A-46FC-8BB0-2D3D863799F6}"/>
                  </a:ext>
                </a:extLst>
              </p:cNvPr>
              <p:cNvSpPr/>
              <p:nvPr/>
            </p:nvSpPr>
            <p:spPr>
              <a:xfrm>
                <a:off x="8491021" y="1893862"/>
                <a:ext cx="1846800" cy="37816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de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DOWNLOAD SLIDES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319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227AB2-A7B9-56E0-A625-619AFC29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64" y="3634856"/>
            <a:ext cx="5792099" cy="2980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01510-834F-6102-7F69-83C6A8E09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8158"/>
            <a:ext cx="5915629" cy="3260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E084C2-EBFE-0777-8B1C-C80567DC4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8" y="85471"/>
            <a:ext cx="5062067" cy="3585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51502-67E8-26DA-D618-432CFC7FC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75" y="3477870"/>
            <a:ext cx="5181600" cy="3294659"/>
          </a:xfrm>
          <a:prstGeom prst="rect">
            <a:avLst/>
          </a:prstGeom>
        </p:spPr>
      </p:pic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2041978-43EE-B8B4-7DBB-B63CCA6B25DA}"/>
              </a:ext>
            </a:extLst>
          </p:cNvPr>
          <p:cNvSpPr/>
          <p:nvPr/>
        </p:nvSpPr>
        <p:spPr>
          <a:xfrm>
            <a:off x="1736618" y="2998103"/>
            <a:ext cx="7986713" cy="479767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attentional control  as psychometric construct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DF309949-E4BE-1454-A586-18E9583BDF2F}"/>
              </a:ext>
            </a:extLst>
          </p:cNvPr>
          <p:cNvSpPr/>
          <p:nvPr/>
        </p:nvSpPr>
        <p:spPr>
          <a:xfrm>
            <a:off x="2174585" y="574101"/>
            <a:ext cx="2431943" cy="354587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&gt; 18k citations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7BDBC749-0260-91E7-8321-EF0367BE55A6}"/>
              </a:ext>
            </a:extLst>
          </p:cNvPr>
          <p:cNvSpPr/>
          <p:nvPr/>
        </p:nvSpPr>
        <p:spPr>
          <a:xfrm>
            <a:off x="7670510" y="176602"/>
            <a:ext cx="2431943" cy="354587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&gt; 4k citations</a:t>
            </a:r>
          </a:p>
        </p:txBody>
      </p:sp>
    </p:spTree>
    <p:extLst>
      <p:ext uri="{BB962C8B-B14F-4D97-AF65-F5344CB8AC3E}">
        <p14:creationId xmlns:p14="http://schemas.microsoft.com/office/powerpoint/2010/main" val="29324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C8A9-04C6-45A3-EFEB-5AFB6AC5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Calibri" panose="020F0502020204030204" pitchFamily="34" charset="0"/>
              </a:rPr>
              <a:t>Conflict Tasks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3545-D4D7-26FE-F7FF-258CF7488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</a:rPr>
              <a:t>Each trial contains goal relevant and irrelevant information. Irrelevant information can be congruent or incongruent with relevant information.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</a:rPr>
              <a:t>Congruency effect: performance difference between congruent and incongruent trials (RTs or error rate)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ea typeface="Calibri" panose="020F0502020204030204" pitchFamily="34" charset="0"/>
              </a:rPr>
              <a:t>Stroop task: </a:t>
            </a:r>
            <a:r>
              <a:rPr lang="en-US" sz="2400" dirty="0">
                <a:ea typeface="Calibri" panose="020F0502020204030204" pitchFamily="34" charset="0"/>
              </a:rPr>
              <a:t>Name </a:t>
            </a:r>
            <a:r>
              <a:rPr lang="en-US" sz="2400" dirty="0" err="1">
                <a:ea typeface="Calibri" panose="020F0502020204030204" pitchFamily="34" charset="0"/>
              </a:rPr>
              <a:t>colour</a:t>
            </a:r>
            <a:r>
              <a:rPr lang="en-US" sz="2400" dirty="0">
                <a:ea typeface="Calibri" panose="020F0502020204030204" pitchFamily="34" charset="0"/>
              </a:rPr>
              <a:t> in which word is written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Congruent: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red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Incongruent: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green </a:t>
            </a:r>
          </a:p>
        </p:txBody>
      </p:sp>
    </p:spTree>
    <p:extLst>
      <p:ext uri="{BB962C8B-B14F-4D97-AF65-F5344CB8AC3E}">
        <p14:creationId xmlns:p14="http://schemas.microsoft.com/office/powerpoint/2010/main" val="28399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C8A9-04C6-45A3-EFEB-5AFB6AC5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Calibri" panose="020F0502020204030204" pitchFamily="34" charset="0"/>
              </a:rPr>
              <a:t>Methodological Limitations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3545-D4D7-26FE-F7FF-258CF7488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ea typeface="Calibri" panose="020F0502020204030204" pitchFamily="34" charset="0"/>
              </a:rPr>
              <a:t>Recent failures of finding coherent attentional control construct in conflict tasks might be due to:</a:t>
            </a:r>
            <a:r>
              <a:rPr lang="en-US" sz="2400" b="1" dirty="0">
                <a:ea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</a:rPr>
              <a:t>neglect of individual differences in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speed-accuracy trade-offs </a:t>
            </a:r>
            <a:r>
              <a:rPr lang="en-US" sz="2400" dirty="0">
                <a:ea typeface="Calibri" panose="020F0502020204030204" pitchFamily="34" charset="0"/>
              </a:rPr>
              <a:t>when only speed or accuracy is used as dependent variable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</a:rPr>
              <a:t>large </a:t>
            </a:r>
            <a:r>
              <a:rPr lang="en-US" sz="2400" b="1" dirty="0">
                <a:solidFill>
                  <a:srgbClr val="0070C0"/>
                </a:solidFill>
                <a:ea typeface="Calibri" panose="020F0502020204030204" pitchFamily="34" charset="0"/>
              </a:rPr>
              <a:t>measurement error </a:t>
            </a:r>
            <a:r>
              <a:rPr lang="en-US" sz="2400" dirty="0">
                <a:ea typeface="Calibri" panose="020F0502020204030204" pitchFamily="34" charset="0"/>
              </a:rPr>
              <a:t>and</a:t>
            </a:r>
            <a:r>
              <a:rPr lang="en-US" sz="2400" b="1" dirty="0">
                <a:ea typeface="Calibri" panose="020F0502020204030204" pitchFamily="34" charset="0"/>
              </a:rPr>
              <a:t> low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reliability</a:t>
            </a:r>
            <a:r>
              <a:rPr lang="en-US" sz="2400" b="1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of </a:t>
            </a:r>
            <a:r>
              <a:rPr lang="en-US" sz="2400" b="1" dirty="0">
                <a:solidFill>
                  <a:srgbClr val="7030A0"/>
                </a:solidFill>
                <a:ea typeface="Calibri" panose="020F0502020204030204" pitchFamily="34" charset="0"/>
              </a:rPr>
              <a:t>attentional-control</a:t>
            </a:r>
            <a:r>
              <a:rPr lang="en-US" sz="2400" b="1" dirty="0">
                <a:solidFill>
                  <a:srgbClr val="9E1981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</a:rPr>
              <a:t>measures</a:t>
            </a:r>
            <a:endParaRPr lang="en-US" sz="2400" dirty="0">
              <a:ea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use of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difference measures </a:t>
            </a:r>
            <a:r>
              <a:rPr lang="en-US" sz="2400" dirty="0">
                <a:ea typeface="Calibri" panose="020F0502020204030204" pitchFamily="34" charset="0"/>
              </a:rPr>
              <a:t>to assess </a:t>
            </a:r>
            <a:r>
              <a:rPr lang="en-US" sz="2400" b="1" dirty="0">
                <a:solidFill>
                  <a:srgbClr val="7030A0"/>
                </a:solidFill>
                <a:ea typeface="Calibri" panose="020F0502020204030204" pitchFamily="34" charset="0"/>
              </a:rPr>
              <a:t>attentional control</a:t>
            </a:r>
            <a:r>
              <a:rPr lang="en-US" sz="2400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C8A9-04C6-45A3-EFEB-5AFB6AC5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Calibri" panose="020F0502020204030204" pitchFamily="34" charset="0"/>
              </a:rPr>
              <a:t>Research Question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3545-D4D7-26FE-F7FF-258CF7488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BA"/>
                </a:solidFill>
              </a:rPr>
              <a:t>Research question: </a:t>
            </a:r>
            <a:r>
              <a:rPr lang="en-US" sz="2400" dirty="0"/>
              <a:t>Can we establish </a:t>
            </a:r>
            <a:r>
              <a:rPr lang="en-US" sz="2400" b="1" dirty="0"/>
              <a:t>psychometric construct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7030A0"/>
                </a:solidFill>
              </a:rPr>
              <a:t>attentional control </a:t>
            </a:r>
            <a:r>
              <a:rPr lang="en-US" sz="2400" dirty="0"/>
              <a:t>when </a:t>
            </a:r>
            <a:r>
              <a:rPr lang="en-US" sz="2400" b="1" dirty="0">
                <a:solidFill>
                  <a:srgbClr val="0070BA"/>
                </a:solidFill>
              </a:rPr>
              <a:t>methodological limitations </a:t>
            </a:r>
            <a:r>
              <a:rPr lang="en-US" sz="2400" dirty="0"/>
              <a:t>are </a:t>
            </a:r>
            <a:r>
              <a:rPr lang="en-US" sz="2400" b="1" dirty="0"/>
              <a:t>overcome</a:t>
            </a:r>
            <a:r>
              <a:rPr lang="en-US" sz="2400" dirty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BA"/>
                </a:solidFill>
              </a:rPr>
              <a:t>Our approach</a:t>
            </a:r>
            <a:r>
              <a:rPr lang="en-US" sz="2400" dirty="0">
                <a:solidFill>
                  <a:srgbClr val="0070BA"/>
                </a:solidFill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Reanalysis of </a:t>
            </a:r>
            <a:r>
              <a:rPr lang="en-US" sz="2400" b="1" dirty="0"/>
              <a:t>5 data sets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2 data sets from Rey-Mermet et al. (2018) with </a:t>
            </a:r>
            <a:r>
              <a:rPr lang="en-US" sz="1900" b="1" dirty="0"/>
              <a:t>8 conflict tasks</a:t>
            </a:r>
            <a:r>
              <a:rPr lang="en-US" sz="1900" dirty="0"/>
              <a:t>, </a:t>
            </a:r>
            <a:r>
              <a:rPr lang="en-US" sz="1900" b="1" i="1" dirty="0"/>
              <a:t>N =</a:t>
            </a:r>
            <a:r>
              <a:rPr lang="en-US" sz="1900" b="1" dirty="0"/>
              <a:t> 120 &amp; 143</a:t>
            </a:r>
            <a:r>
              <a:rPr lang="en-US" sz="1900" dirty="0"/>
              <a:t>, </a:t>
            </a:r>
            <a:r>
              <a:rPr lang="en-US" sz="1900" b="1" dirty="0"/>
              <a:t>≈ 150 trials per task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900" dirty="0"/>
              <a:t>3 data sets from Whitehead et al. (2019)</a:t>
            </a:r>
            <a:r>
              <a:rPr lang="en-US" sz="1900" dirty="0"/>
              <a:t> with </a:t>
            </a:r>
            <a:r>
              <a:rPr lang="en-US" sz="1900" b="1" dirty="0"/>
              <a:t>3 conflict tasks, </a:t>
            </a:r>
            <a:r>
              <a:rPr lang="en-US" sz="1900" b="1" i="1" dirty="0"/>
              <a:t>N =</a:t>
            </a:r>
            <a:r>
              <a:rPr lang="en-US" sz="1900" b="1" dirty="0"/>
              <a:t> 178 to 210, ≈ 700 trials per task</a:t>
            </a:r>
            <a:endParaRPr lang="en-US" sz="1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Hierarchical-Bayesian 4-parameter diffusion model</a:t>
            </a:r>
            <a:r>
              <a:rPr lang="en-US" sz="2400" dirty="0"/>
              <a:t>: can be applied to all cognitive tasks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Focus on </a:t>
            </a:r>
            <a:r>
              <a:rPr lang="en-US" sz="2400" b="1" dirty="0"/>
              <a:t>drift rate</a:t>
            </a:r>
            <a:r>
              <a:rPr lang="en-US" sz="2400" dirty="0"/>
              <a:t>: ability to control attention in congruent vs. incongruent trials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Estimate correlation matrix of drift rate parameters </a:t>
            </a:r>
            <a:r>
              <a:rPr lang="en-US" sz="2400" dirty="0"/>
              <a:t>(using either difference coding or condition coding) with non-informative LKJ prior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Second step: </a:t>
            </a:r>
            <a:r>
              <a:rPr lang="en-US" sz="2400" b="1" dirty="0"/>
              <a:t>posterior distribution of correlation matrix </a:t>
            </a:r>
            <a:r>
              <a:rPr lang="en-US" sz="2400" dirty="0"/>
              <a:t>for calculation of </a:t>
            </a:r>
            <a:r>
              <a:rPr lang="en-US" sz="2400" b="1" dirty="0"/>
              <a:t>SEMs</a:t>
            </a:r>
            <a:endParaRPr lang="en-US" sz="2400" b="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C8A9-04C6-45A3-EFEB-5AFB6AC5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88139"/>
            <a:ext cx="10562473" cy="695326"/>
          </a:xfrm>
        </p:spPr>
        <p:txBody>
          <a:bodyPr>
            <a:normAutofit/>
          </a:bodyPr>
          <a:lstStyle/>
          <a:p>
            <a:r>
              <a:rPr lang="en-US" sz="3200" dirty="0">
                <a:ea typeface="Calibri" panose="020F0502020204030204" pitchFamily="34" charset="0"/>
              </a:rPr>
              <a:t>Addressing Methodological Limitations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3545-D4D7-26FE-F7FF-258CF7488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11" y="1321594"/>
            <a:ext cx="10562473" cy="5057775"/>
          </a:xfrm>
        </p:spPr>
        <p:txBody>
          <a:bodyPr anchor="ctr">
            <a:normAutofit fontScale="925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</a:rPr>
              <a:t>neglect of individual differences in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speed-accuracy trade-offs </a:t>
            </a:r>
            <a:r>
              <a:rPr lang="en-US" sz="2400" dirty="0">
                <a:ea typeface="Calibri" panose="020F0502020204030204" pitchFamily="34" charset="0"/>
              </a:rPr>
              <a:t>when only speed or accuracy is used as dependent variable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Diffusion model automatically accounts for speed-accuracy trade-offs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</a:rPr>
              <a:t>large </a:t>
            </a:r>
            <a:r>
              <a:rPr lang="en-US" sz="2400" b="1" dirty="0">
                <a:solidFill>
                  <a:srgbClr val="0070C0"/>
                </a:solidFill>
                <a:ea typeface="Calibri" panose="020F0502020204030204" pitchFamily="34" charset="0"/>
              </a:rPr>
              <a:t>measurement error </a:t>
            </a:r>
            <a:r>
              <a:rPr lang="en-US" sz="2400" dirty="0">
                <a:ea typeface="Calibri" panose="020F0502020204030204" pitchFamily="34" charset="0"/>
              </a:rPr>
              <a:t>and</a:t>
            </a:r>
            <a:r>
              <a:rPr lang="en-US" sz="2400" b="1" dirty="0">
                <a:ea typeface="Calibri" panose="020F0502020204030204" pitchFamily="34" charset="0"/>
              </a:rPr>
              <a:t> low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reliability</a:t>
            </a:r>
            <a:r>
              <a:rPr lang="en-US" sz="2400" b="1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of </a:t>
            </a:r>
            <a:r>
              <a:rPr lang="en-US" sz="2400" b="1" dirty="0">
                <a:solidFill>
                  <a:srgbClr val="7030A0"/>
                </a:solidFill>
                <a:ea typeface="Calibri" panose="020F0502020204030204" pitchFamily="34" charset="0"/>
              </a:rPr>
              <a:t>attentional-control</a:t>
            </a:r>
            <a:r>
              <a:rPr lang="en-US" sz="2400" b="1" dirty="0">
                <a:solidFill>
                  <a:srgbClr val="9E1981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</a:rPr>
              <a:t>measures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Lower error on trial-level: Diffusion model adequately describes response time distribution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Lower error on individual-level: Partial pooling through hierarchical-Bayesian approach 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Lower error on correlation: Correlation matrix – basis of SEM – parameter in model (less error accumulation)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Lower error overall: 4-parameter model strikes good balance between bias and variance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use of </a:t>
            </a:r>
            <a:r>
              <a:rPr lang="en-US" sz="2400" b="1" dirty="0">
                <a:solidFill>
                  <a:srgbClr val="0070BA"/>
                </a:solidFill>
                <a:ea typeface="Calibri" panose="020F0502020204030204" pitchFamily="34" charset="0"/>
              </a:rPr>
              <a:t>difference measures </a:t>
            </a:r>
            <a:r>
              <a:rPr lang="en-US" sz="2400" dirty="0">
                <a:ea typeface="Calibri" panose="020F0502020204030204" pitchFamily="34" charset="0"/>
              </a:rPr>
              <a:t>to assess </a:t>
            </a:r>
            <a:r>
              <a:rPr lang="en-US" sz="2400" b="1" dirty="0">
                <a:solidFill>
                  <a:srgbClr val="7030A0"/>
                </a:solidFill>
                <a:ea typeface="Calibri" panose="020F0502020204030204" pitchFamily="34" charset="0"/>
              </a:rPr>
              <a:t>attentional control</a:t>
            </a:r>
            <a:r>
              <a:rPr lang="en-US" sz="2400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</a:rPr>
              <a:t>Two different SEM approaches: </a:t>
            </a:r>
          </a:p>
          <a:p>
            <a:pPr marL="1257300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900" dirty="0">
                <a:ea typeface="Calibri" panose="020F0502020204030204" pitchFamily="34" charset="0"/>
              </a:rPr>
              <a:t>Difference coding approach: model drift rate difference between congruent and incongruent trials</a:t>
            </a:r>
          </a:p>
          <a:p>
            <a:pPr marL="1257300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900" dirty="0">
                <a:ea typeface="Calibri" panose="020F0502020204030204" pitchFamily="34" charset="0"/>
              </a:rPr>
              <a:t>Condition coding approach: bifactor model on congruency condition specific drift rate</a:t>
            </a:r>
          </a:p>
        </p:txBody>
      </p:sp>
    </p:spTree>
    <p:extLst>
      <p:ext uri="{BB962C8B-B14F-4D97-AF65-F5344CB8AC3E}">
        <p14:creationId xmlns:p14="http://schemas.microsoft.com/office/powerpoint/2010/main" val="39482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8030-3A8C-BBD4-E63B-83CEB653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1E119-60C3-7DDF-C628-BBF8A8866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Exemplary present </a:t>
            </a:r>
            <a:r>
              <a:rPr lang="en-GB" b="1" dirty="0"/>
              <a:t>weakest</a:t>
            </a:r>
            <a:r>
              <a:rPr lang="en-GB" dirty="0"/>
              <a:t> and </a:t>
            </a:r>
            <a:r>
              <a:rPr lang="en-GB" b="1" dirty="0"/>
              <a:t>strongest </a:t>
            </a:r>
            <a:r>
              <a:rPr lang="en-GB" b="1" dirty="0">
                <a:solidFill>
                  <a:srgbClr val="0070BA"/>
                </a:solidFill>
              </a:rPr>
              <a:t>converged</a:t>
            </a:r>
            <a:r>
              <a:rPr lang="en-GB" dirty="0">
                <a:solidFill>
                  <a:srgbClr val="0070BA"/>
                </a:solidFill>
              </a:rPr>
              <a:t> </a:t>
            </a:r>
            <a:r>
              <a:rPr lang="en-GB" dirty="0"/>
              <a:t>data sets and models</a:t>
            </a:r>
          </a:p>
          <a:p>
            <a:r>
              <a:rPr lang="en-GB" b="1" dirty="0"/>
              <a:t>Weakest result </a:t>
            </a:r>
            <a:r>
              <a:rPr lang="en-GB" dirty="0"/>
              <a:t>(worst fit and lowest correlations): </a:t>
            </a:r>
            <a:r>
              <a:rPr lang="da-DK" dirty="0"/>
              <a:t>Rey-Mermet et al. (2018) – Younger Adults – Difference Coding</a:t>
            </a:r>
          </a:p>
          <a:p>
            <a:r>
              <a:rPr lang="da-DK" b="1" dirty="0"/>
              <a:t>Strongest result</a:t>
            </a:r>
            <a:r>
              <a:rPr lang="da-DK" dirty="0"/>
              <a:t> (best fit and largest correlations): </a:t>
            </a:r>
            <a:r>
              <a:rPr lang="en-GB" sz="2800" dirty="0"/>
              <a:t>Whitehead et al. 2019 - Exp. 2 – Difference Coding</a:t>
            </a:r>
          </a:p>
          <a:p>
            <a:r>
              <a:rPr lang="da-DK" dirty="0"/>
              <a:t>For each data set and model:</a:t>
            </a:r>
          </a:p>
          <a:p>
            <a:pPr lvl="1"/>
            <a:r>
              <a:rPr lang="da-DK" dirty="0"/>
              <a:t>Model fit</a:t>
            </a:r>
          </a:p>
          <a:p>
            <a:pPr lvl="1"/>
            <a:r>
              <a:rPr lang="da-DK" dirty="0"/>
              <a:t>Drift rate correlations </a:t>
            </a:r>
          </a:p>
          <a:p>
            <a:pPr lvl="1"/>
            <a:r>
              <a:rPr lang="da-DK" dirty="0"/>
              <a:t>SEM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8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E6D1-41E7-7D45-A1C3-FCAC1C246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" b="96993"/>
          <a:stretch/>
        </p:blipFill>
        <p:spPr>
          <a:xfrm>
            <a:off x="1030065" y="1757842"/>
            <a:ext cx="9849870" cy="400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9BBED-35AF-4EF7-6624-58204486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3"/>
          <a:stretch/>
        </p:blipFill>
        <p:spPr>
          <a:xfrm>
            <a:off x="1030065" y="4912519"/>
            <a:ext cx="9849871" cy="365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E6BEF-F24E-CC44-984D-EAB41DEC9C3E}"/>
              </a:ext>
            </a:extLst>
          </p:cNvPr>
          <p:cNvSpPr txBox="1"/>
          <p:nvPr/>
        </p:nvSpPr>
        <p:spPr>
          <a:xfrm>
            <a:off x="1900238" y="-2"/>
            <a:ext cx="837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Model fit (posterior predictive distribution): </a:t>
            </a:r>
            <a:br>
              <a:rPr lang="en-GB" sz="2400" b="1" dirty="0"/>
            </a:br>
            <a:r>
              <a:rPr lang="en-GB" sz="2400" dirty="0"/>
              <a:t>Rey-Mermet et al. (2018) – Younger Adults</a:t>
            </a:r>
            <a:r>
              <a:rPr lang="en-GB" sz="2400" b="1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B0CFE-CB95-D3EC-F1E8-40882D2EE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8" b="51334"/>
          <a:stretch/>
        </p:blipFill>
        <p:spPr>
          <a:xfrm>
            <a:off x="1022445" y="2164080"/>
            <a:ext cx="9849870" cy="27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96D2EF177F0F418A299E9369785461" ma:contentTypeVersion="11" ma:contentTypeDescription="Ein neues Dokument erstellen." ma:contentTypeScope="" ma:versionID="39ee95e0e64ec88ec2ae52f7fb124859">
  <xsd:schema xmlns:xsd="http://www.w3.org/2001/XMLSchema" xmlns:xs="http://www.w3.org/2001/XMLSchema" xmlns:p="http://schemas.microsoft.com/office/2006/metadata/properties" xmlns:ns2="4db144bc-39da-4e0a-a251-ab6fc772cb70" xmlns:ns3="2c41ffe7-fdd6-4cac-93ae-20192ee438dd" targetNamespace="http://schemas.microsoft.com/office/2006/metadata/properties" ma:root="true" ma:fieldsID="21ad2b11358f7e46a21a53248c1aa8f3" ns2:_="" ns3:_="">
    <xsd:import namespace="4db144bc-39da-4e0a-a251-ab6fc772cb70"/>
    <xsd:import namespace="2c41ffe7-fdd6-4cac-93ae-20192ee438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144bc-39da-4e0a-a251-ab6fc772c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1ffe7-fdd6-4cac-93ae-20192ee43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B84CB9-9B13-46D9-9501-C8FB5ACC681F}">
  <ds:schemaRefs>
    <ds:schemaRef ds:uri="http://purl.org/dc/terms/"/>
    <ds:schemaRef ds:uri="f0c22cf4-1430-4638-9e62-31874dd11021"/>
    <ds:schemaRef ds:uri="http://purl.org/dc/dcmitype/"/>
    <ds:schemaRef ds:uri="26abebe6-101c-4f95-b438-ec4b7fc59e9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F4ED87-4A3D-4E9C-A75A-C190020A2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144bc-39da-4e0a-a251-ab6fc772cb70"/>
    <ds:schemaRef ds:uri="2c41ffe7-fdd6-4cac-93ae-20192ee43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948001-FE2C-4092-963B-1AD0F0385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1466</Words>
  <Application>Microsoft Office PowerPoint</Application>
  <PresentationFormat>Widescreen</PresentationFormat>
  <Paragraphs>307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Conflict Tasks</vt:lpstr>
      <vt:lpstr>Methodological Limitations</vt:lpstr>
      <vt:lpstr>Research Question</vt:lpstr>
      <vt:lpstr>Addressing Methodological Limitations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Overview</vt:lpstr>
      <vt:lpstr>Summary</vt:lpstr>
      <vt:lpstr>Results Overview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Alodie Rey-Mermet</dc:creator>
  <cp:lastModifiedBy>Henrik Singmann</cp:lastModifiedBy>
  <cp:revision>39</cp:revision>
  <dcterms:created xsi:type="dcterms:W3CDTF">2022-08-16T15:24:43Z</dcterms:created>
  <dcterms:modified xsi:type="dcterms:W3CDTF">2023-07-20T20:42:16Z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0x0101001396D2EF177F0F418A299E9369785461</vt:lpwstr>
  </property>
</Properties>
</file>