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8" r:id="rId3"/>
    <p:sldId id="264" r:id="rId4"/>
    <p:sldId id="269" r:id="rId5"/>
    <p:sldId id="271" r:id="rId6"/>
    <p:sldId id="270" r:id="rId7"/>
    <p:sldId id="298" r:id="rId8"/>
    <p:sldId id="272" r:id="rId9"/>
    <p:sldId id="275" r:id="rId10"/>
    <p:sldId id="276" r:id="rId11"/>
    <p:sldId id="278" r:id="rId12"/>
    <p:sldId id="277" r:id="rId13"/>
    <p:sldId id="301" r:id="rId14"/>
    <p:sldId id="280" r:id="rId15"/>
    <p:sldId id="281" r:id="rId16"/>
    <p:sldId id="282" r:id="rId17"/>
    <p:sldId id="283" r:id="rId18"/>
    <p:sldId id="284" r:id="rId19"/>
    <p:sldId id="285" r:id="rId20"/>
    <p:sldId id="289" r:id="rId21"/>
    <p:sldId id="290" r:id="rId22"/>
    <p:sldId id="286" r:id="rId23"/>
    <p:sldId id="287" r:id="rId24"/>
    <p:sldId id="288" r:id="rId25"/>
    <p:sldId id="291" r:id="rId26"/>
    <p:sldId id="293" r:id="rId27"/>
    <p:sldId id="294" r:id="rId28"/>
    <p:sldId id="295" r:id="rId29"/>
    <p:sldId id="296" r:id="rId30"/>
    <p:sldId id="299" r:id="rId31"/>
    <p:sldId id="300" r:id="rId32"/>
    <p:sldId id="302" r:id="rId33"/>
    <p:sldId id="308" r:id="rId34"/>
  </p:sldIdLst>
  <p:sldSz cx="9144000" cy="6858000" type="screen4x3"/>
  <p:notesSz cx="6648450" cy="9850438"/>
  <p:custDataLst>
    <p:tags r:id="rId3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EC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541" autoAdjust="0"/>
    <p:restoredTop sz="94432" autoAdjust="0"/>
  </p:normalViewPr>
  <p:slideViewPr>
    <p:cSldViewPr snapToObjects="1" showGuides="1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86" d="100"/>
          <a:sy n="86" d="100"/>
        </p:scale>
        <p:origin x="-3810" y="-84"/>
      </p:cViewPr>
      <p:guideLst>
        <p:guide orient="horz" pos="3103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9219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3765916" y="0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50C642C8-B9F0-4D6E-9D76-C2E23F0727ED}" type="datetime1">
              <a:rPr lang="de-DE"/>
              <a:pPr/>
              <a:t>27.03.2012</a:t>
            </a:fld>
            <a:endParaRPr lang="de-DE"/>
          </a:p>
        </p:txBody>
      </p:sp>
      <p:sp>
        <p:nvSpPr>
          <p:cNvPr id="9220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356206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9221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3765916" y="9356206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33E40B35-C579-4838-87E8-F2D842F12C6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5564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1024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765916" y="0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4C3663EF-66CC-4850-95AF-9C2CEEB561F7}" type="datetime1">
              <a:rPr lang="de-DE"/>
              <a:pPr/>
              <a:t>27.03.2012</a:t>
            </a:fld>
            <a:endParaRPr lang="de-DE"/>
          </a:p>
        </p:txBody>
      </p:sp>
      <p:sp>
        <p:nvSpPr>
          <p:cNvPr id="10244" name="Folienbildplatzhalter 3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64845" y="4678958"/>
            <a:ext cx="5318760" cy="443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4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356206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1024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765916" y="9356206"/>
            <a:ext cx="2880995" cy="4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BEC45CC5-83EB-47A9-9A67-697328074F6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606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TitelE1_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5353051"/>
          </a:xfrm>
          <a:prstGeom prst="rect">
            <a:avLst/>
          </a:prstGeom>
          <a:noFill/>
        </p:spPr>
      </p:pic>
      <p:sp>
        <p:nvSpPr>
          <p:cNvPr id="21507" name="Textplatzhalter 2"/>
          <p:cNvSpPr>
            <a:spLocks noGrp="1"/>
          </p:cNvSpPr>
          <p:nvPr>
            <p:ph type="subTitle" idx="1"/>
          </p:nvPr>
        </p:nvSpPr>
        <p:spPr>
          <a:xfrm>
            <a:off x="466725" y="2060575"/>
            <a:ext cx="7058025" cy="216058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21511" name="Titelplatzhalter 6"/>
          <p:cNvSpPr>
            <a:spLocks noGrp="1"/>
          </p:cNvSpPr>
          <p:nvPr>
            <p:ph type="ctrTitle"/>
          </p:nvPr>
        </p:nvSpPr>
        <p:spPr>
          <a:xfrm>
            <a:off x="466725" y="304800"/>
            <a:ext cx="7418388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4864100"/>
            <a:ext cx="8183563" cy="1997075"/>
          </a:xfrm>
          <a:prstGeom prst="rect">
            <a:avLst/>
          </a:prstGeom>
          <a:solidFill>
            <a:srgbClr val="ECEC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A6021-6303-48DF-AF38-B8FEBA46D60E}" type="datetime1">
              <a:rPr lang="de-DE"/>
              <a:pPr/>
              <a:t>27.03.2012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9FA15-1EE3-4657-BDE1-A37DDF8239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46813" y="304800"/>
            <a:ext cx="1925637" cy="5930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304800"/>
            <a:ext cx="5626100" cy="59309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F88CEE-65E3-4F04-A592-A86B02783A2E}" type="datetime1">
              <a:rPr lang="de-DE"/>
              <a:pPr/>
              <a:t>27.03.2012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75574-CE98-4682-AB84-4FE037BA797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77507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95788" y="1484313"/>
            <a:ext cx="3776662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5DF0D-9FD2-418E-A2F8-B1565F1B54C9}" type="datetime1">
              <a:rPr lang="de-DE"/>
              <a:pPr/>
              <a:t>27.03.2012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07756-222C-4599-BD7C-B8F497BD989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3C2B5-63B0-40DC-BD48-E885E844358A}" type="datetime1">
              <a:rPr lang="de-DE"/>
              <a:pPr/>
              <a:t>27.03.2012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224D8-26CD-45E9-A802-859E7EC54E4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49B28-575C-4B80-ABA5-8926183CCB4C}" type="datetime1">
              <a:rPr lang="de-DE"/>
              <a:pPr/>
              <a:t>27.03.2012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33FAC-EBCF-4645-BAF4-0C5AC23F661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19" descr="InhaltE1_3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646238"/>
          </a:xfrm>
          <a:prstGeom prst="rect">
            <a:avLst/>
          </a:prstGeom>
          <a:noFill/>
        </p:spPr>
      </p:pic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6453188"/>
            <a:ext cx="8175625" cy="403225"/>
          </a:xfrm>
          <a:prstGeom prst="rect">
            <a:avLst/>
          </a:prstGeom>
          <a:solidFill>
            <a:srgbClr val="ECEC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48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484313"/>
            <a:ext cx="770413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Mastertextformat bearbeiten</a:t>
            </a:r>
          </a:p>
          <a:p>
            <a:pPr lvl="1"/>
            <a:r>
              <a:rPr lang="en-US" noProof="0" smtClean="0"/>
              <a:t>Zweite</a:t>
            </a:r>
          </a:p>
          <a:p>
            <a:pPr lvl="2"/>
            <a:r>
              <a:rPr lang="en-US" noProof="0" smtClean="0"/>
              <a:t> 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20488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468313" y="6551613"/>
            <a:ext cx="7905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fld id="{639835CF-B791-4C43-82AF-16D76F8C7C5C}" type="datetime1">
              <a:rPr lang="de-DE"/>
              <a:pPr/>
              <a:t>27.03.2012</a:t>
            </a:fld>
            <a:endParaRPr lang="de-DE"/>
          </a:p>
        </p:txBody>
      </p:sp>
      <p:sp>
        <p:nvSpPr>
          <p:cNvPr id="2048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403350" y="6551613"/>
            <a:ext cx="59769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98989"/>
                </a:solidFill>
                <a:cs typeface="Arial" charset="0"/>
              </a:defRPr>
            </a:lvl1pPr>
          </a:lstStyle>
          <a:p>
            <a:r>
              <a:rPr lang="de-DE" dirty="0" smtClean="0"/>
              <a:t>Dual-Source Model</a:t>
            </a:r>
            <a:endParaRPr lang="de-DE" dirty="0"/>
          </a:p>
        </p:txBody>
      </p:sp>
      <p:sp>
        <p:nvSpPr>
          <p:cNvPr id="20490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7524750" y="6551613"/>
            <a:ext cx="4206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F1D89E64-1D5A-4A1F-87C9-AD583BCA3DA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20491" name="Titelplatzhalter 6"/>
          <p:cNvSpPr>
            <a:spLocks noGrp="1"/>
          </p:cNvSpPr>
          <p:nvPr>
            <p:ph type="title"/>
          </p:nvPr>
        </p:nvSpPr>
        <p:spPr bwMode="auto">
          <a:xfrm>
            <a:off x="468313" y="304800"/>
            <a:ext cx="7056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/>
          </p:cNvSpPr>
          <p:nvPr>
            <p:ph type="subTitle" idx="1"/>
          </p:nvPr>
        </p:nvSpPr>
        <p:spPr>
          <a:xfrm>
            <a:off x="466725" y="5012828"/>
            <a:ext cx="7058025" cy="2160588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Henrik Singmann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Karl Christoph Klauer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Sieghard Beller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5778" name="Rectang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Suppression Effects in the Dual-Source Model of Conditional Reasoning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Estimating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dual-</a:t>
            </a:r>
            <a:r>
              <a:rPr lang="de-DE" dirty="0" err="1" smtClean="0"/>
              <a:t>source</a:t>
            </a:r>
            <a:r>
              <a:rPr lang="de-DE" dirty="0" smtClean="0"/>
              <a:t> 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Participants work on conditional reasoning tasks with different contents on two sessions:</a:t>
            </a:r>
          </a:p>
          <a:p>
            <a:pPr lvl="1"/>
            <a:r>
              <a:rPr lang="en-US" dirty="0" smtClean="0"/>
              <a:t>First session: Problems without conditional rule.</a:t>
            </a:r>
          </a:p>
          <a:p>
            <a:pPr lvl="1"/>
            <a:r>
              <a:rPr lang="en-US" dirty="0" smtClean="0"/>
              <a:t>Second session: Problems with conditional rule.</a:t>
            </a:r>
          </a:p>
          <a:p>
            <a:endParaRPr lang="en-US" dirty="0" smtClean="0"/>
          </a:p>
          <a:p>
            <a:r>
              <a:rPr lang="en-US" dirty="0" smtClean="0"/>
              <a:t>Four contents cross disablers and alternatives:</a:t>
            </a:r>
          </a:p>
          <a:p>
            <a:pPr lvl="1"/>
            <a:r>
              <a:rPr lang="en-US" dirty="0" smtClean="0"/>
              <a:t>If a predator is hungry, then it will search for prey. (few disablers, few alternatives)</a:t>
            </a:r>
          </a:p>
          <a:p>
            <a:pPr lvl="1"/>
            <a:r>
              <a:rPr lang="en-US" dirty="0" smtClean="0"/>
              <a:t>If a person drinks a lot of coke, then the person will gain weight. (many disablers, many alternatives)</a:t>
            </a:r>
          </a:p>
          <a:p>
            <a:pPr lvl="1"/>
            <a:r>
              <a:rPr lang="en-US" dirty="0" smtClean="0"/>
              <a:t>If a balloon is pricked with a needle, then it will quickly lose air. (few disablers, many alternatives)</a:t>
            </a:r>
          </a:p>
          <a:p>
            <a:pPr lvl="1"/>
            <a:r>
              <a:rPr lang="en-US" dirty="0" smtClean="0"/>
              <a:t>If a girl has sexual intercourse, then she will be pregnant. (many disablers, few alternatives)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Estimating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dual-</a:t>
            </a:r>
            <a:r>
              <a:rPr lang="de-DE" dirty="0" err="1" smtClean="0"/>
              <a:t>source</a:t>
            </a:r>
            <a:r>
              <a:rPr lang="de-DE" dirty="0" smtClean="0"/>
              <a:t> 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both sessions participants work on all 4 contents and all four conditional inferences (MP, MT, AC, DA)</a:t>
            </a:r>
          </a:p>
          <a:p>
            <a:endParaRPr lang="en-US" dirty="0" smtClean="0"/>
          </a:p>
          <a:p>
            <a:r>
              <a:rPr lang="en-US" dirty="0" smtClean="0"/>
              <a:t>To obtain better estimates of the perceived probability with which a conclusion holds, participants work on two versions of each inference, the original conclusion and the converse conclusion:</a:t>
            </a:r>
          </a:p>
          <a:p>
            <a:pPr lvl="1"/>
            <a:r>
              <a:rPr lang="en-US" dirty="0" smtClean="0"/>
              <a:t>MP (Original): </a:t>
            </a:r>
            <a:r>
              <a:rPr lang="en-US" i="1" dirty="0" smtClean="0"/>
              <a:t>p</a:t>
            </a:r>
            <a:r>
              <a:rPr lang="en-US" dirty="0" smtClean="0"/>
              <a:t> → </a:t>
            </a:r>
            <a:r>
              <a:rPr lang="en-US" i="1" dirty="0" smtClean="0"/>
              <a:t>q</a:t>
            </a:r>
            <a:r>
              <a:rPr lang="en-US" dirty="0" smtClean="0"/>
              <a:t>; </a:t>
            </a:r>
            <a:r>
              <a:rPr lang="en-US" i="1" dirty="0" smtClean="0"/>
              <a:t>p</a:t>
            </a:r>
            <a:r>
              <a:rPr lang="en-US" dirty="0" smtClean="0"/>
              <a:t> : </a:t>
            </a:r>
            <a:r>
              <a:rPr lang="en-US" i="1" dirty="0" smtClean="0"/>
              <a:t>q</a:t>
            </a:r>
          </a:p>
          <a:p>
            <a:pPr lvl="1"/>
            <a:r>
              <a:rPr lang="en-US" dirty="0" smtClean="0"/>
              <a:t>MP' (Converse): </a:t>
            </a:r>
            <a:r>
              <a:rPr lang="en-US" i="1" dirty="0" smtClean="0"/>
              <a:t>p</a:t>
            </a:r>
            <a:r>
              <a:rPr lang="en-US" dirty="0" smtClean="0"/>
              <a:t> → </a:t>
            </a:r>
            <a:r>
              <a:rPr lang="en-US" i="1" dirty="0" smtClean="0"/>
              <a:t>q</a:t>
            </a:r>
            <a:r>
              <a:rPr lang="en-US" dirty="0" smtClean="0"/>
              <a:t>; </a:t>
            </a:r>
            <a:r>
              <a:rPr lang="en-US" i="1" dirty="0" smtClean="0"/>
              <a:t>p</a:t>
            </a:r>
            <a:r>
              <a:rPr lang="en-US" dirty="0" smtClean="0"/>
              <a:t> : ¬</a:t>
            </a:r>
            <a:r>
              <a:rPr lang="en-US" i="1" dirty="0" smtClean="0"/>
              <a:t>q</a:t>
            </a:r>
          </a:p>
          <a:p>
            <a:endParaRPr lang="en-US" dirty="0" smtClean="0"/>
          </a:p>
          <a:p>
            <a:r>
              <a:rPr lang="en-US" dirty="0" smtClean="0"/>
              <a:t>The model is fitted by minimizing the sum of the squared deviance from data and predictions with a linear weighting function for consistent answers (i.e., if original and converse responses sum to 100, weight is 1)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Klauer et al. (2010): </a:t>
            </a:r>
            <a:r>
              <a:rPr lang="de-DE" dirty="0" err="1" smtClean="0"/>
              <a:t>Exp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92" y="1157587"/>
            <a:ext cx="8815195" cy="364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pieren 14"/>
          <p:cNvGrpSpPr/>
          <p:nvPr/>
        </p:nvGrpSpPr>
        <p:grpSpPr>
          <a:xfrm>
            <a:off x="251520" y="4797152"/>
            <a:ext cx="4401187" cy="1872208"/>
            <a:chOff x="251520" y="3933056"/>
            <a:chExt cx="4401187" cy="1872208"/>
          </a:xfrm>
          <a:solidFill>
            <a:schemeClr val="bg1"/>
          </a:solidFill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/>
            <a:srcRect l="17448" t="75746" r="78133" b="12394"/>
            <a:stretch>
              <a:fillRect/>
            </a:stretch>
          </p:blipFill>
          <p:spPr bwMode="auto">
            <a:xfrm>
              <a:off x="251520" y="3933056"/>
              <a:ext cx="826570" cy="187220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feld 10"/>
            <p:cNvSpPr txBox="1"/>
            <p:nvPr/>
          </p:nvSpPr>
          <p:spPr>
            <a:xfrm>
              <a:off x="917527" y="3987308"/>
              <a:ext cx="3726481" cy="323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DE" sz="1500" dirty="0" err="1" smtClean="0"/>
                <a:t>predator</a:t>
              </a:r>
              <a:r>
                <a:rPr lang="de-DE" sz="1500" dirty="0" smtClean="0"/>
                <a:t>: </a:t>
              </a:r>
              <a:r>
                <a:rPr lang="de-DE" sz="1500" dirty="0" err="1" smtClean="0"/>
                <a:t>few</a:t>
              </a:r>
              <a:r>
                <a:rPr lang="de-DE" sz="1500" dirty="0" smtClean="0"/>
                <a:t> </a:t>
              </a:r>
              <a:r>
                <a:rPr lang="de-DE" sz="1500" dirty="0" err="1" smtClean="0"/>
                <a:t>disablers</a:t>
              </a:r>
              <a:r>
                <a:rPr lang="de-DE" sz="1500" dirty="0" smtClean="0"/>
                <a:t>, </a:t>
              </a:r>
              <a:r>
                <a:rPr lang="de-DE" sz="1500" dirty="0" err="1" smtClean="0"/>
                <a:t>few</a:t>
              </a:r>
              <a:r>
                <a:rPr lang="de-DE" sz="1500" dirty="0" smtClean="0"/>
                <a:t> alternatives</a:t>
              </a:r>
              <a:endParaRPr lang="de-DE" sz="15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917527" y="4473987"/>
              <a:ext cx="3726481" cy="323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DE" sz="1500" dirty="0" err="1" smtClean="0"/>
                <a:t>balloon</a:t>
              </a:r>
              <a:r>
                <a:rPr lang="de-DE" sz="1500" dirty="0" smtClean="0"/>
                <a:t>: </a:t>
              </a:r>
              <a:r>
                <a:rPr lang="de-DE" sz="1500" dirty="0" err="1" smtClean="0"/>
                <a:t>few</a:t>
              </a:r>
              <a:r>
                <a:rPr lang="de-DE" sz="1500" dirty="0" smtClean="0"/>
                <a:t> </a:t>
              </a:r>
              <a:r>
                <a:rPr lang="de-DE" sz="1500" dirty="0" err="1" smtClean="0"/>
                <a:t>disablers</a:t>
              </a:r>
              <a:r>
                <a:rPr lang="de-DE" sz="1500" dirty="0" smtClean="0"/>
                <a:t>, </a:t>
              </a:r>
              <a:r>
                <a:rPr lang="de-DE" sz="1500" dirty="0" err="1" smtClean="0"/>
                <a:t>many</a:t>
              </a:r>
              <a:r>
                <a:rPr lang="de-DE" sz="1500" dirty="0" smtClean="0"/>
                <a:t> alternatives</a:t>
              </a:r>
              <a:endParaRPr lang="de-DE" sz="150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926226" y="4932669"/>
              <a:ext cx="3726481" cy="323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DE" sz="1500" dirty="0" err="1" smtClean="0"/>
                <a:t>girl</a:t>
              </a:r>
              <a:r>
                <a:rPr lang="de-DE" sz="1500" dirty="0" smtClean="0"/>
                <a:t>: </a:t>
              </a:r>
              <a:r>
                <a:rPr lang="de-DE" sz="1500" dirty="0" err="1" smtClean="0"/>
                <a:t>many</a:t>
              </a:r>
              <a:r>
                <a:rPr lang="de-DE" sz="1500" dirty="0" smtClean="0"/>
                <a:t> </a:t>
              </a:r>
              <a:r>
                <a:rPr lang="de-DE" sz="1500" dirty="0" err="1" smtClean="0"/>
                <a:t>disablers</a:t>
              </a:r>
              <a:r>
                <a:rPr lang="de-DE" sz="1500" dirty="0" smtClean="0"/>
                <a:t>, </a:t>
              </a:r>
              <a:r>
                <a:rPr lang="de-DE" sz="1500" dirty="0" err="1" smtClean="0"/>
                <a:t>few</a:t>
              </a:r>
              <a:r>
                <a:rPr lang="de-DE" sz="1500" dirty="0" smtClean="0"/>
                <a:t> alternatives</a:t>
              </a:r>
              <a:endParaRPr lang="de-DE" sz="15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917348" y="5410091"/>
              <a:ext cx="3726481" cy="323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DE" sz="1500" dirty="0" err="1" smtClean="0"/>
                <a:t>coke</a:t>
              </a:r>
              <a:r>
                <a:rPr lang="de-DE" sz="1500" dirty="0" smtClean="0"/>
                <a:t>: </a:t>
              </a:r>
              <a:r>
                <a:rPr lang="de-DE" sz="1500" dirty="0" err="1" smtClean="0"/>
                <a:t>many</a:t>
              </a:r>
              <a:r>
                <a:rPr lang="de-DE" sz="1500" dirty="0" smtClean="0"/>
                <a:t> </a:t>
              </a:r>
              <a:r>
                <a:rPr lang="de-DE" sz="1500" dirty="0" err="1" smtClean="0"/>
                <a:t>disabler</a:t>
              </a:r>
              <a:r>
                <a:rPr lang="de-DE" sz="1500" dirty="0" smtClean="0"/>
                <a:t>, </a:t>
              </a:r>
              <a:r>
                <a:rPr lang="de-DE" sz="1500" dirty="0" err="1" smtClean="0"/>
                <a:t>many</a:t>
              </a:r>
              <a:r>
                <a:rPr lang="de-DE" sz="1500" dirty="0" smtClean="0"/>
                <a:t> alternatives</a:t>
              </a:r>
              <a:endParaRPr lang="de-DE" sz="15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Klauer et al. (2010): </a:t>
            </a:r>
            <a:r>
              <a:rPr lang="de-DE" dirty="0" err="1" smtClean="0"/>
              <a:t>Exp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r="55547"/>
          <a:stretch>
            <a:fillRect/>
          </a:stretch>
        </p:blipFill>
        <p:spPr bwMode="auto">
          <a:xfrm>
            <a:off x="149292" y="1157587"/>
            <a:ext cx="3918652" cy="364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14"/>
          <p:cNvGrpSpPr/>
          <p:nvPr/>
        </p:nvGrpSpPr>
        <p:grpSpPr>
          <a:xfrm>
            <a:off x="251520" y="4797152"/>
            <a:ext cx="4401187" cy="1872208"/>
            <a:chOff x="251520" y="3933056"/>
            <a:chExt cx="4401187" cy="1872208"/>
          </a:xfrm>
          <a:solidFill>
            <a:schemeClr val="bg1"/>
          </a:solidFill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/>
            <a:srcRect l="17448" t="75746" r="78133" b="12394"/>
            <a:stretch>
              <a:fillRect/>
            </a:stretch>
          </p:blipFill>
          <p:spPr bwMode="auto">
            <a:xfrm>
              <a:off x="251520" y="3933056"/>
              <a:ext cx="826570" cy="187220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feld 10"/>
            <p:cNvSpPr txBox="1"/>
            <p:nvPr/>
          </p:nvSpPr>
          <p:spPr>
            <a:xfrm>
              <a:off x="917527" y="3987308"/>
              <a:ext cx="3726481" cy="323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DE" sz="1500" dirty="0" err="1" smtClean="0"/>
                <a:t>predator</a:t>
              </a:r>
              <a:r>
                <a:rPr lang="de-DE" sz="1500" dirty="0" smtClean="0"/>
                <a:t>: </a:t>
              </a:r>
              <a:r>
                <a:rPr lang="de-DE" sz="1500" dirty="0" err="1" smtClean="0"/>
                <a:t>few</a:t>
              </a:r>
              <a:r>
                <a:rPr lang="de-DE" sz="1500" dirty="0" smtClean="0"/>
                <a:t> </a:t>
              </a:r>
              <a:r>
                <a:rPr lang="de-DE" sz="1500" dirty="0" err="1" smtClean="0"/>
                <a:t>disablers</a:t>
              </a:r>
              <a:r>
                <a:rPr lang="de-DE" sz="1500" dirty="0" smtClean="0"/>
                <a:t>, </a:t>
              </a:r>
              <a:r>
                <a:rPr lang="de-DE" sz="1500" dirty="0" err="1" smtClean="0"/>
                <a:t>few</a:t>
              </a:r>
              <a:r>
                <a:rPr lang="de-DE" sz="1500" dirty="0" smtClean="0"/>
                <a:t> alternatives</a:t>
              </a:r>
              <a:endParaRPr lang="de-DE" sz="15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917527" y="4473987"/>
              <a:ext cx="3726481" cy="323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DE" sz="1500" dirty="0" err="1" smtClean="0"/>
                <a:t>balloon</a:t>
              </a:r>
              <a:r>
                <a:rPr lang="de-DE" sz="1500" dirty="0" smtClean="0"/>
                <a:t>: </a:t>
              </a:r>
              <a:r>
                <a:rPr lang="de-DE" sz="1500" dirty="0" err="1" smtClean="0"/>
                <a:t>few</a:t>
              </a:r>
              <a:r>
                <a:rPr lang="de-DE" sz="1500" dirty="0" smtClean="0"/>
                <a:t> </a:t>
              </a:r>
              <a:r>
                <a:rPr lang="de-DE" sz="1500" dirty="0" err="1" smtClean="0"/>
                <a:t>disablers</a:t>
              </a:r>
              <a:r>
                <a:rPr lang="de-DE" sz="1500" dirty="0" smtClean="0"/>
                <a:t>, </a:t>
              </a:r>
              <a:r>
                <a:rPr lang="de-DE" sz="1500" dirty="0" err="1" smtClean="0"/>
                <a:t>many</a:t>
              </a:r>
              <a:r>
                <a:rPr lang="de-DE" sz="1500" dirty="0" smtClean="0"/>
                <a:t> alternatives</a:t>
              </a:r>
              <a:endParaRPr lang="de-DE" sz="150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926226" y="4932669"/>
              <a:ext cx="3726481" cy="323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DE" sz="1500" dirty="0" err="1" smtClean="0"/>
                <a:t>girl</a:t>
              </a:r>
              <a:r>
                <a:rPr lang="de-DE" sz="1500" dirty="0" smtClean="0"/>
                <a:t>: </a:t>
              </a:r>
              <a:r>
                <a:rPr lang="de-DE" sz="1500" dirty="0" err="1" smtClean="0"/>
                <a:t>many</a:t>
              </a:r>
              <a:r>
                <a:rPr lang="de-DE" sz="1500" dirty="0" smtClean="0"/>
                <a:t> </a:t>
              </a:r>
              <a:r>
                <a:rPr lang="de-DE" sz="1500" dirty="0" err="1" smtClean="0"/>
                <a:t>disablers</a:t>
              </a:r>
              <a:r>
                <a:rPr lang="de-DE" sz="1500" dirty="0" smtClean="0"/>
                <a:t>, </a:t>
              </a:r>
              <a:r>
                <a:rPr lang="de-DE" sz="1500" dirty="0" err="1" smtClean="0"/>
                <a:t>few</a:t>
              </a:r>
              <a:r>
                <a:rPr lang="de-DE" sz="1500" dirty="0" smtClean="0"/>
                <a:t> alternatives</a:t>
              </a:r>
              <a:endParaRPr lang="de-DE" sz="15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917348" y="5410091"/>
              <a:ext cx="3726481" cy="323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DE" sz="1500" dirty="0" err="1" smtClean="0"/>
                <a:t>coke</a:t>
              </a:r>
              <a:r>
                <a:rPr lang="de-DE" sz="1500" dirty="0" smtClean="0"/>
                <a:t>: </a:t>
              </a:r>
              <a:r>
                <a:rPr lang="de-DE" sz="1500" dirty="0" err="1" smtClean="0"/>
                <a:t>many</a:t>
              </a:r>
              <a:r>
                <a:rPr lang="de-DE" sz="1500" dirty="0" smtClean="0"/>
                <a:t> </a:t>
              </a:r>
              <a:r>
                <a:rPr lang="de-DE" sz="1500" dirty="0" err="1" smtClean="0"/>
                <a:t>disabler</a:t>
              </a:r>
              <a:r>
                <a:rPr lang="de-DE" sz="1500" dirty="0" smtClean="0"/>
                <a:t>, </a:t>
              </a:r>
              <a:r>
                <a:rPr lang="de-DE" sz="1500" dirty="0" err="1" smtClean="0"/>
                <a:t>many</a:t>
              </a:r>
              <a:r>
                <a:rPr lang="de-DE" sz="1500" dirty="0" smtClean="0"/>
                <a:t> alternatives</a:t>
              </a:r>
              <a:endParaRPr lang="de-DE" sz="1500" dirty="0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103" y="2780928"/>
            <a:ext cx="4120377" cy="378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5508104" y="177281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R</a:t>
            </a:r>
            <a:r>
              <a:rPr lang="de-DE" sz="2400" dirty="0" smtClean="0"/>
              <a:t>² = .88; </a:t>
            </a:r>
            <a:r>
              <a:rPr lang="el-GR" sz="2400" dirty="0" smtClean="0"/>
              <a:t>λ</a:t>
            </a:r>
            <a:r>
              <a:rPr lang="de-DE" sz="2400" dirty="0" smtClean="0"/>
              <a:t> = .40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Suppression </a:t>
            </a:r>
            <a:r>
              <a:rPr lang="de-DE" dirty="0" err="1" smtClean="0"/>
              <a:t>effects</a:t>
            </a:r>
            <a:r>
              <a:rPr lang="de-DE" dirty="0" smtClean="0"/>
              <a:t> (Byrne, 1989) *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84313"/>
            <a:ext cx="7704137" cy="223271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Counterexamples (disablers and alternatives) implicitly influence endorsement to inferences.</a:t>
            </a:r>
          </a:p>
          <a:p>
            <a:endParaRPr lang="en-US" sz="2400" dirty="0" smtClean="0"/>
          </a:p>
          <a:p>
            <a:r>
              <a:rPr lang="en-US" sz="2400" dirty="0" smtClean="0"/>
              <a:t>Byrne (1989) showed that additional premises with explicit counterexamples defeat otherwise valid inferences (i.e., human reasoning is non-monotonic)</a:t>
            </a:r>
          </a:p>
          <a:p>
            <a:endParaRPr lang="en-US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79512" y="4028871"/>
            <a:ext cx="4392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If</a:t>
            </a:r>
            <a:r>
              <a:rPr lang="de-DE" dirty="0" smtClean="0"/>
              <a:t> a </a:t>
            </a:r>
            <a:r>
              <a:rPr lang="de-DE" dirty="0" err="1" smtClean="0"/>
              <a:t>girl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sexual </a:t>
            </a:r>
            <a:r>
              <a:rPr lang="de-DE" dirty="0" err="1" smtClean="0"/>
              <a:t>intercourse</a:t>
            </a:r>
            <a:r>
              <a:rPr lang="de-DE" dirty="0" smtClean="0"/>
              <a:t>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she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pregnant</a:t>
            </a:r>
            <a:r>
              <a:rPr lang="de-DE" dirty="0" smtClean="0"/>
              <a:t>.</a:t>
            </a:r>
          </a:p>
          <a:p>
            <a:r>
              <a:rPr lang="de-DE" dirty="0" smtClean="0"/>
              <a:t>A </a:t>
            </a:r>
            <a:r>
              <a:rPr lang="de-DE" dirty="0" err="1" smtClean="0"/>
              <a:t>girl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sexual </a:t>
            </a:r>
            <a:r>
              <a:rPr lang="de-DE" dirty="0" err="1" smtClean="0"/>
              <a:t>intercourse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likely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she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pregnant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716015" y="4028871"/>
            <a:ext cx="4392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If</a:t>
            </a:r>
            <a:r>
              <a:rPr lang="de-DE" dirty="0" smtClean="0"/>
              <a:t> a </a:t>
            </a:r>
            <a:r>
              <a:rPr lang="de-DE" dirty="0" err="1" smtClean="0"/>
              <a:t>girl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sexual </a:t>
            </a:r>
            <a:r>
              <a:rPr lang="de-DE" dirty="0" err="1" smtClean="0"/>
              <a:t>intercourse</a:t>
            </a:r>
            <a:r>
              <a:rPr lang="de-DE" dirty="0" smtClean="0"/>
              <a:t>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she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pregnant</a:t>
            </a:r>
            <a:r>
              <a:rPr lang="de-DE" dirty="0" smtClean="0"/>
              <a:t>.</a:t>
            </a:r>
          </a:p>
          <a:p>
            <a:r>
              <a:rPr lang="de-DE" dirty="0" smtClean="0"/>
              <a:t>A </a:t>
            </a:r>
            <a:r>
              <a:rPr lang="de-DE" dirty="0" err="1" smtClean="0"/>
              <a:t>girl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sexual </a:t>
            </a:r>
            <a:r>
              <a:rPr lang="de-DE" dirty="0" err="1" smtClean="0"/>
              <a:t>intercourse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likely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she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pregnant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r>
              <a:rPr lang="de-DE" dirty="0" smtClean="0"/>
              <a:t>: </a:t>
            </a:r>
          </a:p>
          <a:p>
            <a:r>
              <a:rPr lang="de-DE" dirty="0" smtClean="0"/>
              <a:t>A </a:t>
            </a:r>
            <a:r>
              <a:rPr lang="de-DE" dirty="0" err="1" smtClean="0"/>
              <a:t>girl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b="1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pregnant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she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contraceptives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Suppression Effects: Exp. 1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Research question: Which parameters are affected by suppression effects?</a:t>
            </a:r>
          </a:p>
          <a:p>
            <a:endParaRPr lang="en-US" sz="2400" dirty="0" smtClean="0"/>
          </a:p>
          <a:p>
            <a:r>
              <a:rPr lang="en-US" sz="2400" dirty="0" smtClean="0"/>
              <a:t>Participants work on original and converse conditional inferences (4 contents) in two phases:</a:t>
            </a:r>
          </a:p>
          <a:p>
            <a:pPr lvl="1"/>
            <a:r>
              <a:rPr lang="en-US" sz="2000" dirty="0" smtClean="0"/>
              <a:t>knowledge phase: without rule</a:t>
            </a:r>
          </a:p>
          <a:p>
            <a:pPr lvl="1"/>
            <a:r>
              <a:rPr lang="en-US" sz="2000" dirty="0" smtClean="0"/>
              <a:t>rule phase: with rule</a:t>
            </a:r>
          </a:p>
          <a:p>
            <a:endParaRPr lang="en-US" sz="2400" dirty="0" smtClean="0"/>
          </a:p>
          <a:p>
            <a:r>
              <a:rPr lang="en-US" sz="2400" dirty="0" smtClean="0"/>
              <a:t>Three conditions:</a:t>
            </a:r>
          </a:p>
          <a:p>
            <a:pPr lvl="1"/>
            <a:r>
              <a:rPr lang="en-US" sz="2000" dirty="0" smtClean="0"/>
              <a:t>baseline (no explicit counterexamples), n = 26</a:t>
            </a:r>
          </a:p>
          <a:p>
            <a:pPr lvl="1"/>
            <a:r>
              <a:rPr lang="en-US" sz="2000" dirty="0" smtClean="0"/>
              <a:t>disablers (three additional disablers), n = 27</a:t>
            </a:r>
          </a:p>
          <a:p>
            <a:pPr lvl="1"/>
            <a:r>
              <a:rPr lang="en-US" sz="2000" dirty="0" smtClean="0"/>
              <a:t>alternatives (three additional alternatives), n = 24</a:t>
            </a: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16" y="44624"/>
            <a:ext cx="4283968" cy="679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26813"/>
            <a:ext cx="4311987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83" y="44624"/>
            <a:ext cx="4274301" cy="674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146" y="8878"/>
            <a:ext cx="43364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Fits</a:t>
            </a:r>
            <a:r>
              <a:rPr lang="de-DE" dirty="0" smtClean="0"/>
              <a:t>, </a:t>
            </a:r>
            <a:r>
              <a:rPr lang="de-DE" dirty="0" err="1" smtClean="0"/>
              <a:t>Weighting</a:t>
            </a:r>
            <a:r>
              <a:rPr lang="de-DE" dirty="0" smtClean="0"/>
              <a:t> (</a:t>
            </a:r>
            <a:r>
              <a:rPr lang="el-GR" dirty="0" smtClean="0"/>
              <a:t>λ</a:t>
            </a:r>
            <a:r>
              <a:rPr lang="de-DE" dirty="0" smtClean="0"/>
              <a:t>), &amp; Form (</a:t>
            </a:r>
            <a:r>
              <a:rPr lang="el-GR" dirty="0" smtClean="0"/>
              <a:t>τ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340768"/>
            <a:ext cx="6479951" cy="4751387"/>
          </a:xfrm>
        </p:spPr>
        <p:txBody>
          <a:bodyPr/>
          <a:lstStyle/>
          <a:p>
            <a:r>
              <a:rPr lang="de-DE" sz="2400" dirty="0" smtClean="0"/>
              <a:t>Model fit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good</a:t>
            </a:r>
            <a:r>
              <a:rPr lang="de-DE" sz="2400" dirty="0" smtClean="0"/>
              <a:t> (R² = 0.91), </a:t>
            </a: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difference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conditions</a:t>
            </a:r>
            <a:endParaRPr lang="de-DE" sz="2400" dirty="0" smtClean="0"/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345733"/>
            <a:ext cx="4388478" cy="360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2627784" y="450912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***</a:t>
            </a:r>
            <a:endParaRPr lang="de-DE" sz="20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7836" y="2345733"/>
            <a:ext cx="4208660" cy="422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0571" y="1399431"/>
            <a:ext cx="16859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Knowledge</a:t>
            </a:r>
            <a:r>
              <a:rPr lang="de-DE" dirty="0" smtClean="0"/>
              <a:t> Paramaters (</a:t>
            </a:r>
            <a:r>
              <a:rPr lang="de-DE" dirty="0" err="1" smtClean="0"/>
              <a:t>Xsi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268760"/>
            <a:ext cx="7704137" cy="4751387"/>
          </a:xfrm>
        </p:spPr>
        <p:txBody>
          <a:bodyPr/>
          <a:lstStyle/>
          <a:p>
            <a:r>
              <a:rPr lang="de-DE" sz="2000" dirty="0" smtClean="0"/>
              <a:t>3-way </a:t>
            </a:r>
            <a:r>
              <a:rPr lang="de-DE" sz="2000" dirty="0" err="1" smtClean="0"/>
              <a:t>interaction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</a:t>
            </a:r>
            <a:r>
              <a:rPr lang="de-DE" sz="2000" dirty="0" smtClean="0"/>
              <a:t> × </a:t>
            </a:r>
            <a:r>
              <a:rPr lang="de-DE" sz="2000" dirty="0" err="1" smtClean="0"/>
              <a:t>content</a:t>
            </a:r>
            <a:r>
              <a:rPr lang="de-DE" sz="2000" dirty="0" smtClean="0"/>
              <a:t> × </a:t>
            </a:r>
            <a:r>
              <a:rPr lang="de-DE" sz="2000" dirty="0" err="1" smtClean="0"/>
              <a:t>inference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not </a:t>
            </a:r>
            <a:r>
              <a:rPr lang="de-DE" sz="2000" dirty="0" err="1" smtClean="0"/>
              <a:t>significant</a:t>
            </a:r>
            <a:r>
              <a:rPr lang="de-DE" sz="2000" dirty="0" smtClean="0"/>
              <a:t> (</a:t>
            </a:r>
            <a:r>
              <a:rPr lang="de-DE" sz="2000" i="1" dirty="0" smtClean="0"/>
              <a:t>p</a:t>
            </a:r>
            <a:r>
              <a:rPr lang="de-DE" sz="2000" dirty="0" smtClean="0"/>
              <a:t> = .07),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2-way </a:t>
            </a:r>
            <a:r>
              <a:rPr lang="de-DE" sz="2000" dirty="0" err="1" smtClean="0"/>
              <a:t>interaction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</a:t>
            </a:r>
            <a:r>
              <a:rPr lang="de-DE" sz="2000" dirty="0" smtClean="0"/>
              <a:t> × </a:t>
            </a:r>
            <a:r>
              <a:rPr lang="de-DE" sz="2000" dirty="0" err="1" smtClean="0"/>
              <a:t>inference</a:t>
            </a:r>
            <a:r>
              <a:rPr lang="de-DE" sz="2000" dirty="0" smtClean="0"/>
              <a:t> (</a:t>
            </a:r>
            <a:r>
              <a:rPr lang="de-DE" sz="2000" i="1" dirty="0" smtClean="0"/>
              <a:t>p</a:t>
            </a:r>
            <a:r>
              <a:rPr lang="de-DE" sz="2000" dirty="0" smtClean="0"/>
              <a:t> &lt; .001):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2513680"/>
            <a:ext cx="5673824" cy="429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Conditional</a:t>
            </a:r>
            <a:r>
              <a:rPr lang="de-DE" dirty="0" smtClean="0"/>
              <a:t> </a:t>
            </a:r>
            <a:r>
              <a:rPr lang="de-DE" dirty="0" err="1" smtClean="0"/>
              <a:t>Reasoning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12776"/>
            <a:ext cx="7704137" cy="4897015"/>
          </a:xfrm>
        </p:spPr>
        <p:txBody>
          <a:bodyPr>
            <a:normAutofit fontScale="92500"/>
          </a:bodyPr>
          <a:lstStyle/>
          <a:p>
            <a:pPr lvl="0">
              <a:defRPr/>
            </a:pPr>
            <a:r>
              <a:rPr lang="de-DE" dirty="0" smtClean="0"/>
              <a:t>A </a:t>
            </a:r>
            <a:r>
              <a:rPr lang="de-DE" dirty="0" err="1" smtClean="0"/>
              <a:t>conditional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rule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form:</a:t>
            </a:r>
            <a:br>
              <a:rPr lang="de-DE" dirty="0" smtClean="0"/>
            </a:b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i="1" dirty="0" smtClean="0"/>
              <a:t>p</a:t>
            </a:r>
            <a:r>
              <a:rPr lang="de-DE" dirty="0" smtClean="0"/>
              <a:t>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i="1" dirty="0" smtClean="0"/>
              <a:t>q</a:t>
            </a:r>
            <a:r>
              <a:rPr lang="de-DE" dirty="0" smtClean="0"/>
              <a:t>.</a:t>
            </a:r>
          </a:p>
          <a:p>
            <a:pPr lvl="0">
              <a:defRPr/>
            </a:pPr>
            <a:endParaRPr lang="de-DE" dirty="0" smtClean="0"/>
          </a:p>
          <a:p>
            <a:pPr lvl="0">
              <a:defRPr/>
            </a:pPr>
            <a:r>
              <a:rPr lang="de-DE" dirty="0" err="1" smtClean="0"/>
              <a:t>Conditional</a:t>
            </a:r>
            <a:r>
              <a:rPr lang="de-DE" dirty="0" smtClean="0"/>
              <a:t> </a:t>
            </a:r>
            <a:r>
              <a:rPr lang="de-DE" dirty="0" err="1" smtClean="0"/>
              <a:t>inferences</a:t>
            </a:r>
            <a:r>
              <a:rPr lang="de-DE" dirty="0" smtClean="0"/>
              <a:t> </a:t>
            </a:r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consist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conditional</a:t>
            </a:r>
            <a:r>
              <a:rPr lang="de-DE" dirty="0" smtClean="0"/>
              <a:t> </a:t>
            </a:r>
            <a:r>
              <a:rPr lang="de-DE" dirty="0" err="1" smtClean="0"/>
              <a:t>rule</a:t>
            </a:r>
            <a:r>
              <a:rPr lang="de-DE" dirty="0" smtClean="0"/>
              <a:t> (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premise</a:t>
            </a:r>
            <a:r>
              <a:rPr lang="de-DE" dirty="0" smtClean="0"/>
              <a:t>), a </a:t>
            </a:r>
            <a:r>
              <a:rPr lang="de-DE" dirty="0" err="1" smtClean="0"/>
              <a:t>minor</a:t>
            </a:r>
            <a:r>
              <a:rPr lang="de-DE" dirty="0" smtClean="0"/>
              <a:t> </a:t>
            </a:r>
            <a:r>
              <a:rPr lang="de-DE" dirty="0" err="1" smtClean="0"/>
              <a:t>premise</a:t>
            </a:r>
            <a:r>
              <a:rPr lang="de-DE" dirty="0" smtClean="0"/>
              <a:t> (e.g., </a:t>
            </a:r>
            <a:r>
              <a:rPr lang="de-DE" i="1" dirty="0" smtClean="0"/>
              <a:t>p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conclusion</a:t>
            </a:r>
            <a:r>
              <a:rPr lang="de-DE" dirty="0" smtClean="0"/>
              <a:t> (e.g., </a:t>
            </a:r>
            <a:r>
              <a:rPr lang="de-DE" i="1" dirty="0" smtClean="0"/>
              <a:t>q</a:t>
            </a:r>
            <a:r>
              <a:rPr lang="de-DE" dirty="0" smtClean="0"/>
              <a:t>). e.g.:</a:t>
            </a:r>
          </a:p>
          <a:p>
            <a:pPr lvl="0">
              <a:defRPr/>
            </a:pPr>
            <a:endParaRPr lang="de-DE" dirty="0" smtClean="0"/>
          </a:p>
          <a:p>
            <a:pPr lvl="0">
              <a:buNone/>
              <a:defRPr/>
            </a:pPr>
            <a:r>
              <a:rPr lang="de-DE" dirty="0" smtClean="0"/>
              <a:t>	</a:t>
            </a:r>
            <a:r>
              <a:rPr lang="de-DE" dirty="0" err="1" smtClean="0"/>
              <a:t>If</a:t>
            </a:r>
            <a:r>
              <a:rPr lang="de-DE" dirty="0" smtClean="0"/>
              <a:t> a </a:t>
            </a:r>
            <a:r>
              <a:rPr lang="de-DE" dirty="0" err="1" smtClean="0"/>
              <a:t>person</a:t>
            </a:r>
            <a:r>
              <a:rPr lang="de-DE" dirty="0" smtClean="0"/>
              <a:t> </a:t>
            </a:r>
            <a:r>
              <a:rPr lang="de-DE" dirty="0" err="1" smtClean="0"/>
              <a:t>drinks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coke</a:t>
            </a:r>
            <a:r>
              <a:rPr lang="de-DE" dirty="0" smtClean="0"/>
              <a:t>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person</a:t>
            </a:r>
            <a:r>
              <a:rPr lang="de-DE" dirty="0" smtClean="0"/>
              <a:t> will </a:t>
            </a:r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weight</a:t>
            </a:r>
            <a:r>
              <a:rPr lang="de-DE" dirty="0" smtClean="0"/>
              <a:t>.</a:t>
            </a:r>
          </a:p>
          <a:p>
            <a:pPr lvl="0">
              <a:buNone/>
              <a:defRPr/>
            </a:pPr>
            <a:r>
              <a:rPr lang="de-DE" dirty="0" smtClean="0"/>
              <a:t>	A </a:t>
            </a:r>
            <a:r>
              <a:rPr lang="de-DE" dirty="0" err="1" smtClean="0"/>
              <a:t>person</a:t>
            </a:r>
            <a:r>
              <a:rPr lang="de-DE" dirty="0" smtClean="0"/>
              <a:t> </a:t>
            </a:r>
            <a:r>
              <a:rPr lang="de-DE" dirty="0" err="1" smtClean="0"/>
              <a:t>drinks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coke</a:t>
            </a:r>
            <a:r>
              <a:rPr lang="de-DE" dirty="0" smtClean="0"/>
              <a:t>.</a:t>
            </a:r>
            <a:endParaRPr lang="de-DE" i="1" dirty="0" smtClean="0"/>
          </a:p>
          <a:p>
            <a:pPr lvl="0">
              <a:buNone/>
              <a:defRPr/>
            </a:pPr>
            <a:r>
              <a:rPr lang="de-DE" dirty="0" smtClean="0"/>
              <a:t>	</a:t>
            </a:r>
            <a:r>
              <a:rPr lang="de-DE" dirty="0" err="1" smtClean="0"/>
              <a:t>Conclusion</a:t>
            </a:r>
            <a:r>
              <a:rPr lang="de-DE" dirty="0" smtClean="0"/>
              <a:t>: The </a:t>
            </a:r>
            <a:r>
              <a:rPr lang="de-DE" dirty="0" err="1" smtClean="0"/>
              <a:t>person</a:t>
            </a:r>
            <a:r>
              <a:rPr lang="de-DE" dirty="0" smtClean="0"/>
              <a:t> will </a:t>
            </a:r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weight</a:t>
            </a:r>
            <a:r>
              <a:rPr lang="de-DE" dirty="0" smtClean="0"/>
              <a:t>.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611560" y="5839172"/>
            <a:ext cx="6913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278" y="8128"/>
            <a:ext cx="4287706" cy="684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44569"/>
            <a:ext cx="4236955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Suppression </a:t>
            </a:r>
            <a:r>
              <a:rPr lang="de-DE" dirty="0" err="1" smtClean="0"/>
              <a:t>Effects</a:t>
            </a:r>
            <a:r>
              <a:rPr lang="de-DE" dirty="0" smtClean="0"/>
              <a:t> - Experiment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The dual-source model shows a dissociation for different suppression effects: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Explicit disabling conditions</a:t>
            </a:r>
          </a:p>
          <a:p>
            <a:pPr lvl="1"/>
            <a:r>
              <a:rPr lang="en-US" sz="2000" dirty="0" smtClean="0"/>
              <a:t>undermine the credibility of the rule: lower λ</a:t>
            </a:r>
          </a:p>
          <a:p>
            <a:pPr lvl="1"/>
            <a:r>
              <a:rPr lang="en-US" sz="2000" dirty="0" smtClean="0"/>
              <a:t>undermine the perceived form-based evidence for the valid conditional inferences: lower τ(MP) and τ(MT)</a:t>
            </a:r>
          </a:p>
          <a:p>
            <a:endParaRPr lang="en-US" dirty="0" smtClean="0"/>
          </a:p>
          <a:p>
            <a:r>
              <a:rPr lang="en-US" sz="2400" dirty="0" smtClean="0"/>
              <a:t>Explicit alternative conditions</a:t>
            </a:r>
          </a:p>
          <a:p>
            <a:pPr lvl="1"/>
            <a:r>
              <a:rPr lang="en-US" sz="2000" dirty="0" smtClean="0"/>
              <a:t>undermine the perceived form-based evidence for the invalid conditional inferences: lower τ(AC) and τ(DA)</a:t>
            </a:r>
          </a:p>
          <a:p>
            <a:pPr lvl="1"/>
            <a:r>
              <a:rPr lang="en-US" sz="2000" dirty="0" smtClean="0"/>
              <a:t>undermine the perceived knowledge-based evidence for all contents on the invalid inferences: lower ξ(</a:t>
            </a:r>
            <a:r>
              <a:rPr lang="en-US" sz="2000" i="1" dirty="0" smtClean="0"/>
              <a:t>C</a:t>
            </a:r>
            <a:r>
              <a:rPr lang="en-US" sz="2000" dirty="0" smtClean="0"/>
              <a:t>, AC) and ξ(</a:t>
            </a:r>
            <a:r>
              <a:rPr lang="en-US" sz="2000" i="1" dirty="0" smtClean="0"/>
              <a:t>C</a:t>
            </a:r>
            <a:r>
              <a:rPr lang="en-US" sz="2000" dirty="0" smtClean="0"/>
              <a:t>, DA)</a:t>
            </a:r>
          </a:p>
          <a:p>
            <a:endParaRPr lang="en-US" sz="2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Supression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– Experiment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smtClean="0"/>
              <a:t>We asked 41 participants to generate either alternatives or disablers for the four contents and used the three most frequently generated counterexamples for the next study.</a:t>
            </a:r>
          </a:p>
          <a:p>
            <a:endParaRPr lang="en-US" sz="2000" smtClean="0"/>
          </a:p>
          <a:p>
            <a:r>
              <a:rPr lang="en-US" sz="2000" smtClean="0"/>
              <a:t>Participants work on original and converse conditional inferences(same 4 contents) in two phases:</a:t>
            </a:r>
          </a:p>
          <a:p>
            <a:pPr lvl="1"/>
            <a:r>
              <a:rPr lang="en-US" sz="1800" smtClean="0"/>
              <a:t>knowledge phase: without rule</a:t>
            </a:r>
          </a:p>
          <a:p>
            <a:pPr lvl="1"/>
            <a:r>
              <a:rPr lang="en-US" sz="1800" smtClean="0"/>
              <a:t>rule phase: with rule</a:t>
            </a:r>
          </a:p>
          <a:p>
            <a:endParaRPr lang="en-US" sz="2000" smtClean="0"/>
          </a:p>
          <a:p>
            <a:r>
              <a:rPr lang="en-US" sz="2000" smtClean="0"/>
              <a:t>Three experimental conditions:</a:t>
            </a:r>
          </a:p>
          <a:p>
            <a:pPr lvl="1"/>
            <a:r>
              <a:rPr lang="en-US" sz="1800" smtClean="0"/>
              <a:t>baseline (no explicit counterexamples), n = 29</a:t>
            </a:r>
          </a:p>
          <a:p>
            <a:pPr lvl="1"/>
            <a:r>
              <a:rPr lang="en-US" sz="1800" smtClean="0"/>
              <a:t>disablers (three additional disablers), n = 31</a:t>
            </a:r>
          </a:p>
          <a:p>
            <a:pPr lvl="1"/>
            <a:r>
              <a:rPr lang="en-US" sz="1800" smtClean="0"/>
              <a:t>alternatives (three additional alternatives), n = 31</a:t>
            </a:r>
          </a:p>
          <a:p>
            <a:endParaRPr lang="en-US" sz="2200" smtClean="0"/>
          </a:p>
          <a:p>
            <a:r>
              <a:rPr lang="en-US" sz="2200" smtClean="0"/>
              <a:t>Six control conditions:</a:t>
            </a:r>
          </a:p>
          <a:p>
            <a:pPr lvl="1"/>
            <a:r>
              <a:rPr lang="en-US" sz="1800" smtClean="0"/>
              <a:t>3 groups (baseline, …) with 2 knowledge phases (n = 92)</a:t>
            </a:r>
          </a:p>
          <a:p>
            <a:pPr lvl="1"/>
            <a:r>
              <a:rPr lang="en-US" sz="1800" smtClean="0"/>
              <a:t>3 groups with only a rule phase (no prior knowledge phase) (n = 90)</a:t>
            </a:r>
            <a:endParaRPr lang="en-US" sz="1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501" y="44623"/>
            <a:ext cx="4321003" cy="674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706" y="72007"/>
            <a:ext cx="4328278" cy="672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3507" y="26813"/>
            <a:ext cx="4382989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8" y="17756"/>
            <a:ext cx="4355976" cy="677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Fits</a:t>
            </a:r>
            <a:r>
              <a:rPr lang="de-DE" dirty="0" smtClean="0"/>
              <a:t>, </a:t>
            </a:r>
            <a:r>
              <a:rPr lang="de-DE" dirty="0" err="1" smtClean="0"/>
              <a:t>Weighting</a:t>
            </a:r>
            <a:r>
              <a:rPr lang="de-DE" dirty="0" smtClean="0"/>
              <a:t> (</a:t>
            </a:r>
            <a:r>
              <a:rPr lang="el-GR" dirty="0" smtClean="0"/>
              <a:t>λ</a:t>
            </a:r>
            <a:r>
              <a:rPr lang="de-DE" dirty="0" smtClean="0"/>
              <a:t>), &amp; Form (</a:t>
            </a:r>
            <a:r>
              <a:rPr lang="el-GR" dirty="0" smtClean="0"/>
              <a:t>τ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84313"/>
            <a:ext cx="6047903" cy="4751387"/>
          </a:xfrm>
        </p:spPr>
        <p:txBody>
          <a:bodyPr/>
          <a:lstStyle/>
          <a:p>
            <a:r>
              <a:rPr lang="de-DE" sz="2000" dirty="0" smtClean="0"/>
              <a:t>Model Fit was </a:t>
            </a:r>
            <a:r>
              <a:rPr lang="de-DE" sz="2000" dirty="0" err="1" smtClean="0"/>
              <a:t>good</a:t>
            </a:r>
            <a:r>
              <a:rPr lang="de-DE" sz="2000" dirty="0" smtClean="0"/>
              <a:t> (</a:t>
            </a:r>
            <a:r>
              <a:rPr lang="de-DE" sz="2000" i="1" dirty="0" smtClean="0"/>
              <a:t>R</a:t>
            </a:r>
            <a:r>
              <a:rPr lang="de-DE" sz="2000" dirty="0" smtClean="0"/>
              <a:t>² = .92),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differences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conditions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14" y="2348880"/>
            <a:ext cx="432807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2699792" y="454977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***</a:t>
            </a:r>
            <a:endParaRPr lang="de-DE" sz="2000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0" y="2386161"/>
            <a:ext cx="42005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2349" y="1340769"/>
            <a:ext cx="1807351" cy="8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Knowledge</a:t>
            </a:r>
            <a:r>
              <a:rPr lang="de-DE" dirty="0" smtClean="0"/>
              <a:t> Paramaters (</a:t>
            </a:r>
            <a:r>
              <a:rPr lang="de-DE" dirty="0" err="1" smtClean="0"/>
              <a:t>Xsi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268760"/>
            <a:ext cx="7704137" cy="4751387"/>
          </a:xfrm>
        </p:spPr>
        <p:txBody>
          <a:bodyPr/>
          <a:lstStyle/>
          <a:p>
            <a:r>
              <a:rPr lang="de-DE" sz="2000" dirty="0" smtClean="0"/>
              <a:t>3-way </a:t>
            </a:r>
            <a:r>
              <a:rPr lang="de-DE" sz="2000" dirty="0" err="1" smtClean="0"/>
              <a:t>interaction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</a:t>
            </a:r>
            <a:r>
              <a:rPr lang="de-DE" sz="2000" dirty="0" smtClean="0"/>
              <a:t> × </a:t>
            </a:r>
            <a:r>
              <a:rPr lang="de-DE" sz="2000" dirty="0" err="1" smtClean="0"/>
              <a:t>content</a:t>
            </a:r>
            <a:r>
              <a:rPr lang="de-DE" sz="2000" dirty="0" smtClean="0"/>
              <a:t> × </a:t>
            </a:r>
            <a:r>
              <a:rPr lang="de-DE" sz="2000" dirty="0" err="1" smtClean="0"/>
              <a:t>inference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 </a:t>
            </a:r>
            <a:r>
              <a:rPr lang="de-DE" sz="2000" dirty="0" err="1" smtClean="0"/>
              <a:t>significant</a:t>
            </a:r>
            <a:r>
              <a:rPr lang="de-DE" sz="2000" dirty="0" smtClean="0"/>
              <a:t> (</a:t>
            </a:r>
            <a:r>
              <a:rPr lang="de-DE" sz="2000" i="1" dirty="0" smtClean="0"/>
              <a:t>p</a:t>
            </a:r>
            <a:r>
              <a:rPr lang="de-DE" sz="2000" dirty="0" smtClean="0"/>
              <a:t> &lt; .001), </a:t>
            </a:r>
            <a:r>
              <a:rPr lang="de-DE" sz="2000" dirty="0" err="1" smtClean="0"/>
              <a:t>as</a:t>
            </a:r>
            <a:r>
              <a:rPr lang="de-DE" sz="2000" dirty="0" smtClean="0"/>
              <a:t> well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2-way </a:t>
            </a:r>
            <a:r>
              <a:rPr lang="de-DE" sz="2000" dirty="0" err="1" smtClean="0"/>
              <a:t>interaction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</a:t>
            </a:r>
            <a:r>
              <a:rPr lang="de-DE" sz="2000" dirty="0" smtClean="0"/>
              <a:t> × </a:t>
            </a:r>
            <a:r>
              <a:rPr lang="de-DE" sz="2000" dirty="0" err="1" smtClean="0"/>
              <a:t>inference</a:t>
            </a:r>
            <a:r>
              <a:rPr lang="de-DE" sz="2000" dirty="0" smtClean="0"/>
              <a:t> (</a:t>
            </a:r>
            <a:r>
              <a:rPr lang="de-DE" sz="2000" i="1" dirty="0" smtClean="0"/>
              <a:t>p</a:t>
            </a:r>
            <a:r>
              <a:rPr lang="de-DE" sz="2000" dirty="0" smtClean="0"/>
              <a:t> &lt; .001):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2420888"/>
            <a:ext cx="5760640" cy="435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61" y="-27047"/>
            <a:ext cx="43655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8974"/>
            <a:ext cx="4355976" cy="678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Suppression </a:t>
            </a:r>
            <a:r>
              <a:rPr lang="de-DE" dirty="0" err="1" smtClean="0"/>
              <a:t>Effects</a:t>
            </a:r>
            <a:r>
              <a:rPr lang="de-DE" dirty="0" smtClean="0"/>
              <a:t> - Experiment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9" y="1412776"/>
            <a:ext cx="7848922" cy="48970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The dual-source model shows a dissociation for different suppression effects (results replicate from experiment 1):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Explicit disabling conditions</a:t>
            </a:r>
          </a:p>
          <a:p>
            <a:pPr lvl="1"/>
            <a:r>
              <a:rPr lang="en-US" sz="2000" dirty="0" smtClean="0"/>
              <a:t>undermine the credibility of the rule: lower λ</a:t>
            </a:r>
          </a:p>
          <a:p>
            <a:pPr lvl="1"/>
            <a:r>
              <a:rPr lang="en-US" sz="2000" dirty="0" smtClean="0"/>
              <a:t>undermine the perceived form-based evidence for the valid conditional inferences: lower τ(MP) and τ(MT)</a:t>
            </a:r>
          </a:p>
          <a:p>
            <a:pPr lvl="1"/>
            <a:r>
              <a:rPr lang="en-US" sz="2000" dirty="0" smtClean="0"/>
              <a:t>slight effects on knowledge parameter for MP: lower ξ(</a:t>
            </a:r>
            <a:r>
              <a:rPr lang="en-US" sz="2000" i="1" dirty="0" smtClean="0"/>
              <a:t>predator</a:t>
            </a:r>
            <a:r>
              <a:rPr lang="en-US" sz="2000" dirty="0" smtClean="0"/>
              <a:t>, MP) (replication)</a:t>
            </a:r>
          </a:p>
          <a:p>
            <a:endParaRPr lang="en-US" dirty="0" smtClean="0"/>
          </a:p>
          <a:p>
            <a:r>
              <a:rPr lang="en-US" sz="2400" dirty="0" smtClean="0"/>
              <a:t>Explicit alternative conditions</a:t>
            </a:r>
          </a:p>
          <a:p>
            <a:pPr lvl="1"/>
            <a:r>
              <a:rPr lang="en-US" sz="2000" dirty="0" smtClean="0"/>
              <a:t>undermine the perceived form-based evidence for the invalid conditional problems: lower τ(AC) and τ(DA)</a:t>
            </a:r>
          </a:p>
          <a:p>
            <a:pPr lvl="1"/>
            <a:r>
              <a:rPr lang="en-US" sz="2000" dirty="0" smtClean="0"/>
              <a:t>undermine the perceived knowledge-based evidence for all contents on the invalid inferences: lower ξ(</a:t>
            </a:r>
            <a:r>
              <a:rPr lang="en-US" sz="2000" i="1" dirty="0" smtClean="0"/>
              <a:t>C</a:t>
            </a:r>
            <a:r>
              <a:rPr lang="en-US" sz="2000" dirty="0" smtClean="0"/>
              <a:t>, AC) and ξ(</a:t>
            </a:r>
            <a:r>
              <a:rPr lang="en-US" sz="2000" i="1" dirty="0" smtClean="0"/>
              <a:t>C</a:t>
            </a:r>
            <a:r>
              <a:rPr lang="en-US" sz="2000" dirty="0" smtClean="0"/>
              <a:t>, DA)</a:t>
            </a:r>
          </a:p>
          <a:p>
            <a:endParaRPr lang="en-US" sz="2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Consistency</a:t>
            </a:r>
            <a:r>
              <a:rPr lang="de-DE" dirty="0" smtClean="0"/>
              <a:t> </a:t>
            </a:r>
            <a:r>
              <a:rPr lang="de-DE" dirty="0" err="1" smtClean="0"/>
              <a:t>weighting</a:t>
            </a:r>
            <a:r>
              <a:rPr lang="de-DE" dirty="0" smtClean="0"/>
              <a:t>: </a:t>
            </a:r>
            <a:r>
              <a:rPr lang="de-DE" dirty="0" err="1" smtClean="0"/>
              <a:t>Exp</a:t>
            </a:r>
            <a:r>
              <a:rPr lang="de-DE" dirty="0" smtClean="0"/>
              <a:t>.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84313"/>
            <a:ext cx="4967783" cy="4751387"/>
          </a:xfrm>
        </p:spPr>
        <p:txBody>
          <a:bodyPr>
            <a:normAutofit fontScale="92500" lnSpcReduction="10000"/>
          </a:bodyPr>
          <a:lstStyle/>
          <a:p>
            <a:r>
              <a:rPr lang="de-DE" sz="2400" dirty="0" smtClean="0"/>
              <a:t>The model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originally</a:t>
            </a:r>
            <a:r>
              <a:rPr lang="de-DE" sz="2400" dirty="0" smtClean="0"/>
              <a:t> </a:t>
            </a:r>
            <a:r>
              <a:rPr lang="de-DE" sz="2400" dirty="0" err="1" smtClean="0"/>
              <a:t>fitted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a linear </a:t>
            </a:r>
            <a:r>
              <a:rPr lang="de-DE" sz="2400" dirty="0" err="1" smtClean="0"/>
              <a:t>weighting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</a:t>
            </a:r>
            <a:r>
              <a:rPr lang="de-DE" sz="2400" dirty="0" smtClean="0"/>
              <a:t> </a:t>
            </a:r>
            <a:r>
              <a:rPr lang="de-DE" sz="2400" dirty="0" err="1" smtClean="0"/>
              <a:t>truncated</a:t>
            </a:r>
            <a:r>
              <a:rPr lang="de-DE" sz="2400" dirty="0" smtClean="0"/>
              <a:t> </a:t>
            </a:r>
            <a:r>
              <a:rPr lang="de-DE" sz="2400" dirty="0" err="1" smtClean="0"/>
              <a:t>at</a:t>
            </a:r>
            <a:r>
              <a:rPr lang="de-DE" sz="2400" dirty="0" smtClean="0"/>
              <a:t> 40 </a:t>
            </a:r>
            <a:r>
              <a:rPr lang="de-DE" sz="2400" dirty="0" err="1" smtClean="0"/>
              <a:t>and</a:t>
            </a:r>
            <a:r>
              <a:rPr lang="de-DE" sz="2400" dirty="0" smtClean="0"/>
              <a:t> 160 (Klauer et al. 2010).</a:t>
            </a:r>
            <a:br>
              <a:rPr lang="de-DE" sz="2400" dirty="0" smtClean="0"/>
            </a:br>
            <a:r>
              <a:rPr lang="de-DE" sz="2400" dirty="0" smtClean="0"/>
              <a:t>Original R² = .92</a:t>
            </a:r>
          </a:p>
          <a:p>
            <a:endParaRPr lang="de-DE" sz="2400" dirty="0" smtClean="0"/>
          </a:p>
          <a:p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fitted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model </a:t>
            </a:r>
            <a:r>
              <a:rPr lang="de-DE" sz="2400" dirty="0" err="1" smtClean="0"/>
              <a:t>with</a:t>
            </a:r>
            <a:r>
              <a:rPr lang="de-DE" sz="2400" dirty="0" smtClean="0"/>
              <a:t> a </a:t>
            </a:r>
            <a:r>
              <a:rPr lang="de-DE" sz="2400" dirty="0" err="1" smtClean="0"/>
              <a:t>number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different </a:t>
            </a:r>
            <a:r>
              <a:rPr lang="de-DE" sz="2400" dirty="0" err="1" smtClean="0"/>
              <a:t>weighting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functions</a:t>
            </a:r>
            <a:r>
              <a:rPr lang="de-DE" sz="2400" dirty="0" smtClean="0"/>
              <a:t> (</a:t>
            </a:r>
            <a:r>
              <a:rPr lang="de-DE" sz="2400" dirty="0" err="1" smtClean="0"/>
              <a:t>without</a:t>
            </a:r>
            <a:r>
              <a:rPr lang="de-DE" sz="2400" dirty="0" smtClean="0"/>
              <a:t> </a:t>
            </a:r>
            <a:r>
              <a:rPr lang="de-DE" sz="2400" dirty="0" err="1" smtClean="0"/>
              <a:t>truncation</a:t>
            </a:r>
            <a:r>
              <a:rPr lang="de-DE" sz="2400" dirty="0" smtClean="0"/>
              <a:t>) :</a:t>
            </a:r>
          </a:p>
          <a:p>
            <a:pPr lvl="1"/>
            <a:r>
              <a:rPr lang="de-DE" sz="2000" dirty="0" smtClean="0"/>
              <a:t>linear (R² = .89)</a:t>
            </a:r>
          </a:p>
          <a:p>
            <a:pPr lvl="1"/>
            <a:r>
              <a:rPr lang="de-DE" sz="2000" dirty="0" err="1" smtClean="0"/>
              <a:t>logarithmic</a:t>
            </a:r>
            <a:r>
              <a:rPr lang="de-DE" sz="2000" dirty="0" smtClean="0"/>
              <a:t> (R² = .92)</a:t>
            </a:r>
          </a:p>
          <a:p>
            <a:pPr lvl="1"/>
            <a:r>
              <a:rPr lang="de-DE" sz="2000" dirty="0" err="1" smtClean="0"/>
              <a:t>quadratic</a:t>
            </a:r>
            <a:r>
              <a:rPr lang="de-DE" sz="2000" dirty="0" smtClean="0"/>
              <a:t> (R² = .89)</a:t>
            </a:r>
          </a:p>
          <a:p>
            <a:endParaRPr lang="de-DE" sz="2400" dirty="0" smtClean="0"/>
          </a:p>
          <a:p>
            <a:r>
              <a:rPr lang="de-DE" sz="2400" dirty="0" smtClean="0"/>
              <a:t>The </a:t>
            </a:r>
            <a:r>
              <a:rPr lang="de-DE" sz="2400" dirty="0" err="1" smtClean="0"/>
              <a:t>results</a:t>
            </a:r>
            <a:r>
              <a:rPr lang="de-DE" sz="2400" dirty="0" smtClean="0"/>
              <a:t> hold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different </a:t>
            </a:r>
            <a:r>
              <a:rPr lang="de-DE" sz="2400" dirty="0" err="1" smtClean="0"/>
              <a:t>weighting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functions</a:t>
            </a:r>
            <a:endParaRPr lang="de-DE" sz="2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4318" y="764704"/>
            <a:ext cx="2360864" cy="253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4850" y="3301752"/>
            <a:ext cx="3190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4 </a:t>
            </a:r>
            <a:r>
              <a:rPr lang="de-DE" dirty="0" err="1" smtClean="0"/>
              <a:t>Conditional</a:t>
            </a:r>
            <a:r>
              <a:rPr lang="de-DE" dirty="0" smtClean="0"/>
              <a:t> </a:t>
            </a:r>
            <a:r>
              <a:rPr lang="de-DE" dirty="0" err="1" smtClean="0"/>
              <a:t>Inferences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C1B5-2427-4721-A09B-A71F99770777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5B6B-8F93-4BC7-BF4E-8F06FE212B1D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Dual-Source Model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79513" y="1412776"/>
            <a:ext cx="4147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Modus </a:t>
            </a:r>
            <a:r>
              <a:rPr lang="de-DE" sz="2400" i="1" dirty="0" err="1" smtClean="0"/>
              <a:t>Ponens</a:t>
            </a:r>
            <a:r>
              <a:rPr lang="de-DE" sz="2400" i="1" dirty="0" smtClean="0"/>
              <a:t> (MP):</a:t>
            </a:r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i="1" dirty="0" smtClean="0"/>
              <a:t>p</a:t>
            </a:r>
            <a:r>
              <a:rPr lang="de-DE" sz="2800" dirty="0" smtClean="0"/>
              <a:t>,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i="1" dirty="0" smtClean="0"/>
              <a:t>q</a:t>
            </a:r>
            <a:r>
              <a:rPr lang="de-DE" sz="2800" dirty="0" smtClean="0"/>
              <a:t>.</a:t>
            </a:r>
          </a:p>
          <a:p>
            <a:r>
              <a:rPr lang="de-DE" sz="2800" i="1" dirty="0" smtClean="0"/>
              <a:t>p</a:t>
            </a:r>
          </a:p>
          <a:p>
            <a:r>
              <a:rPr lang="de-DE" sz="2800" dirty="0" err="1" smtClean="0"/>
              <a:t>Conclusion</a:t>
            </a:r>
            <a:r>
              <a:rPr lang="de-DE" sz="2800" dirty="0" smtClean="0"/>
              <a:t>: </a:t>
            </a:r>
            <a:r>
              <a:rPr lang="de-DE" sz="2800" i="1" dirty="0" smtClean="0"/>
              <a:t>q</a:t>
            </a:r>
            <a:endParaRPr lang="de-DE" sz="2800" i="1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179512" y="270892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79512" y="3717032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Modus Tollens (MT):</a:t>
            </a:r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i="1" dirty="0" smtClean="0"/>
              <a:t>p</a:t>
            </a:r>
            <a:r>
              <a:rPr lang="de-DE" sz="2800" dirty="0" smtClean="0"/>
              <a:t>,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i="1" dirty="0" smtClean="0"/>
              <a:t>q</a:t>
            </a:r>
            <a:r>
              <a:rPr lang="de-DE" sz="2800" dirty="0" smtClean="0"/>
              <a:t>.</a:t>
            </a:r>
          </a:p>
          <a:p>
            <a:r>
              <a:rPr lang="de-DE" sz="2800" dirty="0" smtClean="0"/>
              <a:t>Not </a:t>
            </a:r>
            <a:r>
              <a:rPr lang="de-DE" sz="2800" i="1" dirty="0" smtClean="0"/>
              <a:t>q</a:t>
            </a:r>
          </a:p>
          <a:p>
            <a:r>
              <a:rPr lang="de-DE" sz="2800" dirty="0" err="1" smtClean="0"/>
              <a:t>Conclusion</a:t>
            </a:r>
            <a:r>
              <a:rPr lang="de-DE" sz="2800" dirty="0" smtClean="0"/>
              <a:t>: Not</a:t>
            </a:r>
            <a:r>
              <a:rPr lang="de-DE" sz="2800" i="1" dirty="0" smtClean="0"/>
              <a:t> p</a:t>
            </a:r>
            <a:endParaRPr lang="de-DE" sz="2800" i="1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17612" y="5018509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716016" y="3717032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err="1" smtClean="0"/>
              <a:t>Denial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of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the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antecedent</a:t>
            </a:r>
            <a:r>
              <a:rPr lang="de-DE" sz="2400" i="1" dirty="0" smtClean="0"/>
              <a:t> (DA):</a:t>
            </a:r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i="1" dirty="0" smtClean="0"/>
              <a:t>p</a:t>
            </a:r>
            <a:r>
              <a:rPr lang="de-DE" sz="2800" dirty="0" smtClean="0"/>
              <a:t>,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i="1" dirty="0" smtClean="0"/>
              <a:t>q</a:t>
            </a:r>
            <a:r>
              <a:rPr lang="de-DE" sz="2800" dirty="0" smtClean="0"/>
              <a:t>.</a:t>
            </a:r>
          </a:p>
          <a:p>
            <a:r>
              <a:rPr lang="de-DE" sz="2800" dirty="0" smtClean="0"/>
              <a:t>Not </a:t>
            </a:r>
            <a:r>
              <a:rPr lang="de-DE" sz="2800" i="1" dirty="0" smtClean="0"/>
              <a:t>p</a:t>
            </a:r>
          </a:p>
          <a:p>
            <a:r>
              <a:rPr lang="de-DE" sz="2800" dirty="0" err="1" smtClean="0"/>
              <a:t>Conclusion</a:t>
            </a:r>
            <a:r>
              <a:rPr lang="de-DE" sz="2800" dirty="0" smtClean="0"/>
              <a:t>: Not</a:t>
            </a:r>
            <a:r>
              <a:rPr lang="de-DE" sz="2800" i="1" dirty="0" smtClean="0"/>
              <a:t> q</a:t>
            </a:r>
            <a:endParaRPr lang="de-DE" sz="2800" i="1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4716016" y="5013176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745360" y="1469926"/>
            <a:ext cx="414712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Affirmation </a:t>
            </a:r>
            <a:r>
              <a:rPr lang="de-DE" sz="2000" i="1" dirty="0" err="1" smtClean="0"/>
              <a:t>of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the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consequent</a:t>
            </a:r>
            <a:r>
              <a:rPr lang="de-DE" sz="2000" i="1" dirty="0" smtClean="0"/>
              <a:t> (AC):</a:t>
            </a:r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i="1" dirty="0" smtClean="0"/>
              <a:t>p</a:t>
            </a:r>
            <a:r>
              <a:rPr lang="de-DE" sz="2800" dirty="0" smtClean="0"/>
              <a:t>,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i="1" dirty="0" smtClean="0"/>
              <a:t>q</a:t>
            </a:r>
            <a:r>
              <a:rPr lang="de-DE" sz="2800" dirty="0" smtClean="0"/>
              <a:t>.</a:t>
            </a:r>
          </a:p>
          <a:p>
            <a:r>
              <a:rPr lang="de-DE" sz="2800" i="1" dirty="0"/>
              <a:t>q</a:t>
            </a:r>
            <a:endParaRPr lang="de-DE" sz="2800" i="1" dirty="0" smtClean="0"/>
          </a:p>
          <a:p>
            <a:r>
              <a:rPr lang="de-DE" sz="2800" dirty="0" err="1" smtClean="0"/>
              <a:t>Conclusion</a:t>
            </a:r>
            <a:r>
              <a:rPr lang="de-DE" sz="2800" dirty="0" smtClean="0"/>
              <a:t>: </a:t>
            </a:r>
            <a:r>
              <a:rPr lang="de-DE" sz="2800" i="1" dirty="0"/>
              <a:t>p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4644008" y="270892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Modeling suppression effects with the dual-source model shows that both disabling conditions and alternative conditions suppress the subjective probability with which the relevant inferences seem warranted by the logical form of the inference (i.e., lower τ parameters). </a:t>
            </a:r>
          </a:p>
          <a:p>
            <a:endParaRPr lang="en-US" sz="2400" dirty="0" smtClean="0"/>
          </a:p>
          <a:p>
            <a:r>
              <a:rPr lang="en-US" sz="2400" dirty="0" smtClean="0"/>
              <a:t>Disabling condition suppress the credibility of the conditional rule (i.e., lower λ parameters).</a:t>
            </a:r>
          </a:p>
          <a:p>
            <a:r>
              <a:rPr lang="en-US" sz="2400" dirty="0" smtClean="0"/>
              <a:t>Alternative antecedents suppress the subjective certainty that an inference seems warranted by background knowledge (i.e., lower ξ parameters).</a:t>
            </a:r>
          </a:p>
          <a:p>
            <a:endParaRPr lang="en-US" sz="2400" dirty="0" smtClean="0"/>
          </a:p>
          <a:p>
            <a:r>
              <a:rPr lang="en-US" sz="2400" dirty="0" smtClean="0"/>
              <a:t>Note that disablers and alternatives are confounded with causal direction.</a:t>
            </a:r>
          </a:p>
          <a:p>
            <a:endParaRPr lang="en-US" sz="2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</a:t>
            </a:r>
            <a:r>
              <a:rPr lang="de-DE" dirty="0" err="1" smtClean="0"/>
              <a:t>research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The dual-source model is a robust method for decomposing the processes underlying </a:t>
            </a:r>
            <a:r>
              <a:rPr lang="en-US" sz="2400" dirty="0" err="1" smtClean="0"/>
              <a:t>probabilisitc</a:t>
            </a:r>
            <a:r>
              <a:rPr lang="en-US" sz="2400" dirty="0" smtClean="0"/>
              <a:t> conditional reasoning.</a:t>
            </a:r>
          </a:p>
          <a:p>
            <a:endParaRPr lang="de-DE" sz="2400" dirty="0" smtClean="0"/>
          </a:p>
          <a:p>
            <a:r>
              <a:rPr lang="de-DE" sz="2400" dirty="0" err="1" smtClean="0"/>
              <a:t>How</a:t>
            </a:r>
            <a:r>
              <a:rPr lang="de-DE" sz="2400" dirty="0" smtClean="0"/>
              <a:t> do </a:t>
            </a:r>
            <a:r>
              <a:rPr lang="de-DE" sz="2400" dirty="0" err="1" smtClean="0"/>
              <a:t>suppression</a:t>
            </a:r>
            <a:r>
              <a:rPr lang="de-DE" sz="2400" dirty="0" smtClean="0"/>
              <a:t> </a:t>
            </a:r>
            <a:r>
              <a:rPr lang="de-DE" sz="2400" dirty="0" err="1" smtClean="0"/>
              <a:t>effects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causal</a:t>
            </a:r>
            <a:r>
              <a:rPr lang="de-DE" sz="2400" dirty="0" smtClean="0"/>
              <a:t> </a:t>
            </a:r>
            <a:r>
              <a:rPr lang="de-DE" sz="2400" dirty="0" err="1" smtClean="0"/>
              <a:t>direction</a:t>
            </a:r>
            <a:r>
              <a:rPr lang="de-DE" sz="2400" dirty="0" smtClean="0"/>
              <a:t> </a:t>
            </a:r>
            <a:r>
              <a:rPr lang="de-DE" sz="2400" dirty="0" err="1" smtClean="0"/>
              <a:t>interact</a:t>
            </a:r>
            <a:r>
              <a:rPr lang="de-DE" sz="2400" dirty="0" smtClean="0"/>
              <a:t>?</a:t>
            </a:r>
          </a:p>
          <a:p>
            <a:endParaRPr lang="de-DE" sz="2400" dirty="0" smtClean="0"/>
          </a:p>
          <a:p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does</a:t>
            </a:r>
            <a:r>
              <a:rPr lang="de-DE" sz="2400" dirty="0" smtClean="0"/>
              <a:t> </a:t>
            </a:r>
            <a:r>
              <a:rPr lang="de-DE" sz="2400" dirty="0" err="1" smtClean="0"/>
              <a:t>speaker</a:t>
            </a:r>
            <a:r>
              <a:rPr lang="de-DE" sz="2400" dirty="0" smtClean="0"/>
              <a:t> </a:t>
            </a:r>
            <a:r>
              <a:rPr lang="de-DE" sz="2400" dirty="0" err="1" smtClean="0"/>
              <a:t>expertise</a:t>
            </a:r>
            <a:r>
              <a:rPr lang="de-DE" sz="2400" dirty="0" smtClean="0"/>
              <a:t> </a:t>
            </a:r>
            <a:r>
              <a:rPr lang="de-DE" sz="2400" dirty="0" err="1" smtClean="0"/>
              <a:t>affect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parameters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dual-</a:t>
            </a:r>
            <a:r>
              <a:rPr lang="de-DE" sz="2400" dirty="0" err="1" smtClean="0"/>
              <a:t>source</a:t>
            </a:r>
            <a:r>
              <a:rPr lang="de-DE" sz="2400" dirty="0" smtClean="0"/>
              <a:t> model? (Stevens &amp; Over, 2001)</a:t>
            </a:r>
          </a:p>
          <a:p>
            <a:endParaRPr lang="de-DE" sz="2400" dirty="0" smtClean="0"/>
          </a:p>
          <a:p>
            <a:r>
              <a:rPr lang="de-DE" sz="2400" dirty="0" smtClean="0"/>
              <a:t>Can </a:t>
            </a:r>
            <a:r>
              <a:rPr lang="de-DE" sz="2400" dirty="0" err="1" smtClean="0"/>
              <a:t>the</a:t>
            </a:r>
            <a:r>
              <a:rPr lang="de-DE" sz="2400" dirty="0" smtClean="0"/>
              <a:t> model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extended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logical</a:t>
            </a:r>
            <a:r>
              <a:rPr lang="de-DE" sz="2400" dirty="0" smtClean="0"/>
              <a:t> </a:t>
            </a:r>
            <a:r>
              <a:rPr lang="de-DE" sz="2400" dirty="0" err="1" smtClean="0"/>
              <a:t>forms</a:t>
            </a:r>
            <a:r>
              <a:rPr lang="de-DE" sz="2400" dirty="0" smtClean="0"/>
              <a:t> </a:t>
            </a:r>
            <a:r>
              <a:rPr lang="de-DE" sz="2400" dirty="0" err="1" smtClean="0"/>
              <a:t>than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conditional</a:t>
            </a:r>
            <a:r>
              <a:rPr lang="de-DE" sz="2400" dirty="0" smtClean="0"/>
              <a:t> "</a:t>
            </a:r>
            <a:r>
              <a:rPr lang="de-DE" sz="2400" i="1" dirty="0" err="1" smtClean="0"/>
              <a:t>if-then</a:t>
            </a:r>
            <a:r>
              <a:rPr lang="de-DE" sz="2400" dirty="0" smtClean="0"/>
              <a:t>" </a:t>
            </a:r>
            <a:r>
              <a:rPr lang="de-DE" sz="2400" dirty="0" err="1" smtClean="0"/>
              <a:t>rules</a:t>
            </a:r>
            <a:r>
              <a:rPr lang="de-DE" sz="2400" dirty="0" smtClean="0"/>
              <a:t>? (Klauer et al. 2010, </a:t>
            </a:r>
            <a:r>
              <a:rPr lang="de-DE" sz="2400" dirty="0" err="1" smtClean="0"/>
              <a:t>Exp</a:t>
            </a:r>
            <a:r>
              <a:rPr lang="de-DE" sz="2400" dirty="0" smtClean="0"/>
              <a:t>. 3)</a:t>
            </a:r>
          </a:p>
          <a:p>
            <a:endParaRPr lang="de-DE" sz="2400" dirty="0" smtClean="0"/>
          </a:p>
          <a:p>
            <a:r>
              <a:rPr lang="de-DE" sz="2400" dirty="0" err="1" smtClean="0"/>
              <a:t>How</a:t>
            </a:r>
            <a:r>
              <a:rPr lang="de-DE" sz="2400" dirty="0" smtClean="0"/>
              <a:t> do </a:t>
            </a:r>
            <a:r>
              <a:rPr lang="de-DE" sz="2400" dirty="0" err="1" smtClean="0"/>
              <a:t>chronic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momentarily</a:t>
            </a:r>
            <a:r>
              <a:rPr lang="de-DE" sz="2400" dirty="0" smtClean="0"/>
              <a:t> </a:t>
            </a:r>
            <a:r>
              <a:rPr lang="de-DE" sz="2400" dirty="0" err="1" smtClean="0"/>
              <a:t>available</a:t>
            </a:r>
            <a:r>
              <a:rPr lang="de-DE" sz="2400" dirty="0" smtClean="0"/>
              <a:t> </a:t>
            </a:r>
            <a:r>
              <a:rPr lang="de-DE" sz="2400" dirty="0" err="1" smtClean="0"/>
              <a:t>cognitive</a:t>
            </a:r>
            <a:r>
              <a:rPr lang="de-DE" sz="2400" dirty="0" smtClean="0"/>
              <a:t> </a:t>
            </a:r>
            <a:r>
              <a:rPr lang="de-DE" sz="2400" dirty="0" err="1" smtClean="0"/>
              <a:t>ressources</a:t>
            </a:r>
            <a:r>
              <a:rPr lang="de-DE" sz="2400" dirty="0" smtClean="0"/>
              <a:t> </a:t>
            </a:r>
            <a:r>
              <a:rPr lang="de-DE" sz="2400" dirty="0" err="1" smtClean="0"/>
              <a:t>affect</a:t>
            </a:r>
            <a:r>
              <a:rPr lang="de-DE" sz="2400" dirty="0" smtClean="0"/>
              <a:t> </a:t>
            </a:r>
            <a:r>
              <a:rPr lang="de-DE" sz="2400" dirty="0" err="1" smtClean="0"/>
              <a:t>probabilistic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conditional</a:t>
            </a:r>
            <a:r>
              <a:rPr lang="de-DE" sz="2400" dirty="0" smtClean="0"/>
              <a:t> </a:t>
            </a:r>
            <a:r>
              <a:rPr lang="de-DE" sz="2400" dirty="0" err="1" smtClean="0"/>
              <a:t>reasoning</a:t>
            </a:r>
            <a:r>
              <a:rPr lang="de-DE" sz="2400" dirty="0" smtClean="0"/>
              <a:t>? (De </a:t>
            </a:r>
            <a:r>
              <a:rPr lang="de-DE" sz="2400" dirty="0" err="1" smtClean="0"/>
              <a:t>Neys</a:t>
            </a:r>
            <a:r>
              <a:rPr lang="de-DE" sz="2400" dirty="0" smtClean="0"/>
              <a:t>, </a:t>
            </a:r>
            <a:r>
              <a:rPr lang="de-DE" sz="2400" dirty="0" err="1" smtClean="0"/>
              <a:t>Schaeken</a:t>
            </a:r>
            <a:r>
              <a:rPr lang="de-DE" sz="2400" dirty="0" smtClean="0"/>
              <a:t>, </a:t>
            </a:r>
            <a:r>
              <a:rPr lang="de-DE" sz="2400" dirty="0" err="1" smtClean="0"/>
              <a:t>d'Ydewalle</a:t>
            </a:r>
            <a:r>
              <a:rPr lang="de-DE" sz="2400" dirty="0" smtClean="0"/>
              <a:t>, 2005)</a:t>
            </a:r>
          </a:p>
          <a:p>
            <a:endParaRPr lang="de-DE" sz="2400" dirty="0" smtClean="0"/>
          </a:p>
          <a:p>
            <a:r>
              <a:rPr lang="de-DE" sz="2400" dirty="0" smtClean="0"/>
              <a:t>Are </a:t>
            </a:r>
            <a:r>
              <a:rPr lang="de-DE" sz="2400" dirty="0" err="1" smtClean="0"/>
              <a:t>there</a:t>
            </a: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ways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specifying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fitting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parameters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dual-</a:t>
            </a:r>
            <a:r>
              <a:rPr lang="de-DE" sz="2400" dirty="0" err="1" smtClean="0"/>
              <a:t>source</a:t>
            </a:r>
            <a:r>
              <a:rPr lang="de-DE" sz="2400" dirty="0" smtClean="0"/>
              <a:t> model?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Exp</a:t>
            </a:r>
            <a:r>
              <a:rPr lang="de-DE" dirty="0" smtClean="0"/>
              <a:t>. 2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107505" y="1432344"/>
          <a:ext cx="4477501" cy="3993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1303887"/>
                <a:gridCol w="1482667"/>
                <a:gridCol w="1482667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#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condition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Phase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Phase 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baseline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without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rule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disabler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without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rule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alternative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without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rule</a:t>
                      </a:r>
                      <a:endParaRPr lang="de-DE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de-DE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baseline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without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without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rule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disabler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without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without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rule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alternative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without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without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rule</a:t>
                      </a:r>
                      <a:endParaRPr lang="de-DE" dirty="0"/>
                    </a:p>
                  </a:txBody>
                  <a:tcPr/>
                </a:tc>
              </a:tr>
              <a:tr h="162991">
                <a:tc>
                  <a:txBody>
                    <a:bodyPr/>
                    <a:lstStyle/>
                    <a:p>
                      <a:endParaRPr lang="de-DE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baseline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</a:t>
                      </a:r>
                      <a:r>
                        <a:rPr lang="de-DE" baseline="0" dirty="0" err="1" smtClean="0"/>
                        <a:t>thing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disabler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nothing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alternative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nothing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07505" y="1772816"/>
            <a:ext cx="4477501" cy="115212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4 </a:t>
            </a:r>
            <a:r>
              <a:rPr lang="de-DE" dirty="0" err="1" smtClean="0"/>
              <a:t>Conditional</a:t>
            </a:r>
            <a:r>
              <a:rPr lang="de-DE" dirty="0" smtClean="0"/>
              <a:t> </a:t>
            </a:r>
            <a:r>
              <a:rPr lang="de-DE" dirty="0" err="1" smtClean="0"/>
              <a:t>Inferences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C1B5-2427-4721-A09B-A71F99770777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5B6B-8F93-4BC7-BF4E-8F06FE212B1D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Dual-Source Model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79513" y="1412776"/>
            <a:ext cx="4147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Modus </a:t>
            </a:r>
            <a:r>
              <a:rPr lang="de-DE" sz="2400" i="1" dirty="0" err="1" smtClean="0"/>
              <a:t>Ponens</a:t>
            </a:r>
            <a:r>
              <a:rPr lang="de-DE" sz="2400" i="1" dirty="0" smtClean="0"/>
              <a:t> (MP):</a:t>
            </a:r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i="1" dirty="0" smtClean="0"/>
              <a:t>p</a:t>
            </a:r>
            <a:r>
              <a:rPr lang="de-DE" sz="2800" dirty="0" smtClean="0"/>
              <a:t>,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i="1" dirty="0" smtClean="0"/>
              <a:t>q</a:t>
            </a:r>
            <a:r>
              <a:rPr lang="de-DE" sz="2800" dirty="0" smtClean="0"/>
              <a:t>.</a:t>
            </a:r>
          </a:p>
          <a:p>
            <a:r>
              <a:rPr lang="de-DE" sz="2800" i="1" dirty="0" smtClean="0"/>
              <a:t>p</a:t>
            </a:r>
          </a:p>
          <a:p>
            <a:r>
              <a:rPr lang="de-DE" sz="2800" dirty="0" err="1" smtClean="0"/>
              <a:t>Conclusion</a:t>
            </a:r>
            <a:r>
              <a:rPr lang="de-DE" sz="2800" dirty="0" smtClean="0"/>
              <a:t>: </a:t>
            </a:r>
            <a:r>
              <a:rPr lang="de-DE" sz="2800" i="1" dirty="0" smtClean="0"/>
              <a:t>q</a:t>
            </a:r>
            <a:endParaRPr lang="de-DE" sz="2800" i="1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179512" y="270892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79512" y="3501008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Modus Tollens (MT):</a:t>
            </a:r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i="1" dirty="0" smtClean="0"/>
              <a:t>p</a:t>
            </a:r>
            <a:r>
              <a:rPr lang="de-DE" sz="2800" dirty="0" smtClean="0"/>
              <a:t>,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i="1" dirty="0" smtClean="0"/>
              <a:t>q</a:t>
            </a:r>
            <a:r>
              <a:rPr lang="de-DE" sz="2800" dirty="0" smtClean="0"/>
              <a:t>.</a:t>
            </a:r>
          </a:p>
          <a:p>
            <a:r>
              <a:rPr lang="de-DE" sz="2800" dirty="0" smtClean="0"/>
              <a:t>Not </a:t>
            </a:r>
            <a:r>
              <a:rPr lang="de-DE" sz="2800" i="1" dirty="0" smtClean="0"/>
              <a:t>q</a:t>
            </a:r>
          </a:p>
          <a:p>
            <a:r>
              <a:rPr lang="de-DE" sz="2800" dirty="0" err="1" smtClean="0"/>
              <a:t>Conclusion</a:t>
            </a:r>
            <a:r>
              <a:rPr lang="de-DE" sz="2800" dirty="0" smtClean="0"/>
              <a:t>: Not</a:t>
            </a:r>
            <a:r>
              <a:rPr lang="de-DE" sz="2800" i="1" dirty="0" smtClean="0"/>
              <a:t> p</a:t>
            </a:r>
            <a:endParaRPr lang="de-DE" sz="2800" i="1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17612" y="4802485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716016" y="3501008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err="1" smtClean="0"/>
              <a:t>Denial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of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the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antecedent</a:t>
            </a:r>
            <a:r>
              <a:rPr lang="de-DE" sz="2400" i="1" dirty="0" smtClean="0"/>
              <a:t> (DA):</a:t>
            </a:r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i="1" dirty="0" smtClean="0"/>
              <a:t>p</a:t>
            </a:r>
            <a:r>
              <a:rPr lang="de-DE" sz="2800" dirty="0" smtClean="0"/>
              <a:t>,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i="1" dirty="0" smtClean="0"/>
              <a:t>q</a:t>
            </a:r>
            <a:r>
              <a:rPr lang="de-DE" sz="2800" dirty="0" smtClean="0"/>
              <a:t>.</a:t>
            </a:r>
          </a:p>
          <a:p>
            <a:r>
              <a:rPr lang="de-DE" sz="2800" dirty="0" smtClean="0"/>
              <a:t>Not </a:t>
            </a:r>
            <a:r>
              <a:rPr lang="de-DE" sz="2800" i="1" dirty="0" smtClean="0"/>
              <a:t>p</a:t>
            </a:r>
          </a:p>
          <a:p>
            <a:r>
              <a:rPr lang="de-DE" sz="2800" dirty="0" err="1" smtClean="0"/>
              <a:t>Conclusion</a:t>
            </a:r>
            <a:r>
              <a:rPr lang="de-DE" sz="2800" dirty="0" smtClean="0"/>
              <a:t>: Not</a:t>
            </a:r>
            <a:r>
              <a:rPr lang="de-DE" sz="2800" i="1" dirty="0" smtClean="0"/>
              <a:t> q</a:t>
            </a:r>
            <a:endParaRPr lang="de-DE" sz="2800" i="1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4716016" y="4797152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745360" y="1469926"/>
            <a:ext cx="414712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Affirmation </a:t>
            </a:r>
            <a:r>
              <a:rPr lang="de-DE" sz="2000" i="1" dirty="0" err="1" smtClean="0"/>
              <a:t>of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the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consequent</a:t>
            </a:r>
            <a:r>
              <a:rPr lang="de-DE" sz="2000" i="1" dirty="0" smtClean="0"/>
              <a:t> (AC):</a:t>
            </a:r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i="1" dirty="0" smtClean="0"/>
              <a:t>p</a:t>
            </a:r>
            <a:r>
              <a:rPr lang="de-DE" sz="2800" dirty="0" smtClean="0"/>
              <a:t>,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i="1" dirty="0" smtClean="0"/>
              <a:t>q</a:t>
            </a:r>
            <a:r>
              <a:rPr lang="de-DE" sz="2800" dirty="0" smtClean="0"/>
              <a:t>.</a:t>
            </a:r>
          </a:p>
          <a:p>
            <a:r>
              <a:rPr lang="de-DE" sz="2800" i="1" dirty="0"/>
              <a:t>q</a:t>
            </a:r>
            <a:endParaRPr lang="de-DE" sz="2800" i="1" dirty="0" smtClean="0"/>
          </a:p>
          <a:p>
            <a:r>
              <a:rPr lang="de-DE" sz="2800" dirty="0" err="1" smtClean="0"/>
              <a:t>Conclusion</a:t>
            </a:r>
            <a:r>
              <a:rPr lang="de-DE" sz="2800" dirty="0" smtClean="0"/>
              <a:t>: </a:t>
            </a:r>
            <a:r>
              <a:rPr lang="de-DE" sz="2800" i="1" dirty="0"/>
              <a:t>p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4644008" y="270892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ige Legende 18"/>
          <p:cNvSpPr/>
          <p:nvPr/>
        </p:nvSpPr>
        <p:spPr>
          <a:xfrm>
            <a:off x="179513" y="1412776"/>
            <a:ext cx="3960439" cy="3904114"/>
          </a:xfrm>
          <a:prstGeom prst="wedgeRectCallout">
            <a:avLst>
              <a:gd name="adj1" fmla="val -23719"/>
              <a:gd name="adj2" fmla="val 56951"/>
            </a:avLst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ige Legende 19"/>
          <p:cNvSpPr/>
          <p:nvPr/>
        </p:nvSpPr>
        <p:spPr>
          <a:xfrm>
            <a:off x="4745360" y="1412776"/>
            <a:ext cx="4219128" cy="3904114"/>
          </a:xfrm>
          <a:prstGeom prst="wedgeRectCallout">
            <a:avLst>
              <a:gd name="adj1" fmla="val -21285"/>
              <a:gd name="adj2" fmla="val 56952"/>
            </a:avLst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79513" y="5589240"/>
            <a:ext cx="396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valid in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logic</a:t>
            </a:r>
            <a:r>
              <a:rPr lang="de-DE" dirty="0" smtClean="0"/>
              <a:t> (i.e., </a:t>
            </a:r>
            <a:r>
              <a:rPr lang="de-DE" dirty="0" err="1" smtClean="0"/>
              <a:t>truth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premises</a:t>
            </a:r>
            <a:r>
              <a:rPr lang="de-DE" dirty="0" smtClean="0"/>
              <a:t> </a:t>
            </a:r>
            <a:r>
              <a:rPr lang="de-DE" dirty="0" err="1" smtClean="0"/>
              <a:t>entails</a:t>
            </a:r>
            <a:r>
              <a:rPr lang="de-DE" dirty="0" smtClean="0"/>
              <a:t> </a:t>
            </a:r>
            <a:r>
              <a:rPr lang="de-DE" dirty="0" err="1" smtClean="0"/>
              <a:t>truth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conclusion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4788024" y="555533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NOT valid in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logic</a:t>
            </a:r>
            <a:r>
              <a:rPr lang="de-DE" dirty="0" smtClean="0"/>
              <a:t> (i.e., </a:t>
            </a:r>
            <a:r>
              <a:rPr lang="de-DE" dirty="0" err="1" smtClean="0"/>
              <a:t>truth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premises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entail</a:t>
            </a:r>
            <a:r>
              <a:rPr lang="de-DE" dirty="0" smtClean="0"/>
              <a:t> </a:t>
            </a:r>
            <a:r>
              <a:rPr lang="de-DE" dirty="0" err="1" smtClean="0"/>
              <a:t>truth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conclusion</a:t>
            </a:r>
            <a:r>
              <a:rPr lang="de-DE" dirty="0" smtClean="0"/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 </a:t>
            </a:r>
            <a:r>
              <a:rPr lang="de-DE" dirty="0" err="1" smtClean="0"/>
              <a:t>Effects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84313"/>
            <a:ext cx="7704087" cy="4751387"/>
          </a:xfrm>
        </p:spPr>
        <p:txBody>
          <a:bodyPr>
            <a:normAutofit fontScale="70000" lnSpcReduction="20000"/>
          </a:bodyPr>
          <a:lstStyle/>
          <a:p>
            <a:pPr marL="355600" indent="-355600"/>
            <a:r>
              <a:rPr lang="en-US" dirty="0" smtClean="0"/>
              <a:t>Content can influence reasoning from conditionals via two types of counterexamples: disabling conditions and alternative antecedents.</a:t>
            </a:r>
          </a:p>
          <a:p>
            <a:pPr marL="355600" indent="-355600"/>
            <a:endParaRPr lang="en-US" dirty="0" smtClean="0"/>
          </a:p>
          <a:p>
            <a:pPr marL="355600" indent="-355600"/>
            <a:r>
              <a:rPr lang="en-US" dirty="0" smtClean="0"/>
              <a:t>If a balloon is pricked with a needle, then it will quickly lose air.</a:t>
            </a:r>
          </a:p>
          <a:p>
            <a:pPr lvl="1"/>
            <a:r>
              <a:rPr lang="en-US" b="1" dirty="0" smtClean="0"/>
              <a:t>Few disablers </a:t>
            </a:r>
            <a:r>
              <a:rPr lang="en-US" dirty="0" smtClean="0"/>
              <a:t>for the consequent and </a:t>
            </a:r>
            <a:r>
              <a:rPr lang="en-US" b="1" dirty="0" smtClean="0"/>
              <a:t>many alternatives </a:t>
            </a:r>
            <a:r>
              <a:rPr lang="en-US" dirty="0" smtClean="0"/>
              <a:t>for the antecedent lead to </a:t>
            </a:r>
            <a:r>
              <a:rPr lang="en-US" b="1" dirty="0" smtClean="0"/>
              <a:t>strong endorsement of valid inferences </a:t>
            </a:r>
            <a:r>
              <a:rPr lang="en-US" dirty="0" smtClean="0"/>
              <a:t>(MP &amp; MT) and </a:t>
            </a:r>
            <a:r>
              <a:rPr lang="en-US" b="1" dirty="0" smtClean="0"/>
              <a:t>weak endorsement of the invalid inferences </a:t>
            </a:r>
            <a:r>
              <a:rPr lang="en-US" dirty="0" smtClean="0"/>
              <a:t>(AC &amp; DA)</a:t>
            </a:r>
          </a:p>
          <a:p>
            <a:pPr marL="355600" indent="-355600"/>
            <a:endParaRPr lang="en-US" dirty="0" smtClean="0"/>
          </a:p>
          <a:p>
            <a:pPr marL="355600" indent="-355600"/>
            <a:r>
              <a:rPr lang="en-US" dirty="0" smtClean="0"/>
              <a:t>If a girl has sexual intercourse, then she will be pregnant.</a:t>
            </a:r>
          </a:p>
          <a:p>
            <a:pPr lvl="1"/>
            <a:r>
              <a:rPr lang="en-US" b="1" dirty="0" smtClean="0"/>
              <a:t>Many disablers</a:t>
            </a:r>
            <a:r>
              <a:rPr lang="en-US" dirty="0" smtClean="0"/>
              <a:t> for the consequent and </a:t>
            </a:r>
            <a:r>
              <a:rPr lang="en-US" b="1" dirty="0" smtClean="0"/>
              <a:t>few alternatives</a:t>
            </a:r>
            <a:r>
              <a:rPr lang="en-US" dirty="0" smtClean="0"/>
              <a:t> for the antecedent lead to </a:t>
            </a:r>
            <a:r>
              <a:rPr lang="en-US" b="1" dirty="0" smtClean="0"/>
              <a:t>weak endorsement of valid inferences </a:t>
            </a:r>
            <a:r>
              <a:rPr lang="en-US" dirty="0" smtClean="0"/>
              <a:t>(MP &amp; MT) and </a:t>
            </a:r>
            <a:r>
              <a:rPr lang="en-US" b="1" dirty="0" smtClean="0"/>
              <a:t>strong endorsement of the invalid inferences </a:t>
            </a:r>
            <a:r>
              <a:rPr lang="en-US" dirty="0" smtClean="0"/>
              <a:t>(AC &amp; DA)</a:t>
            </a:r>
          </a:p>
          <a:p>
            <a:pPr lvl="1"/>
            <a:endParaRPr lang="en-US" dirty="0" smtClean="0"/>
          </a:p>
          <a:p>
            <a:pPr marL="355600" indent="-355600"/>
            <a:r>
              <a:rPr lang="en-US" dirty="0" smtClean="0"/>
              <a:t>To tap everyday reasoning studies often use probabilistic instructions: "How likely is it that the conclusion holds?"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Explaining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Probabilistic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r>
              <a:rPr lang="de-DE" dirty="0" smtClean="0"/>
              <a:t> (</a:t>
            </a:r>
            <a:r>
              <a:rPr lang="de-DE" dirty="0" err="1" smtClean="0"/>
              <a:t>Oaksford</a:t>
            </a:r>
            <a:r>
              <a:rPr lang="de-DE" dirty="0" smtClean="0"/>
              <a:t> et al., 2000)</a:t>
            </a:r>
          </a:p>
          <a:p>
            <a:pPr lvl="1"/>
            <a:r>
              <a:rPr lang="de-DE" dirty="0" err="1" smtClean="0"/>
              <a:t>Reasoning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probabilities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. </a:t>
            </a:r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468312" y="2852936"/>
          <a:ext cx="8352162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318"/>
                <a:gridCol w="1495711"/>
                <a:gridCol w="1495711"/>
                <a:gridCol w="1495711"/>
                <a:gridCol w="149571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Problem</a:t>
                      </a:r>
                      <a:r>
                        <a:rPr lang="de-DE" sz="2000" baseline="0" dirty="0" smtClean="0"/>
                        <a:t> Type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MP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MT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AC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DA</a:t>
                      </a:r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i="1" dirty="0" smtClean="0"/>
                        <a:t>p</a:t>
                      </a:r>
                      <a:r>
                        <a:rPr lang="de-DE" sz="2000" i="0" baseline="0" dirty="0" smtClean="0"/>
                        <a:t> →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i="1" baseline="0" dirty="0" smtClean="0"/>
                        <a:t>q</a:t>
                      </a:r>
                      <a:endParaRPr lang="de-DE" sz="2000" i="1" dirty="0" smtClean="0"/>
                    </a:p>
                    <a:p>
                      <a:pPr algn="ctr"/>
                      <a:r>
                        <a:rPr lang="de-DE" sz="2000" i="1" dirty="0" smtClean="0"/>
                        <a:t>p</a:t>
                      </a:r>
                    </a:p>
                    <a:p>
                      <a:pPr algn="ctr"/>
                      <a:r>
                        <a:rPr lang="de-DE" sz="2000" dirty="0" smtClean="0"/>
                        <a:t>: </a:t>
                      </a:r>
                      <a:r>
                        <a:rPr lang="de-DE" sz="2000" i="1" baseline="0" dirty="0" smtClean="0"/>
                        <a:t>q</a:t>
                      </a:r>
                      <a:endParaRPr lang="de-DE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i="1" dirty="0" smtClean="0"/>
                        <a:t>p</a:t>
                      </a:r>
                      <a:r>
                        <a:rPr lang="de-DE" sz="2000" i="0" baseline="0" dirty="0" smtClean="0"/>
                        <a:t> →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i="1" baseline="0" dirty="0" smtClean="0"/>
                        <a:t>q</a:t>
                      </a:r>
                      <a:endParaRPr lang="de-DE" sz="2000" i="1" dirty="0" smtClean="0"/>
                    </a:p>
                    <a:p>
                      <a:pPr algn="ctr"/>
                      <a:r>
                        <a:rPr lang="de-DE" sz="2000" dirty="0" smtClean="0"/>
                        <a:t>¬</a:t>
                      </a:r>
                      <a:r>
                        <a:rPr lang="de-DE" sz="2000" i="1" dirty="0" smtClean="0"/>
                        <a:t>q</a:t>
                      </a:r>
                    </a:p>
                    <a:p>
                      <a:pPr algn="ctr"/>
                      <a:r>
                        <a:rPr lang="de-DE" sz="2000" dirty="0" smtClean="0"/>
                        <a:t>: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dirty="0" smtClean="0"/>
                        <a:t>¬</a:t>
                      </a:r>
                      <a:r>
                        <a:rPr lang="de-DE" sz="2000" i="1" dirty="0" smtClean="0"/>
                        <a:t>p</a:t>
                      </a:r>
                      <a:endParaRPr lang="de-DE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i="1" dirty="0" smtClean="0"/>
                        <a:t>p</a:t>
                      </a:r>
                      <a:r>
                        <a:rPr lang="de-DE" sz="2000" i="0" baseline="0" dirty="0" smtClean="0"/>
                        <a:t> →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i="1" baseline="0" dirty="0" smtClean="0"/>
                        <a:t>q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i="1" baseline="0" dirty="0" smtClean="0"/>
                        <a:t>q</a:t>
                      </a:r>
                      <a:endParaRPr lang="de-DE" sz="2000" i="1" dirty="0" smtClean="0"/>
                    </a:p>
                    <a:p>
                      <a:pPr algn="ctr"/>
                      <a:r>
                        <a:rPr lang="de-DE" sz="2000" dirty="0" smtClean="0"/>
                        <a:t>: </a:t>
                      </a:r>
                      <a:r>
                        <a:rPr lang="de-DE" sz="2000" i="1" baseline="0" dirty="0" smtClean="0"/>
                        <a:t>p</a:t>
                      </a:r>
                      <a:endParaRPr lang="de-DE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i="1" dirty="0" smtClean="0"/>
                        <a:t>p</a:t>
                      </a:r>
                      <a:r>
                        <a:rPr lang="de-DE" sz="2000" i="0" baseline="0" dirty="0" smtClean="0"/>
                        <a:t> →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i="1" baseline="0" dirty="0" smtClean="0"/>
                        <a:t>q</a:t>
                      </a:r>
                      <a:endParaRPr lang="de-DE" sz="2000" i="1" dirty="0" smtClean="0"/>
                    </a:p>
                    <a:p>
                      <a:pPr algn="ctr"/>
                      <a:r>
                        <a:rPr lang="de-DE" sz="2000" dirty="0" smtClean="0"/>
                        <a:t>¬</a:t>
                      </a:r>
                      <a:r>
                        <a:rPr lang="de-DE" sz="2000" i="1" dirty="0" smtClean="0"/>
                        <a:t>p</a:t>
                      </a:r>
                    </a:p>
                    <a:p>
                      <a:pPr algn="ctr"/>
                      <a:r>
                        <a:rPr lang="de-DE" sz="2000" dirty="0" smtClean="0"/>
                        <a:t>: ¬</a:t>
                      </a:r>
                      <a:r>
                        <a:rPr lang="de-DE" sz="2000" i="1" baseline="0" dirty="0" smtClean="0"/>
                        <a:t>q</a:t>
                      </a:r>
                      <a:endParaRPr lang="de-DE" sz="2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Response </a:t>
                      </a:r>
                      <a:r>
                        <a:rPr lang="de-DE" sz="2000" dirty="0" err="1" smtClean="0"/>
                        <a:t>reflects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P(</a:t>
                      </a:r>
                      <a:r>
                        <a:rPr lang="de-DE" sz="2000" i="1" dirty="0" err="1" smtClean="0"/>
                        <a:t>q</a:t>
                      </a:r>
                      <a:r>
                        <a:rPr lang="de-DE" sz="2000" dirty="0" err="1" smtClean="0"/>
                        <a:t>|</a:t>
                      </a:r>
                      <a:r>
                        <a:rPr lang="de-DE" sz="2000" i="1" dirty="0" err="1" smtClean="0"/>
                        <a:t>p</a:t>
                      </a:r>
                      <a:r>
                        <a:rPr lang="de-DE" sz="2000" dirty="0" smtClean="0"/>
                        <a:t>)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P(¬</a:t>
                      </a:r>
                      <a:r>
                        <a:rPr lang="de-DE" sz="2000" i="1" dirty="0" smtClean="0"/>
                        <a:t>p|</a:t>
                      </a:r>
                      <a:r>
                        <a:rPr lang="de-DE" sz="2000" dirty="0" smtClean="0"/>
                        <a:t>¬</a:t>
                      </a:r>
                      <a:r>
                        <a:rPr lang="de-DE" sz="2000" i="1" dirty="0" smtClean="0"/>
                        <a:t>q</a:t>
                      </a:r>
                      <a:r>
                        <a:rPr lang="de-DE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P(</a:t>
                      </a:r>
                      <a:r>
                        <a:rPr lang="de-DE" sz="2000" i="1" dirty="0" err="1" smtClean="0"/>
                        <a:t>p</a:t>
                      </a:r>
                      <a:r>
                        <a:rPr lang="de-DE" sz="2000" dirty="0" err="1" smtClean="0"/>
                        <a:t>|</a:t>
                      </a:r>
                      <a:r>
                        <a:rPr lang="de-DE" sz="2000" i="1" dirty="0" err="1" smtClean="0"/>
                        <a:t>q</a:t>
                      </a:r>
                      <a:r>
                        <a:rPr lang="de-DE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P(¬</a:t>
                      </a:r>
                      <a:r>
                        <a:rPr lang="de-DE" sz="2000" i="1" dirty="0" smtClean="0"/>
                        <a:t>q|</a:t>
                      </a:r>
                      <a:r>
                        <a:rPr lang="de-DE" sz="2000" dirty="0" smtClean="0"/>
                        <a:t>¬</a:t>
                      </a:r>
                      <a:r>
                        <a:rPr lang="de-DE" sz="2000" i="1" dirty="0" smtClean="0"/>
                        <a:t>p</a:t>
                      </a:r>
                      <a:r>
                        <a:rPr lang="de-DE" sz="2000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Explaining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Probabilistic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r>
              <a:rPr lang="de-DE" dirty="0" smtClean="0"/>
              <a:t> (</a:t>
            </a:r>
            <a:r>
              <a:rPr lang="de-DE" dirty="0" err="1" smtClean="0"/>
              <a:t>Oaksford</a:t>
            </a:r>
            <a:r>
              <a:rPr lang="de-DE" dirty="0" smtClean="0"/>
              <a:t> et al., 2000)</a:t>
            </a:r>
          </a:p>
          <a:p>
            <a:pPr lvl="1"/>
            <a:r>
              <a:rPr lang="de-DE" dirty="0" err="1" smtClean="0"/>
              <a:t>Reasoning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probabilities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.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rule</a:t>
            </a:r>
            <a:r>
              <a:rPr lang="de-DE" dirty="0" smtClean="0"/>
              <a:t>? (e.g. Liu, 2003)</a:t>
            </a:r>
          </a:p>
          <a:p>
            <a:pPr lvl="1"/>
            <a:r>
              <a:rPr lang="de-DE" dirty="0" err="1" smtClean="0"/>
              <a:t>Typically</a:t>
            </a:r>
            <a:r>
              <a:rPr lang="de-DE" dirty="0" smtClean="0"/>
              <a:t> </a:t>
            </a:r>
            <a:r>
              <a:rPr lang="de-DE" dirty="0" err="1" smtClean="0"/>
              <a:t>endorsement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MP </a:t>
            </a:r>
            <a:r>
              <a:rPr lang="de-DE" dirty="0" err="1" smtClean="0"/>
              <a:t>and</a:t>
            </a:r>
            <a:r>
              <a:rPr lang="de-DE" dirty="0" smtClean="0"/>
              <a:t> MT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heightend</a:t>
            </a:r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468312" y="2852936"/>
          <a:ext cx="8352162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318"/>
                <a:gridCol w="1495711"/>
                <a:gridCol w="1495711"/>
                <a:gridCol w="1495711"/>
                <a:gridCol w="149571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Problem</a:t>
                      </a:r>
                      <a:r>
                        <a:rPr lang="de-DE" sz="2000" baseline="0" dirty="0" smtClean="0"/>
                        <a:t> Type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MP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MT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AC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DA</a:t>
                      </a:r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i="1" dirty="0" smtClean="0"/>
                    </a:p>
                    <a:p>
                      <a:pPr algn="ctr"/>
                      <a:r>
                        <a:rPr lang="de-DE" sz="2000" i="1" dirty="0" smtClean="0"/>
                        <a:t>p</a:t>
                      </a:r>
                    </a:p>
                    <a:p>
                      <a:pPr algn="ctr"/>
                      <a:r>
                        <a:rPr lang="de-DE" sz="2000" dirty="0" smtClean="0"/>
                        <a:t>: </a:t>
                      </a:r>
                      <a:r>
                        <a:rPr lang="de-DE" sz="2000" i="1" baseline="0" dirty="0" smtClean="0"/>
                        <a:t>q</a:t>
                      </a:r>
                      <a:endParaRPr lang="de-DE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i="1" dirty="0" smtClean="0"/>
                    </a:p>
                    <a:p>
                      <a:pPr algn="ctr"/>
                      <a:r>
                        <a:rPr lang="de-DE" sz="2000" dirty="0" smtClean="0"/>
                        <a:t>¬</a:t>
                      </a:r>
                      <a:r>
                        <a:rPr lang="de-DE" sz="2000" i="1" dirty="0" smtClean="0"/>
                        <a:t>q</a:t>
                      </a:r>
                    </a:p>
                    <a:p>
                      <a:pPr algn="ctr"/>
                      <a:r>
                        <a:rPr lang="de-DE" sz="2000" dirty="0" smtClean="0"/>
                        <a:t>: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dirty="0" smtClean="0"/>
                        <a:t>¬</a:t>
                      </a:r>
                      <a:r>
                        <a:rPr lang="de-DE" sz="2000" i="1" dirty="0" smtClean="0"/>
                        <a:t>p</a:t>
                      </a:r>
                      <a:endParaRPr lang="de-DE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i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i="1" baseline="0" dirty="0" smtClean="0"/>
                        <a:t>q</a:t>
                      </a:r>
                      <a:endParaRPr lang="de-DE" sz="2000" i="1" dirty="0" smtClean="0"/>
                    </a:p>
                    <a:p>
                      <a:pPr algn="ctr"/>
                      <a:r>
                        <a:rPr lang="de-DE" sz="2000" dirty="0" smtClean="0"/>
                        <a:t>: </a:t>
                      </a:r>
                      <a:r>
                        <a:rPr lang="de-DE" sz="2000" i="1" baseline="0" dirty="0" smtClean="0"/>
                        <a:t>p</a:t>
                      </a:r>
                      <a:endParaRPr lang="de-DE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i="1" dirty="0" smtClean="0"/>
                    </a:p>
                    <a:p>
                      <a:pPr algn="ctr"/>
                      <a:r>
                        <a:rPr lang="de-DE" sz="2000" dirty="0" smtClean="0"/>
                        <a:t>¬</a:t>
                      </a:r>
                      <a:r>
                        <a:rPr lang="de-DE" sz="2000" i="1" dirty="0" smtClean="0"/>
                        <a:t>p</a:t>
                      </a:r>
                    </a:p>
                    <a:p>
                      <a:pPr algn="ctr"/>
                      <a:r>
                        <a:rPr lang="de-DE" sz="2000" dirty="0" smtClean="0"/>
                        <a:t>: ¬</a:t>
                      </a:r>
                      <a:r>
                        <a:rPr lang="de-DE" sz="2000" i="1" baseline="0" dirty="0" smtClean="0"/>
                        <a:t>q</a:t>
                      </a:r>
                      <a:endParaRPr lang="de-DE" sz="2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Response </a:t>
                      </a:r>
                      <a:r>
                        <a:rPr lang="de-DE" sz="2000" dirty="0" err="1" smtClean="0"/>
                        <a:t>reflects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P(</a:t>
                      </a:r>
                      <a:r>
                        <a:rPr lang="de-DE" sz="2000" i="1" dirty="0" err="1" smtClean="0"/>
                        <a:t>q</a:t>
                      </a:r>
                      <a:r>
                        <a:rPr lang="de-DE" sz="2000" dirty="0" err="1" smtClean="0"/>
                        <a:t>|</a:t>
                      </a:r>
                      <a:r>
                        <a:rPr lang="de-DE" sz="2000" i="1" dirty="0" err="1" smtClean="0"/>
                        <a:t>p</a:t>
                      </a:r>
                      <a:r>
                        <a:rPr lang="de-DE" sz="2000" dirty="0" smtClean="0"/>
                        <a:t>)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P(¬</a:t>
                      </a:r>
                      <a:r>
                        <a:rPr lang="de-DE" sz="2000" i="1" dirty="0" smtClean="0"/>
                        <a:t>p|</a:t>
                      </a:r>
                      <a:r>
                        <a:rPr lang="de-DE" sz="2000" dirty="0" smtClean="0"/>
                        <a:t>¬</a:t>
                      </a:r>
                      <a:r>
                        <a:rPr lang="de-DE" sz="2000" i="1" dirty="0" smtClean="0"/>
                        <a:t>q</a:t>
                      </a:r>
                      <a:r>
                        <a:rPr lang="de-DE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P(</a:t>
                      </a:r>
                      <a:r>
                        <a:rPr lang="de-DE" sz="2000" i="1" dirty="0" err="1" smtClean="0"/>
                        <a:t>p</a:t>
                      </a:r>
                      <a:r>
                        <a:rPr lang="de-DE" sz="2000" dirty="0" err="1" smtClean="0"/>
                        <a:t>|</a:t>
                      </a:r>
                      <a:r>
                        <a:rPr lang="de-DE" sz="2000" i="1" dirty="0" err="1" smtClean="0"/>
                        <a:t>q</a:t>
                      </a:r>
                      <a:r>
                        <a:rPr lang="de-DE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P(¬</a:t>
                      </a:r>
                      <a:r>
                        <a:rPr lang="de-DE" sz="2000" i="1" dirty="0" smtClean="0"/>
                        <a:t>q|</a:t>
                      </a:r>
                      <a:r>
                        <a:rPr lang="de-DE" sz="2000" dirty="0" smtClean="0"/>
                        <a:t>¬</a:t>
                      </a:r>
                      <a:r>
                        <a:rPr lang="de-DE" sz="2000" i="1" dirty="0" smtClean="0"/>
                        <a:t>p</a:t>
                      </a:r>
                      <a:r>
                        <a:rPr lang="de-DE" sz="2000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Dual-Source 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dual-source model is a mathematical measurement model that describes </a:t>
            </a:r>
            <a:r>
              <a:rPr lang="en-US" dirty="0" err="1" smtClean="0"/>
              <a:t>probabilsitic</a:t>
            </a:r>
            <a:r>
              <a:rPr lang="en-US" dirty="0" smtClean="0"/>
              <a:t> conditional reasoning with three parameters:</a:t>
            </a:r>
          </a:p>
          <a:p>
            <a:pPr lvl="1"/>
            <a:r>
              <a:rPr lang="en-US" sz="2800" dirty="0" smtClean="0"/>
              <a:t>ξ</a:t>
            </a:r>
            <a:r>
              <a:rPr lang="en-US" dirty="0" smtClean="0"/>
              <a:t> (</a:t>
            </a:r>
            <a:r>
              <a:rPr lang="en-US" dirty="0" err="1" smtClean="0"/>
              <a:t>xsi</a:t>
            </a:r>
            <a:r>
              <a:rPr lang="en-US" dirty="0" smtClean="0"/>
              <a:t>): quantifies the knowledge-based component (formalized as in </a:t>
            </a:r>
            <a:r>
              <a:rPr lang="en-US" dirty="0" err="1" smtClean="0"/>
              <a:t>Oaksford</a:t>
            </a:r>
            <a:r>
              <a:rPr lang="en-US" dirty="0" smtClean="0"/>
              <a:t> et al.'s, 2000, model)</a:t>
            </a:r>
          </a:p>
          <a:p>
            <a:pPr lvl="1"/>
            <a:r>
              <a:rPr lang="en-US" sz="2800" dirty="0" smtClean="0"/>
              <a:t>τ</a:t>
            </a:r>
            <a:r>
              <a:rPr lang="en-US" dirty="0" smtClean="0"/>
              <a:t> (tau): form-based evidence</a:t>
            </a:r>
          </a:p>
          <a:p>
            <a:pPr lvl="1"/>
            <a:r>
              <a:rPr lang="en-US" sz="2800" dirty="0" smtClean="0"/>
              <a:t>λ</a:t>
            </a:r>
            <a:r>
              <a:rPr lang="en-US" dirty="0" smtClean="0"/>
              <a:t> (lambda): weighting factor</a:t>
            </a:r>
          </a:p>
          <a:p>
            <a:endParaRPr lang="en-US" dirty="0" smtClean="0"/>
          </a:p>
          <a:p>
            <a:r>
              <a:rPr lang="en-US" dirty="0" smtClean="0"/>
              <a:t>According to the dual-source model (Klauer, </a:t>
            </a:r>
            <a:r>
              <a:rPr lang="en-US" dirty="0" err="1" smtClean="0"/>
              <a:t>Beller</a:t>
            </a:r>
            <a:r>
              <a:rPr lang="en-US" dirty="0" smtClean="0"/>
              <a:t>, &amp; </a:t>
            </a:r>
            <a:r>
              <a:rPr lang="en-US" dirty="0" err="1" smtClean="0"/>
              <a:t>Hütter</a:t>
            </a:r>
            <a:r>
              <a:rPr lang="en-US" dirty="0" smtClean="0"/>
              <a:t>, 2010) the effect of the rule is to provide (form-based) evidence in addition to background knowledge.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dual-</a:t>
            </a:r>
            <a:r>
              <a:rPr lang="de-DE" dirty="0" err="1" smtClean="0"/>
              <a:t>source</a:t>
            </a:r>
            <a:r>
              <a:rPr lang="de-DE" dirty="0" smtClean="0"/>
              <a:t> 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3986348"/>
            <a:ext cx="7704137" cy="2249352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Observable </a:t>
            </a:r>
            <a:r>
              <a:rPr lang="de-DE" dirty="0" err="1" smtClean="0"/>
              <a:t>response</a:t>
            </a:r>
            <a:r>
              <a:rPr lang="de-DE" dirty="0" smtClean="0"/>
              <a:t> on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inference</a:t>
            </a:r>
            <a:r>
              <a:rPr lang="de-DE" dirty="0" smtClean="0"/>
              <a:t> = </a:t>
            </a:r>
            <a:br>
              <a:rPr lang="de-DE" dirty="0" smtClean="0"/>
            </a:br>
            <a:r>
              <a:rPr lang="el-GR" dirty="0" smtClean="0"/>
              <a:t>λ</a:t>
            </a:r>
            <a:r>
              <a:rPr lang="de-DE" dirty="0" smtClean="0"/>
              <a:t>{</a:t>
            </a:r>
            <a:r>
              <a:rPr lang="el-GR" dirty="0" smtClean="0"/>
              <a:t>τ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dirty="0" smtClean="0"/>
              <a:t>) × 1 + (1 – </a:t>
            </a:r>
            <a:r>
              <a:rPr lang="el-GR" dirty="0" smtClean="0"/>
              <a:t>τ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dirty="0" smtClean="0"/>
              <a:t>)) × </a:t>
            </a:r>
            <a:r>
              <a:rPr lang="el-GR" dirty="0" smtClean="0"/>
              <a:t>ξ</a:t>
            </a:r>
            <a:r>
              <a:rPr lang="de-DE" dirty="0" smtClean="0"/>
              <a:t>(</a:t>
            </a:r>
            <a:r>
              <a:rPr lang="de-DE" i="1" dirty="0" err="1" smtClean="0"/>
              <a:t>C</a:t>
            </a:r>
            <a:r>
              <a:rPr lang="de-DE" dirty="0" err="1" smtClean="0"/>
              <a:t>,</a:t>
            </a:r>
            <a:r>
              <a:rPr lang="de-DE" i="1" dirty="0" err="1" smtClean="0"/>
              <a:t>x</a:t>
            </a:r>
            <a:r>
              <a:rPr lang="de-DE" dirty="0" smtClean="0"/>
              <a:t>)} + (1 – </a:t>
            </a:r>
            <a:r>
              <a:rPr lang="el-GR" dirty="0" smtClean="0"/>
              <a:t>λ</a:t>
            </a:r>
            <a:r>
              <a:rPr lang="de-DE" dirty="0" smtClean="0"/>
              <a:t>)</a:t>
            </a:r>
            <a:r>
              <a:rPr lang="el-GR" dirty="0" smtClean="0"/>
              <a:t>ξ</a:t>
            </a:r>
            <a:r>
              <a:rPr lang="de-DE" dirty="0" smtClean="0"/>
              <a:t>(</a:t>
            </a:r>
            <a:r>
              <a:rPr lang="de-DE" i="1" dirty="0" err="1" smtClean="0"/>
              <a:t>C</a:t>
            </a:r>
            <a:r>
              <a:rPr lang="de-DE" dirty="0" err="1" smtClean="0"/>
              <a:t>,</a:t>
            </a:r>
            <a:r>
              <a:rPr lang="de-DE" i="1" dirty="0" err="1" smtClean="0"/>
              <a:t>x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el-GR" dirty="0" smtClean="0"/>
              <a:t>τ</a:t>
            </a:r>
            <a:r>
              <a:rPr lang="de-DE" dirty="0" smtClean="0"/>
              <a:t>(</a:t>
            </a:r>
            <a:r>
              <a:rPr lang="de-DE" i="1" dirty="0" smtClean="0"/>
              <a:t>x</a:t>
            </a:r>
            <a:r>
              <a:rPr lang="de-DE" dirty="0" smtClean="0"/>
              <a:t>) = form-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evidence</a:t>
            </a:r>
            <a:r>
              <a:rPr lang="de-DE" dirty="0" smtClean="0"/>
              <a:t>, </a:t>
            </a:r>
            <a:r>
              <a:rPr lang="de-DE" dirty="0" err="1" smtClean="0"/>
              <a:t>subjective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accepting</a:t>
            </a:r>
            <a:r>
              <a:rPr lang="de-DE" dirty="0" smtClean="0"/>
              <a:t> </a:t>
            </a:r>
            <a:r>
              <a:rPr lang="de-DE" dirty="0" err="1" smtClean="0"/>
              <a:t>inference</a:t>
            </a:r>
            <a:r>
              <a:rPr lang="de-DE" dirty="0" smtClean="0"/>
              <a:t> x (i.e., MP, MT, AC, DA)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logical</a:t>
            </a:r>
            <a:r>
              <a:rPr lang="de-DE" dirty="0" smtClean="0"/>
              <a:t> form.</a:t>
            </a:r>
          </a:p>
          <a:p>
            <a:r>
              <a:rPr lang="el-GR" dirty="0" smtClean="0"/>
              <a:t>ξ</a:t>
            </a:r>
            <a:r>
              <a:rPr lang="de-DE" dirty="0" smtClean="0"/>
              <a:t>(</a:t>
            </a:r>
            <a:r>
              <a:rPr lang="de-DE" i="1" dirty="0" err="1" smtClean="0"/>
              <a:t>C</a:t>
            </a:r>
            <a:r>
              <a:rPr lang="de-DE" dirty="0" err="1" smtClean="0"/>
              <a:t>,</a:t>
            </a:r>
            <a:r>
              <a:rPr lang="de-DE" i="1" dirty="0" err="1" smtClean="0"/>
              <a:t>x</a:t>
            </a:r>
            <a:r>
              <a:rPr lang="de-DE" dirty="0" smtClean="0"/>
              <a:t>) = </a:t>
            </a:r>
            <a:r>
              <a:rPr lang="de-DE" dirty="0" err="1" smtClean="0"/>
              <a:t>knowledge-based</a:t>
            </a:r>
            <a:r>
              <a:rPr lang="de-DE" dirty="0" smtClean="0"/>
              <a:t> </a:t>
            </a:r>
            <a:r>
              <a:rPr lang="de-DE" dirty="0" err="1" smtClean="0"/>
              <a:t>evidence</a:t>
            </a:r>
            <a:r>
              <a:rPr lang="de-DE" dirty="0" smtClean="0"/>
              <a:t>, </a:t>
            </a:r>
            <a:r>
              <a:rPr lang="de-DE" dirty="0" err="1" smtClean="0"/>
              <a:t>subjective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accepting</a:t>
            </a:r>
            <a:r>
              <a:rPr lang="de-DE" dirty="0" smtClean="0"/>
              <a:t> </a:t>
            </a:r>
            <a:r>
              <a:rPr lang="de-DE" dirty="0" err="1" smtClean="0"/>
              <a:t>inference</a:t>
            </a:r>
            <a:r>
              <a:rPr lang="de-DE" dirty="0" smtClean="0"/>
              <a:t> </a:t>
            </a:r>
            <a:r>
              <a:rPr lang="de-DE" i="1" dirty="0" smtClean="0"/>
              <a:t>x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i="1" dirty="0" smtClean="0"/>
              <a:t>C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.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35CF-B791-4C43-82AF-16D76F8C7C5C}" type="datetime1">
              <a:rPr lang="de-DE" smtClean="0"/>
              <a:pPr/>
              <a:t>27.03.2012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89E64-1D5A-4A1F-87C9-AD583BCA3DAC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Dual-Source Model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24744"/>
            <a:ext cx="8532911" cy="275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Folie 1&quot;/&gt;&lt;property id=&quot;20307&quot; value=&quot;256&quot;/&gt;&lt;/object&gt;&lt;object type=&quot;3&quot; unique_id=&quot;10005&quot;&gt;&lt;property id=&quot;20148&quot; value=&quot;5&quot;/&gt;&lt;property id=&quot;20300&quot; value=&quot;Folie 2 - &amp;quot;Testfolie&amp;quot;&quot;/&gt;&lt;property id=&quot;20307&quot; value=&quot;257&quot;/&gt;&lt;/object&gt;&lt;/object&gt;&lt;/object&gt;&lt;/database&gt;"/>
</p:tagLst>
</file>

<file path=ppt/theme/theme1.xml><?xml version="1.0" encoding="utf-8"?>
<a:theme xmlns:a="http://schemas.openxmlformats.org/drawingml/2006/main" name="Uni_Praesentation_E1_RGB">
  <a:themeElements>
    <a:clrScheme name="Uni_Praesentation_E1_RGB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004A99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428A"/>
      </a:accent6>
      <a:hlink>
        <a:srgbClr val="5781BD"/>
      </a:hlink>
      <a:folHlink>
        <a:srgbClr val="C1002A"/>
      </a:folHlink>
    </a:clrScheme>
    <a:fontScheme name="Uni_Praesentation_E1_RGB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_Praesentation_E1_RG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004A9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428A"/>
        </a:accent6>
        <a:hlink>
          <a:srgbClr val="5781BD"/>
        </a:hlink>
        <a:folHlink>
          <a:srgbClr val="C10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1982</Words>
  <Application>Microsoft Office PowerPoint</Application>
  <PresentationFormat>Bildschirmpräsentation (4:3)</PresentationFormat>
  <Paragraphs>385</Paragraphs>
  <Slides>33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Uni_Praesentation_E1_RGB</vt:lpstr>
      <vt:lpstr>Suppression Effects in the Dual-Source Model of Conditional Reasoning</vt:lpstr>
      <vt:lpstr>Conditional Reasoning</vt:lpstr>
      <vt:lpstr>4 Conditional Inferences</vt:lpstr>
      <vt:lpstr>4 Conditional Inferences</vt:lpstr>
      <vt:lpstr>Content Effects</vt:lpstr>
      <vt:lpstr>Explaining content effects</vt:lpstr>
      <vt:lpstr>Explaining content effects</vt:lpstr>
      <vt:lpstr>The Dual-Source Model</vt:lpstr>
      <vt:lpstr>The dual-source model</vt:lpstr>
      <vt:lpstr>Estimating the dual-source model</vt:lpstr>
      <vt:lpstr>Estimating the dual-source model</vt:lpstr>
      <vt:lpstr>Klauer et al. (2010): Exp 1</vt:lpstr>
      <vt:lpstr>Klauer et al. (2010): Exp 1</vt:lpstr>
      <vt:lpstr>Suppression effects (Byrne, 1989) *</vt:lpstr>
      <vt:lpstr>Suppression Effects: Exp. 1</vt:lpstr>
      <vt:lpstr>PowerPoint-Präsentation</vt:lpstr>
      <vt:lpstr>PowerPoint-Präsentation</vt:lpstr>
      <vt:lpstr>Fits, Weighting (λ), &amp; Form (τ)</vt:lpstr>
      <vt:lpstr>Knowledge Paramaters (Xsi)</vt:lpstr>
      <vt:lpstr>PowerPoint-Präsentation</vt:lpstr>
      <vt:lpstr>Suppression Effects - Experiment 1</vt:lpstr>
      <vt:lpstr>Supression Effects – Experiment 2</vt:lpstr>
      <vt:lpstr>PowerPoint-Präsentation</vt:lpstr>
      <vt:lpstr>PowerPoint-Präsentation</vt:lpstr>
      <vt:lpstr>Fits, Weighting (λ), &amp; Form (τ)</vt:lpstr>
      <vt:lpstr>Knowledge Paramaters (Xsi)</vt:lpstr>
      <vt:lpstr>PowerPoint-Präsentation</vt:lpstr>
      <vt:lpstr>Suppression Effects - Experiment 2</vt:lpstr>
      <vt:lpstr>Consistency weighting: Exp. 2</vt:lpstr>
      <vt:lpstr>Summary</vt:lpstr>
      <vt:lpstr>Future research</vt:lpstr>
      <vt:lpstr>PowerPoint-Präsentation</vt:lpstr>
      <vt:lpstr>Control conditions Exp. 2</vt:lpstr>
    </vt:vector>
  </TitlesOfParts>
  <Company>Universität Freiburg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</dc:title>
  <dc:creator>singmann</dc:creator>
  <cp:lastModifiedBy>Singmann, Henrik</cp:lastModifiedBy>
  <cp:revision>225</cp:revision>
  <cp:lastPrinted>2009-07-21T13:24:06Z</cp:lastPrinted>
  <dcterms:created xsi:type="dcterms:W3CDTF">2011-05-06T10:04:47Z</dcterms:created>
  <dcterms:modified xsi:type="dcterms:W3CDTF">2012-03-27T10:53:46Z</dcterms:modified>
</cp:coreProperties>
</file>