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57" r:id="rId4"/>
    <p:sldId id="267" r:id="rId5"/>
    <p:sldId id="260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75" r:id="rId15"/>
    <p:sldId id="274" r:id="rId16"/>
    <p:sldId id="277" r:id="rId17"/>
    <p:sldId id="276" r:id="rId18"/>
    <p:sldId id="279" r:id="rId19"/>
    <p:sldId id="280" r:id="rId20"/>
    <p:sldId id="282" r:id="rId21"/>
    <p:sldId id="281" r:id="rId22"/>
  </p:sldIdLst>
  <p:sldSz cx="9144000" cy="6858000" type="screen4x3"/>
  <p:notesSz cx="6858000" cy="9144000"/>
  <p:custDataLst>
    <p:tags r:id="rId2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CEC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541" autoAdjust="0"/>
    <p:restoredTop sz="94600"/>
  </p:normalViewPr>
  <p:slideViewPr>
    <p:cSldViewPr snapToObjects="1" showGuides="1">
      <p:cViewPr>
        <p:scale>
          <a:sx n="60" d="100"/>
          <a:sy n="60" d="100"/>
        </p:scale>
        <p:origin x="-202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9219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5A100623-C68A-4276-B259-3DA81F69D1B4}" type="datetime1">
              <a:rPr lang="de-DE"/>
              <a:pPr/>
              <a:t>13.03.2011</a:t>
            </a:fld>
            <a:endParaRPr lang="de-DE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24BBD1A5-9804-4E18-81B1-D1A7DE1B421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1024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048B5FB4-12C3-413A-9611-060668708EBA}" type="datetime1">
              <a:rPr lang="de-DE"/>
              <a:pPr/>
              <a:t>13.03.2011</a:t>
            </a:fld>
            <a:endParaRPr lang="de-DE"/>
          </a:p>
        </p:txBody>
      </p:sp>
      <p:sp>
        <p:nvSpPr>
          <p:cNvPr id="10244" name="Folienbildplatzhalt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4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1024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A804E298-B9F1-4B17-AFD4-1ED785407D10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0" name="Picture 16" descr="TitelE1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5353051"/>
          </a:xfrm>
          <a:prstGeom prst="rect">
            <a:avLst/>
          </a:prstGeom>
          <a:noFill/>
        </p:spPr>
      </p:pic>
      <p:sp>
        <p:nvSpPr>
          <p:cNvPr id="21507" name="Textplatzhalter 2"/>
          <p:cNvSpPr>
            <a:spLocks noGrp="1"/>
          </p:cNvSpPr>
          <p:nvPr>
            <p:ph type="subTitle" idx="1"/>
          </p:nvPr>
        </p:nvSpPr>
        <p:spPr>
          <a:xfrm>
            <a:off x="466725" y="2060575"/>
            <a:ext cx="7058025" cy="216058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21511" name="Titelplatzhalter 6"/>
          <p:cNvSpPr>
            <a:spLocks noGrp="1"/>
          </p:cNvSpPr>
          <p:nvPr>
            <p:ph type="ctrTitle"/>
          </p:nvPr>
        </p:nvSpPr>
        <p:spPr>
          <a:xfrm>
            <a:off x="466725" y="304800"/>
            <a:ext cx="7418388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4864100"/>
            <a:ext cx="8183563" cy="199707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6813" y="304800"/>
            <a:ext cx="1925637" cy="59309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304800"/>
            <a:ext cx="5626100" cy="59309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7750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5788" y="1484313"/>
            <a:ext cx="3776662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13.03.2011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9" name="Picture 19" descr="InhaltE1_3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646238"/>
          </a:xfrm>
          <a:prstGeom prst="rect">
            <a:avLst/>
          </a:prstGeom>
          <a:noFill/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6453188"/>
            <a:ext cx="8175625" cy="40322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48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770413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</a:t>
            </a:r>
          </a:p>
          <a:p>
            <a:pPr lvl="2"/>
            <a:r>
              <a:rPr lang="de-DE" smtClean="0"/>
              <a:t> 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8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68313" y="6551613"/>
            <a:ext cx="7905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</a:defRPr>
            </a:lvl1pPr>
          </a:lstStyle>
          <a:p>
            <a:fld id="{251F885A-206C-4735-83D8-FDE762F8AAEB}" type="datetime1">
              <a:rPr lang="de-DE"/>
              <a:pPr/>
              <a:t>13.03.2011</a:t>
            </a:fld>
            <a:endParaRPr lang="de-DE"/>
          </a:p>
        </p:txBody>
      </p:sp>
      <p:sp>
        <p:nvSpPr>
          <p:cNvPr id="2048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03350" y="6551613"/>
            <a:ext cx="597693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lang="de-DE" sz="900" baseline="0" smtClean="0"/>
            </a:lvl1pPr>
          </a:lstStyle>
          <a:p>
            <a:r>
              <a:rPr lang="de-DE" dirty="0" smtClean="0"/>
              <a:t>Induktives und Deduktives Schlussfolgern mit Konditionalen</a:t>
            </a:r>
            <a:endParaRPr lang="de-DE" dirty="0"/>
          </a:p>
        </p:txBody>
      </p:sp>
      <p:sp>
        <p:nvSpPr>
          <p:cNvPr id="2049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524750" y="6551613"/>
            <a:ext cx="420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3DAA6C3B-0E5B-4417-BA0A-903DE591824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0491" name="Titelplatzhalter 6"/>
          <p:cNvSpPr>
            <a:spLocks noGrp="1"/>
          </p:cNvSpPr>
          <p:nvPr>
            <p:ph type="title"/>
          </p:nvPr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Induktives und Deduktives Schlussfolgern mit Konditionalen</a:t>
            </a:r>
            <a:endParaRPr lang="de-DE" dirty="0"/>
          </a:p>
        </p:txBody>
      </p:sp>
      <p:sp>
        <p:nvSpPr>
          <p:cNvPr id="75779" name="Rectangle 3"/>
          <p:cNvSpPr>
            <a:spLocks noGrp="1"/>
          </p:cNvSpPr>
          <p:nvPr>
            <p:ph type="subTitle" idx="1"/>
          </p:nvPr>
        </p:nvSpPr>
        <p:spPr>
          <a:xfrm>
            <a:off x="466725" y="3429000"/>
            <a:ext cx="7058025" cy="792162"/>
          </a:xfrm>
        </p:spPr>
        <p:txBody>
          <a:bodyPr/>
          <a:lstStyle/>
          <a:p>
            <a:r>
              <a:rPr lang="de-DE" dirty="0" smtClean="0"/>
              <a:t>Henrik Singmann &amp; Karl Christoph Klauer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Dokumente und Einstellungen\Administrator\Desktop\teap-reasoning\ivdr\figures\ivdr-fig3_teap.png"/>
          <p:cNvPicPr>
            <a:picLocks noChangeAspect="1" noChangeArrowheads="1"/>
          </p:cNvPicPr>
          <p:nvPr/>
        </p:nvPicPr>
        <p:blipFill>
          <a:blip r:embed="rId2"/>
          <a:srcRect t="2774" r="49192" b="4471"/>
          <a:stretch>
            <a:fillRect/>
          </a:stretch>
        </p:blipFill>
        <p:spPr bwMode="auto">
          <a:xfrm>
            <a:off x="-32658" y="381003"/>
            <a:ext cx="5469870" cy="5936740"/>
          </a:xfrm>
          <a:prstGeom prst="rect">
            <a:avLst/>
          </a:prstGeom>
          <a:noFill/>
        </p:spPr>
      </p:pic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403850" y="1340768"/>
            <a:ext cx="3776662" cy="489493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3-fach ANOVA</a:t>
            </a:r>
            <a:br>
              <a:rPr lang="de-DE" dirty="0" smtClean="0"/>
            </a:br>
            <a:r>
              <a:rPr lang="de-DE" dirty="0" smtClean="0"/>
              <a:t>Instruktion × Gültigkeit × Art des Konditional:</a:t>
            </a:r>
          </a:p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(1, 38) = 10.73,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 = .002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:\Dokumente und Einstellungen\Administrator\Desktop\teap-reasoning\ivdr\figures\ivdr-fig3_teap.png"/>
          <p:cNvPicPr>
            <a:picLocks noChangeAspect="1" noChangeArrowheads="1"/>
          </p:cNvPicPr>
          <p:nvPr/>
        </p:nvPicPr>
        <p:blipFill>
          <a:blip r:embed="rId2"/>
          <a:srcRect t="2774" r="49192" b="4471"/>
          <a:stretch>
            <a:fillRect/>
          </a:stretch>
        </p:blipFill>
        <p:spPr bwMode="auto">
          <a:xfrm>
            <a:off x="-32658" y="381003"/>
            <a:ext cx="5469870" cy="5936740"/>
          </a:xfrm>
          <a:prstGeom prst="rect">
            <a:avLst/>
          </a:prstGeom>
          <a:noFill/>
        </p:spPr>
      </p:pic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403850" y="1340768"/>
            <a:ext cx="3776662" cy="489493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3-fach ANOVA</a:t>
            </a:r>
            <a:br>
              <a:rPr lang="de-DE" dirty="0" smtClean="0"/>
            </a:br>
            <a:r>
              <a:rPr lang="de-DE" dirty="0" smtClean="0"/>
              <a:t>Instruktion × Gültigkeit × Art des Konditional:</a:t>
            </a:r>
          </a:p>
          <a:p>
            <a:pPr marL="0" indent="0">
              <a:buNone/>
            </a:pPr>
            <a:r>
              <a:rPr lang="en-US" i="1" dirty="0" smtClean="0"/>
              <a:t>F</a:t>
            </a:r>
            <a:r>
              <a:rPr lang="en-US" dirty="0" smtClean="0"/>
              <a:t>(1, 38) = 10.73,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 = .002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sp>
        <p:nvSpPr>
          <p:cNvPr id="9" name="Ovale Legende 8"/>
          <p:cNvSpPr/>
          <p:nvPr/>
        </p:nvSpPr>
        <p:spPr>
          <a:xfrm>
            <a:off x="1547664" y="692696"/>
            <a:ext cx="2952328" cy="2880320"/>
          </a:xfrm>
          <a:prstGeom prst="wedgeEllipseCallout">
            <a:avLst>
              <a:gd name="adj1" fmla="val 54367"/>
              <a:gd name="adj2" fmla="val 62500"/>
            </a:avLst>
          </a:prstGeom>
          <a:solidFill>
            <a:schemeClr val="accent2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716016" y="3947572"/>
            <a:ext cx="4176464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gültig &amp; </a:t>
            </a:r>
            <a:r>
              <a:rPr lang="de-DE" sz="3200" b="1" dirty="0" err="1" smtClean="0"/>
              <a:t>unplausibel</a:t>
            </a:r>
            <a:r>
              <a:rPr lang="de-DE" sz="3200" b="1" dirty="0" smtClean="0"/>
              <a:t> </a:t>
            </a:r>
            <a:r>
              <a:rPr lang="de-DE" sz="3200" b="1" i="1" dirty="0" smtClean="0"/>
              <a:t>vs.</a:t>
            </a:r>
            <a:br>
              <a:rPr lang="de-DE" sz="3200" b="1" i="1" dirty="0" smtClean="0"/>
            </a:br>
            <a:r>
              <a:rPr lang="de-DE" sz="3200" b="1" dirty="0" smtClean="0"/>
              <a:t>ungültig &amp; plausibel</a:t>
            </a:r>
            <a:endParaRPr lang="de-DE" sz="3200" dirty="0"/>
          </a:p>
        </p:txBody>
      </p:sp>
      <p:grpSp>
        <p:nvGrpSpPr>
          <p:cNvPr id="2" name="Gruppieren 22"/>
          <p:cNvGrpSpPr/>
          <p:nvPr/>
        </p:nvGrpSpPr>
        <p:grpSpPr>
          <a:xfrm>
            <a:off x="1133194" y="1340768"/>
            <a:ext cx="1062542" cy="1368152"/>
            <a:chOff x="1093844" y="1340768"/>
            <a:chExt cx="1062542" cy="1368152"/>
          </a:xfrm>
        </p:grpSpPr>
        <p:sp>
          <p:nvSpPr>
            <p:cNvPr id="12" name="Geschweifte Klammer links 11"/>
            <p:cNvSpPr/>
            <p:nvPr/>
          </p:nvSpPr>
          <p:spPr>
            <a:xfrm>
              <a:off x="1691680" y="1340768"/>
              <a:ext cx="464706" cy="1368152"/>
            </a:xfrm>
            <a:prstGeom prst="lef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093844" y="1816360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***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uppieren 23"/>
          <p:cNvGrpSpPr/>
          <p:nvPr/>
        </p:nvGrpSpPr>
        <p:grpSpPr>
          <a:xfrm>
            <a:off x="2233150" y="1264243"/>
            <a:ext cx="1663850" cy="638872"/>
            <a:chOff x="2178720" y="1264243"/>
            <a:chExt cx="1663850" cy="638872"/>
          </a:xfrm>
        </p:grpSpPr>
        <p:sp>
          <p:nvSpPr>
            <p:cNvPr id="15" name="Geschweifte Klammer links 14"/>
            <p:cNvSpPr/>
            <p:nvPr/>
          </p:nvSpPr>
          <p:spPr>
            <a:xfrm rot="18820204" flipH="1">
              <a:off x="2821836" y="882381"/>
              <a:ext cx="377618" cy="1663850"/>
            </a:xfrm>
            <a:prstGeom prst="lef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098896" y="1264243"/>
              <a:ext cx="270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" name="Gruppieren 18"/>
          <p:cNvGrpSpPr/>
          <p:nvPr/>
        </p:nvGrpSpPr>
        <p:grpSpPr>
          <a:xfrm>
            <a:off x="2494654" y="2089322"/>
            <a:ext cx="1663850" cy="1029874"/>
            <a:chOff x="2441814" y="2111094"/>
            <a:chExt cx="1663850" cy="1029874"/>
          </a:xfrm>
        </p:grpSpPr>
        <p:sp>
          <p:nvSpPr>
            <p:cNvPr id="17" name="Geschweifte Klammer links 16"/>
            <p:cNvSpPr/>
            <p:nvPr/>
          </p:nvSpPr>
          <p:spPr>
            <a:xfrm rot="2703245" flipH="1">
              <a:off x="3084930" y="1467978"/>
              <a:ext cx="377618" cy="1663850"/>
            </a:xfrm>
            <a:prstGeom prst="leftBrace">
              <a:avLst>
                <a:gd name="adj1" fmla="val 8333"/>
                <a:gd name="adj2" fmla="val 68044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059832" y="2556193"/>
              <a:ext cx="6268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1" name="Gruppieren 21"/>
          <p:cNvGrpSpPr/>
          <p:nvPr/>
        </p:nvGrpSpPr>
        <p:grpSpPr>
          <a:xfrm>
            <a:off x="3830968" y="1493168"/>
            <a:ext cx="741032" cy="1041253"/>
            <a:chOff x="3742774" y="1493168"/>
            <a:chExt cx="741032" cy="1041253"/>
          </a:xfrm>
        </p:grpSpPr>
        <p:sp>
          <p:nvSpPr>
            <p:cNvPr id="20" name="Geschweifte Klammer links 19"/>
            <p:cNvSpPr/>
            <p:nvPr/>
          </p:nvSpPr>
          <p:spPr>
            <a:xfrm flipH="1">
              <a:off x="3742774" y="1493168"/>
              <a:ext cx="470292" cy="1041253"/>
            </a:xfrm>
            <a:prstGeom prst="lef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213066" y="1827246"/>
              <a:ext cx="2707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5496" y="665844"/>
            <a:ext cx="5620461" cy="5931508"/>
            <a:chOff x="4150838" y="304192"/>
            <a:chExt cx="4385439" cy="4923793"/>
          </a:xfrm>
        </p:grpSpPr>
        <p:pic>
          <p:nvPicPr>
            <p:cNvPr id="2050" name="Picture 2" descr="C:\Dokumente und Einstellungen\Administrator\Desktop\teap-reasoning\ivdr\figures\ivdr-fig3_teap.png"/>
            <p:cNvPicPr>
              <a:picLocks noChangeAspect="1" noChangeArrowheads="1"/>
            </p:cNvPicPr>
            <p:nvPr/>
          </p:nvPicPr>
          <p:blipFill>
            <a:blip r:embed="rId2"/>
            <a:srcRect l="52128"/>
            <a:stretch>
              <a:fillRect/>
            </a:stretch>
          </p:blipFill>
          <p:spPr bwMode="auto">
            <a:xfrm>
              <a:off x="4572000" y="304800"/>
              <a:ext cx="3964277" cy="4923185"/>
            </a:xfrm>
            <a:prstGeom prst="rect">
              <a:avLst/>
            </a:prstGeom>
            <a:noFill/>
          </p:spPr>
        </p:pic>
        <p:pic>
          <p:nvPicPr>
            <p:cNvPr id="9" name="Picture 2" descr="C:\Dokumente und Einstellungen\Administrator\Desktop\teap-reasoning\ivdr\figures\ivdr-fig3_teap.png"/>
            <p:cNvPicPr>
              <a:picLocks noChangeAspect="1" noChangeArrowheads="1"/>
            </p:cNvPicPr>
            <p:nvPr/>
          </p:nvPicPr>
          <p:blipFill>
            <a:blip r:embed="rId2"/>
            <a:srcRect l="-1015" r="94059"/>
            <a:stretch>
              <a:fillRect/>
            </a:stretch>
          </p:blipFill>
          <p:spPr bwMode="auto">
            <a:xfrm>
              <a:off x="4150838" y="304192"/>
              <a:ext cx="576064" cy="4923185"/>
            </a:xfrm>
            <a:prstGeom prst="rect">
              <a:avLst/>
            </a:prstGeom>
            <a:noFill/>
          </p:spPr>
        </p:pic>
      </p:grp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08104" y="1340768"/>
            <a:ext cx="3312368" cy="4894932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3-fach ANOVA</a:t>
            </a:r>
            <a:br>
              <a:rPr lang="de-DE" dirty="0" smtClean="0"/>
            </a:br>
            <a:r>
              <a:rPr lang="en-US" i="1" dirty="0" smtClean="0"/>
              <a:t> F</a:t>
            </a:r>
            <a:r>
              <a:rPr lang="en-US" dirty="0" smtClean="0"/>
              <a:t>(1, 38) = 4.12, </a:t>
            </a:r>
            <a:br>
              <a:rPr lang="en-US" dirty="0" smtClean="0"/>
            </a:br>
            <a:r>
              <a:rPr lang="en-US" i="1" dirty="0" smtClean="0"/>
              <a:t>p </a:t>
            </a:r>
            <a:r>
              <a:rPr lang="en-US" dirty="0" smtClean="0"/>
              <a:t>= .049</a:t>
            </a:r>
            <a:endParaRPr lang="de-DE" dirty="0"/>
          </a:p>
        </p:txBody>
      </p:sp>
      <p:pic>
        <p:nvPicPr>
          <p:cNvPr id="11" name="Picture 2" descr="C:\Dokumente und Einstellungen\Administrator\Desktop\teap-reasoning\ivdr\figures\ivdr-fig3_teap.png"/>
          <p:cNvPicPr>
            <a:picLocks noChangeAspect="1" noChangeArrowheads="1"/>
          </p:cNvPicPr>
          <p:nvPr/>
        </p:nvPicPr>
        <p:blipFill>
          <a:blip r:embed="rId2"/>
          <a:srcRect l="6689" t="66146" r="77295" b="19228"/>
          <a:stretch>
            <a:fillRect/>
          </a:stretch>
        </p:blipFill>
        <p:spPr bwMode="auto">
          <a:xfrm>
            <a:off x="5508104" y="4221088"/>
            <a:ext cx="225489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1: Zusammenfassung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 deduktiven Instruktionen folgen VPs der Gültigkeit von Argumenten</a:t>
            </a:r>
          </a:p>
          <a:p>
            <a:r>
              <a:rPr lang="de-DE" dirty="0" smtClean="0"/>
              <a:t>Unter induktiven Instruktionen folgen VPs der Plausibilität von Argumenten</a:t>
            </a:r>
          </a:p>
          <a:p>
            <a:r>
              <a:rPr lang="de-DE" dirty="0" smtClean="0"/>
              <a:t>Doppelte Dissoziation von induktiven und deduktiven Instruktionen</a:t>
            </a:r>
          </a:p>
          <a:p>
            <a:r>
              <a:rPr lang="de-DE" dirty="0" smtClean="0"/>
              <a:t>Problem: Umkehrung der Kausalität in den Regeln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</a:t>
            </a:r>
            <a:r>
              <a:rPr lang="de-DE" dirty="0" smtClean="0"/>
              <a:t>2 </a:t>
            </a:r>
            <a:r>
              <a:rPr lang="de-DE" dirty="0" smtClean="0"/>
              <a:t>(n = 56)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313"/>
            <a:ext cx="7992119" cy="4751387"/>
          </a:xfrm>
        </p:spPr>
        <p:txBody>
          <a:bodyPr>
            <a:normAutofit fontScale="92500"/>
          </a:bodyPr>
          <a:lstStyle/>
          <a:p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deduktive </a:t>
            </a:r>
            <a:r>
              <a:rPr lang="de-DE" i="1" dirty="0" smtClean="0"/>
              <a:t>vs. </a:t>
            </a:r>
            <a:r>
              <a:rPr lang="de-DE" dirty="0" smtClean="0"/>
              <a:t>induktive Instruktionen</a:t>
            </a:r>
          </a:p>
          <a:p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Gültigkeit des Problem (MP </a:t>
            </a:r>
            <a:r>
              <a:rPr lang="de-DE" i="1" dirty="0" smtClean="0"/>
              <a:t>vs. </a:t>
            </a:r>
            <a:r>
              <a:rPr lang="de-DE" dirty="0" smtClean="0"/>
              <a:t>AC; MT </a:t>
            </a:r>
            <a:r>
              <a:rPr lang="de-DE" i="1" dirty="0" smtClean="0"/>
              <a:t>vs. </a:t>
            </a:r>
            <a:r>
              <a:rPr lang="de-DE" dirty="0" smtClean="0"/>
              <a:t>DA)</a:t>
            </a:r>
          </a:p>
          <a:p>
            <a:pPr lvl="1"/>
            <a:r>
              <a:rPr lang="de-DE" dirty="0" smtClean="0"/>
              <a:t>Art der Konditionale </a:t>
            </a:r>
            <a:r>
              <a:rPr lang="de-DE" dirty="0" smtClean="0"/>
              <a:t>(3 </a:t>
            </a:r>
            <a:r>
              <a:rPr lang="de-DE" dirty="0" smtClean="0"/>
              <a:t>Inhalte):</a:t>
            </a:r>
            <a:br>
              <a:rPr lang="de-DE" dirty="0" smtClean="0"/>
            </a:br>
            <a:r>
              <a:rPr lang="de-DE" i="1" dirty="0" smtClean="0"/>
              <a:t>Prologische Konditionale: </a:t>
            </a:r>
            <a:r>
              <a:rPr lang="de-DE" dirty="0" smtClean="0"/>
              <a:t>Wenn man eine Seifenblase mit einer Nadel sticht, dann platzt sie</a:t>
            </a:r>
            <a:r>
              <a:rPr lang="de-DE" dirty="0" smtClean="0"/>
              <a:t>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 smtClean="0"/>
              <a:t>Kontralogische Konditionale: </a:t>
            </a:r>
            <a:r>
              <a:rPr lang="de-DE" dirty="0" smtClean="0"/>
              <a:t>Wenn ein Mädchen Geschlechtsverkehr vollzogen hat, dann ist es </a:t>
            </a:r>
            <a:r>
              <a:rPr lang="de-DE" dirty="0" smtClean="0"/>
              <a:t>schwanger.</a:t>
            </a:r>
            <a:r>
              <a:rPr lang="de-DE" i="1" dirty="0" smtClean="0"/>
              <a:t/>
            </a:r>
            <a:br>
              <a:rPr lang="de-DE" i="1" dirty="0" smtClean="0"/>
            </a:br>
            <a:r>
              <a:rPr lang="de-DE" i="1" dirty="0" smtClean="0"/>
              <a:t>Neutrale </a:t>
            </a:r>
            <a:r>
              <a:rPr lang="de-DE" i="1" dirty="0" smtClean="0"/>
              <a:t>Konditionale: </a:t>
            </a:r>
            <a:r>
              <a:rPr lang="de-DE" dirty="0" smtClean="0"/>
              <a:t>Wenn eine Person viel Cola trinkt, dann nimmt sie zu</a:t>
            </a:r>
            <a:endParaRPr lang="de-DE" dirty="0" smtClean="0"/>
          </a:p>
          <a:p>
            <a:r>
              <a:rPr lang="de-DE" dirty="0" smtClean="0"/>
              <a:t>AV: Antwort auf Skala von 0 – 100.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pic>
        <p:nvPicPr>
          <p:cNvPr id="3076" name="Picture 4" descr="C:\Dokumente und Einstellungen\Administrator\Desktop\teap-reasoning\ivdr\figures\ivdr-fig4_teap.png"/>
          <p:cNvPicPr>
            <a:picLocks noChangeAspect="1" noChangeArrowheads="1"/>
          </p:cNvPicPr>
          <p:nvPr/>
        </p:nvPicPr>
        <p:blipFill>
          <a:blip r:embed="rId2"/>
          <a:srcRect l="2659" r="-1661" b="51183"/>
          <a:stretch>
            <a:fillRect/>
          </a:stretch>
        </p:blipFill>
        <p:spPr bwMode="auto">
          <a:xfrm>
            <a:off x="0" y="0"/>
            <a:ext cx="9144000" cy="6840043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4211960" y="116632"/>
            <a:ext cx="4881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F</a:t>
            </a:r>
            <a:r>
              <a:rPr lang="en-US" sz="2800" b="1" dirty="0" smtClean="0"/>
              <a:t>(1.72, 91.18) = 4.84,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= .01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pic>
        <p:nvPicPr>
          <p:cNvPr id="3076" name="Picture 4" descr="C:\Dokumente und Einstellungen\Administrator\Desktop\teap-reasoning\ivdr\figures\ivdr-fig4_teap.png"/>
          <p:cNvPicPr>
            <a:picLocks noChangeAspect="1" noChangeArrowheads="1"/>
          </p:cNvPicPr>
          <p:nvPr/>
        </p:nvPicPr>
        <p:blipFill>
          <a:blip r:embed="rId2"/>
          <a:srcRect l="2659" r="-1661" b="51183"/>
          <a:stretch>
            <a:fillRect/>
          </a:stretch>
        </p:blipFill>
        <p:spPr bwMode="auto">
          <a:xfrm>
            <a:off x="0" y="0"/>
            <a:ext cx="9144000" cy="6840043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4211960" y="116632"/>
            <a:ext cx="4881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F</a:t>
            </a:r>
            <a:r>
              <a:rPr lang="en-US" sz="2800" b="1" dirty="0" smtClean="0"/>
              <a:t>(1.72, 91.18) = 4.84,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= .01</a:t>
            </a:r>
            <a:endParaRPr lang="de-DE" sz="2800" b="1" dirty="0"/>
          </a:p>
        </p:txBody>
      </p:sp>
      <p:sp>
        <p:nvSpPr>
          <p:cNvPr id="10" name="Abgerundete rechteckige Legende 9"/>
          <p:cNvSpPr/>
          <p:nvPr/>
        </p:nvSpPr>
        <p:spPr>
          <a:xfrm>
            <a:off x="3491880" y="836712"/>
            <a:ext cx="2592288" cy="3024336"/>
          </a:xfrm>
          <a:prstGeom prst="wedgeRoundRectCallout">
            <a:avLst/>
          </a:prstGeom>
          <a:solidFill>
            <a:schemeClr val="accent2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2771800" y="4293096"/>
            <a:ext cx="4176464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gültig &amp; </a:t>
            </a:r>
            <a:r>
              <a:rPr lang="de-DE" sz="3200" b="1" dirty="0" err="1" smtClean="0"/>
              <a:t>unplausibel</a:t>
            </a:r>
            <a:r>
              <a:rPr lang="de-DE" sz="3200" b="1" dirty="0" smtClean="0"/>
              <a:t> </a:t>
            </a:r>
            <a:r>
              <a:rPr lang="de-DE" sz="3200" b="1" i="1" dirty="0" smtClean="0"/>
              <a:t>vs.</a:t>
            </a:r>
            <a:br>
              <a:rPr lang="de-DE" sz="3200" b="1" i="1" dirty="0" smtClean="0"/>
            </a:br>
            <a:r>
              <a:rPr lang="de-DE" sz="3200" b="1" dirty="0" smtClean="0"/>
              <a:t>ungültig &amp; plausibel</a:t>
            </a:r>
            <a:endParaRPr lang="de-DE" sz="3200" dirty="0"/>
          </a:p>
        </p:txBody>
      </p:sp>
      <p:grpSp>
        <p:nvGrpSpPr>
          <p:cNvPr id="13" name="Gruppieren 22"/>
          <p:cNvGrpSpPr/>
          <p:nvPr/>
        </p:nvGrpSpPr>
        <p:grpSpPr>
          <a:xfrm>
            <a:off x="2782686" y="1275829"/>
            <a:ext cx="1051656" cy="929035"/>
            <a:chOff x="1104730" y="1340768"/>
            <a:chExt cx="1051656" cy="1368152"/>
          </a:xfrm>
        </p:grpSpPr>
        <p:sp>
          <p:nvSpPr>
            <p:cNvPr id="14" name="Geschweifte Klammer links 13"/>
            <p:cNvSpPr/>
            <p:nvPr/>
          </p:nvSpPr>
          <p:spPr>
            <a:xfrm>
              <a:off x="1691680" y="1340768"/>
              <a:ext cx="464706" cy="1368152"/>
            </a:xfrm>
            <a:prstGeom prst="lef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104730" y="173203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***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6" name="Gruppieren 22"/>
          <p:cNvGrpSpPr/>
          <p:nvPr/>
        </p:nvGrpSpPr>
        <p:grpSpPr>
          <a:xfrm rot="18736297" flipH="1">
            <a:off x="4494469" y="478971"/>
            <a:ext cx="1331900" cy="1710777"/>
            <a:chOff x="795629" y="1353167"/>
            <a:chExt cx="1160101" cy="1710777"/>
          </a:xfrm>
        </p:grpSpPr>
        <p:sp>
          <p:nvSpPr>
            <p:cNvPr id="17" name="Geschweifte Klammer links 16"/>
            <p:cNvSpPr/>
            <p:nvPr/>
          </p:nvSpPr>
          <p:spPr>
            <a:xfrm>
              <a:off x="1491024" y="1353167"/>
              <a:ext cx="464706" cy="1710777"/>
            </a:xfrm>
            <a:prstGeom prst="leftBrac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95629" y="1987216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9" name="Gruppieren 22"/>
          <p:cNvGrpSpPr/>
          <p:nvPr/>
        </p:nvGrpSpPr>
        <p:grpSpPr>
          <a:xfrm rot="3882707" flipH="1">
            <a:off x="4657616" y="1546971"/>
            <a:ext cx="859860" cy="1495839"/>
            <a:chOff x="1206783" y="1353167"/>
            <a:chExt cx="748947" cy="1710777"/>
          </a:xfrm>
        </p:grpSpPr>
        <p:sp>
          <p:nvSpPr>
            <p:cNvPr id="20" name="Geschweifte Klammer links 19"/>
            <p:cNvSpPr/>
            <p:nvPr/>
          </p:nvSpPr>
          <p:spPr>
            <a:xfrm>
              <a:off x="1491024" y="1353167"/>
              <a:ext cx="464706" cy="1710777"/>
            </a:xfrm>
            <a:prstGeom prst="leftBrace">
              <a:avLst>
                <a:gd name="adj1" fmla="val 8333"/>
                <a:gd name="adj2" fmla="val 73999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206783" y="2364312"/>
              <a:ext cx="309139" cy="668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Gruppieren 22"/>
          <p:cNvGrpSpPr/>
          <p:nvPr/>
        </p:nvGrpSpPr>
        <p:grpSpPr>
          <a:xfrm flipH="1">
            <a:off x="5558340" y="1586674"/>
            <a:ext cx="741852" cy="929035"/>
            <a:chOff x="1341903" y="1340768"/>
            <a:chExt cx="814482" cy="1368152"/>
          </a:xfrm>
        </p:grpSpPr>
        <p:sp>
          <p:nvSpPr>
            <p:cNvPr id="23" name="Geschweifte Klammer links 22"/>
            <p:cNvSpPr/>
            <p:nvPr/>
          </p:nvSpPr>
          <p:spPr>
            <a:xfrm>
              <a:off x="1691680" y="1340768"/>
              <a:ext cx="464705" cy="1368152"/>
            </a:xfrm>
            <a:prstGeom prst="leftBrace">
              <a:avLst>
                <a:gd name="adj1" fmla="val 8333"/>
                <a:gd name="adj2" fmla="val 26566"/>
              </a:avLst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341903" y="1402805"/>
              <a:ext cx="403848" cy="861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200" b="1" dirty="0" smtClean="0">
                  <a:solidFill>
                    <a:schemeClr val="accent2"/>
                  </a:solidFill>
                </a:rPr>
                <a:t>*</a:t>
              </a:r>
              <a:endParaRPr lang="de-DE" sz="32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pic>
        <p:nvPicPr>
          <p:cNvPr id="4098" name="Picture 2" descr="C:\Dokumente und Einstellungen\Administrator\Desktop\teap-reasoning\ivdr\figures\ivdr-fig4_teap.png"/>
          <p:cNvPicPr>
            <a:picLocks noChangeAspect="1" noChangeArrowheads="1"/>
          </p:cNvPicPr>
          <p:nvPr/>
        </p:nvPicPr>
        <p:blipFill>
          <a:blip r:embed="rId2"/>
          <a:srcRect t="49422" r="-7"/>
          <a:stretch>
            <a:fillRect/>
          </a:stretch>
        </p:blipFill>
        <p:spPr bwMode="auto">
          <a:xfrm>
            <a:off x="0" y="-157671"/>
            <a:ext cx="9144000" cy="7015671"/>
          </a:xfrm>
          <a:prstGeom prst="rect">
            <a:avLst/>
          </a:prstGeom>
          <a:noFill/>
        </p:spPr>
      </p:pic>
      <p:pic>
        <p:nvPicPr>
          <p:cNvPr id="8" name="Picture 4" descr="C:\Dokumente und Einstellungen\Administrator\Desktop\teap-reasoning\ivdr\figures\ivdr-fig4_teap.png"/>
          <p:cNvPicPr>
            <a:picLocks noChangeAspect="1" noChangeArrowheads="1"/>
          </p:cNvPicPr>
          <p:nvPr/>
        </p:nvPicPr>
        <p:blipFill>
          <a:blip r:embed="rId2"/>
          <a:srcRect l="11619" t="33723" r="64992" b="59596"/>
          <a:stretch>
            <a:fillRect/>
          </a:stretch>
        </p:blipFill>
        <p:spPr bwMode="auto">
          <a:xfrm>
            <a:off x="1043608" y="4581128"/>
            <a:ext cx="2160240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9" name="Rechteck 8"/>
          <p:cNvSpPr/>
          <p:nvPr/>
        </p:nvSpPr>
        <p:spPr>
          <a:xfrm>
            <a:off x="3851920" y="-99392"/>
            <a:ext cx="5282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F</a:t>
            </a:r>
            <a:r>
              <a:rPr lang="en-US" sz="2800" b="1" dirty="0" smtClean="0"/>
              <a:t>(1.95, 103.16) = 3.09, </a:t>
            </a:r>
            <a:r>
              <a:rPr lang="en-US" sz="2800" b="1" i="1" dirty="0" smtClean="0"/>
              <a:t>p </a:t>
            </a:r>
            <a:r>
              <a:rPr lang="en-US" sz="2800" b="1" dirty="0" smtClean="0"/>
              <a:t>= .051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2: 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 deduktiven Instruktionen folgen VPs der Gültigkeit von Argumenten</a:t>
            </a:r>
          </a:p>
          <a:p>
            <a:r>
              <a:rPr lang="de-DE" dirty="0" smtClean="0"/>
              <a:t>Unter induktiven Instruktionen folgen VPs der Plausibilität von Argumenten</a:t>
            </a:r>
          </a:p>
          <a:p>
            <a:r>
              <a:rPr lang="de-DE" dirty="0" smtClean="0"/>
              <a:t>Doppelte Dissoziation von induktiven und deduktiven Instruktionen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Einfluss </a:t>
            </a:r>
            <a:r>
              <a:rPr lang="de-DE" dirty="0" smtClean="0"/>
              <a:t>von Instruktionen </a:t>
            </a:r>
            <a:r>
              <a:rPr lang="de-DE" dirty="0" smtClean="0"/>
              <a:t>muss in Theorien zum konditionalen Schlussfolgern explizit sein.</a:t>
            </a:r>
          </a:p>
          <a:p>
            <a:pPr lvl="1"/>
            <a:r>
              <a:rPr lang="de-DE" dirty="0" smtClean="0"/>
              <a:t>E</a:t>
            </a:r>
            <a:r>
              <a:rPr lang="en-US" dirty="0" smtClean="0"/>
              <a:t>vans (2002), </a:t>
            </a:r>
            <a:r>
              <a:rPr lang="en-US" dirty="0" err="1" smtClean="0"/>
              <a:t>Markovits</a:t>
            </a:r>
            <a:r>
              <a:rPr lang="en-US" dirty="0" smtClean="0"/>
              <a:t> et al. (2010), Rips (2001</a:t>
            </a:r>
            <a:r>
              <a:rPr lang="en-US" dirty="0" smtClean="0"/>
              <a:t>).</a:t>
            </a:r>
            <a:endParaRPr lang="de-DE" dirty="0" smtClean="0"/>
          </a:p>
          <a:p>
            <a:r>
              <a:rPr lang="de-DE" dirty="0" smtClean="0"/>
              <a:t>Ein-Prozess Theorien können das </a:t>
            </a:r>
            <a:r>
              <a:rPr lang="de-DE" dirty="0" smtClean="0"/>
              <a:t>gefundene Datenmuster nicht vollständig erklären.</a:t>
            </a:r>
          </a:p>
          <a:p>
            <a:pPr lvl="1"/>
            <a:r>
              <a:rPr lang="de-DE" dirty="0" smtClean="0"/>
              <a:t>Gültigkeit und Plausibilität müssen einen unabhängigen Einfluss haben können</a:t>
            </a:r>
          </a:p>
          <a:p>
            <a:r>
              <a:rPr lang="de-DE" dirty="0" smtClean="0"/>
              <a:t>Theorien benötigen mindestens 2 Prozesse um unsere Befunde zu erklären (z.B., </a:t>
            </a:r>
            <a:r>
              <a:rPr lang="en-US" dirty="0" err="1" smtClean="0"/>
              <a:t>Heit</a:t>
            </a:r>
            <a:r>
              <a:rPr lang="en-US" dirty="0" smtClean="0"/>
              <a:t> &amp; </a:t>
            </a:r>
            <a:r>
              <a:rPr lang="en-US" dirty="0" err="1" smtClean="0"/>
              <a:t>Rotello</a:t>
            </a:r>
            <a:r>
              <a:rPr lang="en-US" dirty="0" smtClean="0"/>
              <a:t>, 2010; Evans, 2007</a:t>
            </a:r>
            <a:r>
              <a:rPr lang="en-US" dirty="0" smtClean="0"/>
              <a:t>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Konditional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Wenn </a:t>
            </a:r>
            <a:r>
              <a:rPr lang="de-DE" i="1" dirty="0" smtClean="0"/>
              <a:t>p</a:t>
            </a:r>
            <a:r>
              <a:rPr lang="de-DE" dirty="0" smtClean="0"/>
              <a:t>, dann </a:t>
            </a:r>
            <a:r>
              <a:rPr lang="de-DE" i="1" dirty="0" smtClean="0"/>
              <a:t>q</a:t>
            </a:r>
            <a:r>
              <a:rPr lang="de-DE" dirty="0" smtClean="0"/>
              <a:t>.</a:t>
            </a:r>
          </a:p>
          <a:p>
            <a:pPr lvl="1"/>
            <a:r>
              <a:rPr lang="de-DE" i="1" dirty="0" smtClean="0"/>
              <a:t>Wenn </a:t>
            </a:r>
            <a:r>
              <a:rPr lang="de-DE" i="1" dirty="0" smtClean="0"/>
              <a:t>man vom Teufel spricht, dann kommt </a:t>
            </a:r>
            <a:r>
              <a:rPr lang="de-DE" i="1" dirty="0" smtClean="0"/>
              <a:t>er.</a:t>
            </a:r>
          </a:p>
          <a:p>
            <a:pPr lvl="1"/>
            <a:r>
              <a:rPr lang="de-DE" i="1" dirty="0" smtClean="0"/>
              <a:t>Wenn </a:t>
            </a:r>
            <a:r>
              <a:rPr lang="de-DE" i="1" dirty="0" smtClean="0"/>
              <a:t>Atomkraftwerke gebaut werden, dann fliegen sie auch irgendwann in die </a:t>
            </a:r>
            <a:r>
              <a:rPr lang="de-DE" i="1" dirty="0" smtClean="0"/>
              <a:t>Luft.</a:t>
            </a:r>
          </a:p>
          <a:p>
            <a:r>
              <a:rPr lang="de-DE" dirty="0" smtClean="0"/>
              <a:t>Ursprüngliche </a:t>
            </a:r>
            <a:r>
              <a:rPr lang="de-DE" dirty="0" smtClean="0"/>
              <a:t>psychologische Annahme: Logik bildet dir Grundlage des Schlussfolgernden </a:t>
            </a:r>
            <a:r>
              <a:rPr lang="de-DE" dirty="0" smtClean="0"/>
              <a:t>Denkens (z.B., </a:t>
            </a:r>
            <a:r>
              <a:rPr lang="de-DE" dirty="0" smtClean="0"/>
              <a:t>Piaget, 1957; Piaget &amp; </a:t>
            </a:r>
            <a:r>
              <a:rPr lang="de-DE" dirty="0" err="1" smtClean="0"/>
              <a:t>Inhelder</a:t>
            </a:r>
            <a:r>
              <a:rPr lang="de-DE" dirty="0" smtClean="0"/>
              <a:t>, 1975</a:t>
            </a:r>
            <a:r>
              <a:rPr lang="de-DE" dirty="0" smtClean="0"/>
              <a:t>)</a:t>
            </a:r>
          </a:p>
          <a:p>
            <a:r>
              <a:rPr lang="de-DE" dirty="0" smtClean="0"/>
              <a:t>Diese Annahme stimmt nicht.</a:t>
            </a:r>
            <a:endParaRPr lang="de-DE" dirty="0" smtClean="0"/>
          </a:p>
          <a:p>
            <a:pPr marL="0" indent="0">
              <a:buNone/>
            </a:pPr>
            <a:endParaRPr lang="de-DE" i="1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Singmann</a:t>
            </a:r>
            <a:r>
              <a:rPr lang="de-DE" dirty="0" smtClean="0"/>
              <a:t>, H., &amp; </a:t>
            </a:r>
            <a:r>
              <a:rPr lang="de-DE" dirty="0" err="1" smtClean="0"/>
              <a:t>Klauer</a:t>
            </a:r>
            <a:r>
              <a:rPr lang="de-DE" dirty="0" smtClean="0"/>
              <a:t>, K. C. (in press). </a:t>
            </a:r>
            <a:r>
              <a:rPr lang="en-US" dirty="0" smtClean="0"/>
              <a:t>Deductive and Inductive Conditional Inferences: Two Modes of </a:t>
            </a:r>
            <a:r>
              <a:rPr lang="en-US" dirty="0" smtClean="0"/>
              <a:t>Reasoning. </a:t>
            </a:r>
            <a:r>
              <a:rPr lang="en-US" i="1" dirty="0" smtClean="0"/>
              <a:t>Thinking &amp; Reasoning</a:t>
            </a:r>
            <a:r>
              <a:rPr lang="en-US" dirty="0" smtClean="0"/>
              <a:t>.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66725" y="518815"/>
            <a:ext cx="7418388" cy="1470025"/>
          </a:xfrm>
        </p:spPr>
        <p:txBody>
          <a:bodyPr/>
          <a:lstStyle/>
          <a:p>
            <a:r>
              <a:rPr lang="de-DE" dirty="0" smtClean="0"/>
              <a:t>Danke für Ihre Aufmerksamkeit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551613"/>
            <a:ext cx="790575" cy="234950"/>
          </a:xfrm>
        </p:spPr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723313" y="6551613"/>
            <a:ext cx="420687" cy="234950"/>
          </a:xfrm>
        </p:spPr>
        <p:txBody>
          <a:bodyPr/>
          <a:lstStyle/>
          <a:p>
            <a:fld id="{3DAA6C3B-0E5B-4417-BA0A-903DE5918249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0" y="6551613"/>
            <a:ext cx="5976938" cy="234950"/>
          </a:xfrm>
        </p:spPr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pic>
        <p:nvPicPr>
          <p:cNvPr id="3076" name="Picture 4" descr="C:\Dokumente und Einstellungen\Administrator\Desktop\teap-reasoning\ivdr\figures\ivdr-fig4_teap.png"/>
          <p:cNvPicPr>
            <a:picLocks noChangeAspect="1" noChangeArrowheads="1"/>
          </p:cNvPicPr>
          <p:nvPr/>
        </p:nvPicPr>
        <p:blipFill>
          <a:blip r:embed="rId2"/>
          <a:srcRect l="2659" r="-1661" b="51183"/>
          <a:stretch>
            <a:fillRect/>
          </a:stretch>
        </p:blipFill>
        <p:spPr bwMode="auto">
          <a:xfrm>
            <a:off x="0" y="0"/>
            <a:ext cx="9144000" cy="6840043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4211960" y="116632"/>
            <a:ext cx="4881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F</a:t>
            </a:r>
            <a:r>
              <a:rPr lang="en-US" sz="2800" b="1" dirty="0" smtClean="0"/>
              <a:t>(1.72, 91.18) = 4.84,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= .01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Konditionales Schlussfolgern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68760"/>
            <a:ext cx="7704137" cy="4751387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Wenn</a:t>
            </a:r>
            <a:r>
              <a:rPr lang="de-DE" dirty="0" smtClean="0"/>
              <a:t> </a:t>
            </a:r>
            <a:r>
              <a:rPr lang="de-DE" dirty="0" smtClean="0"/>
              <a:t>eine Person in ein Schwimmbecken gefallen ist, </a:t>
            </a:r>
            <a:r>
              <a:rPr lang="de-DE" b="1" dirty="0" smtClean="0"/>
              <a:t>dann</a:t>
            </a:r>
            <a:r>
              <a:rPr lang="de-DE" dirty="0" smtClean="0"/>
              <a:t> ist sie nass.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356589" y="2276872"/>
          <a:ext cx="8463883" cy="38881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67119"/>
                <a:gridCol w="3516645"/>
                <a:gridCol w="1080119"/>
              </a:tblGrid>
              <a:tr h="428628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Beobachtung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Konklusion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i="1" dirty="0" err="1" smtClean="0"/>
                        <a:t>p</a:t>
                      </a:r>
                      <a:r>
                        <a:rPr lang="de-DE" sz="2200" dirty="0" err="1" smtClean="0"/>
                        <a:t>→</a:t>
                      </a:r>
                      <a:r>
                        <a:rPr lang="de-DE" sz="2200" i="1" dirty="0" err="1" smtClean="0"/>
                        <a:t>q</a:t>
                      </a:r>
                      <a:endParaRPr lang="de-DE" sz="2200" i="1" dirty="0"/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in ein Schwimmbecken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MP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</a:t>
                      </a:r>
                      <a:r>
                        <a:rPr lang="de-DE" sz="2200" baseline="0" dirty="0" smtClean="0"/>
                        <a:t>in </a:t>
                      </a:r>
                      <a:r>
                        <a:rPr lang="de-DE" sz="2200" baseline="0" dirty="0" smtClean="0"/>
                        <a:t>ein Schwimmbecken </a:t>
                      </a:r>
                      <a:r>
                        <a:rPr lang="de-DE" sz="2200" baseline="0" dirty="0" smtClean="0"/>
                        <a:t>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p</a:t>
                      </a:r>
                      <a:endParaRPr lang="de-DE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/>
                </a:tc>
              </a:tr>
              <a:tr h="157700">
                <a:tc>
                  <a:txBody>
                    <a:bodyPr/>
                    <a:lstStyle/>
                    <a:p>
                      <a:endParaRPr lang="de-DE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500" dirty="0"/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</a:t>
                      </a:r>
                      <a:r>
                        <a:rPr lang="de-DE" sz="2200" baseline="0" dirty="0" smtClean="0"/>
                        <a:t> NICHT in ein Schwimmbecken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NICHT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¬p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¬q</a:t>
                      </a:r>
                      <a:endParaRPr lang="de-DE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NICHT</a:t>
                      </a:r>
                      <a:r>
                        <a:rPr lang="de-DE" sz="2200" baseline="0" dirty="0" smtClean="0"/>
                        <a:t> </a:t>
                      </a:r>
                      <a:r>
                        <a:rPr lang="de-DE" sz="2200" dirty="0" smtClean="0"/>
                        <a:t>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NICHT in ein Schwimmbecken</a:t>
                      </a:r>
                      <a:r>
                        <a:rPr lang="de-DE" sz="2200" baseline="0" dirty="0" smtClean="0"/>
                        <a:t>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¬q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¬p</a:t>
                      </a:r>
                      <a:endParaRPr lang="de-DE" sz="2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lang="de-DE" sz="24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356589" y="1196752"/>
          <a:ext cx="8463883" cy="38881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67119"/>
                <a:gridCol w="3516645"/>
                <a:gridCol w="1080119"/>
              </a:tblGrid>
              <a:tr h="428628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Beobachtung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Konklusion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i="1" dirty="0" err="1" smtClean="0"/>
                        <a:t>p</a:t>
                      </a:r>
                      <a:r>
                        <a:rPr lang="de-DE" sz="2200" dirty="0" err="1" smtClean="0"/>
                        <a:t>→</a:t>
                      </a:r>
                      <a:r>
                        <a:rPr lang="de-DE" sz="2200" i="1" dirty="0" err="1" smtClean="0"/>
                        <a:t>q</a:t>
                      </a:r>
                      <a:endParaRPr lang="de-DE" sz="2200" i="1" dirty="0"/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in ein Schwimmbecken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de-DE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2400" b="1" dirty="0" smtClean="0">
                          <a:solidFill>
                            <a:srgbClr val="00B050"/>
                          </a:solidFill>
                        </a:rPr>
                        <a:t>MP</a:t>
                      </a:r>
                      <a:endParaRPr lang="de-DE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</a:t>
                      </a:r>
                      <a:r>
                        <a:rPr lang="de-DE" sz="2200" baseline="0" dirty="0" smtClean="0"/>
                        <a:t>in </a:t>
                      </a:r>
                      <a:r>
                        <a:rPr lang="de-DE" sz="2200" baseline="0" dirty="0" smtClean="0"/>
                        <a:t>ein Schwimmbecken </a:t>
                      </a:r>
                      <a:r>
                        <a:rPr lang="de-DE" sz="2200" baseline="0" dirty="0" smtClean="0"/>
                        <a:t>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p</a:t>
                      </a:r>
                      <a:endParaRPr lang="de-DE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/>
                </a:tc>
              </a:tr>
              <a:tr h="157700">
                <a:tc>
                  <a:txBody>
                    <a:bodyPr/>
                    <a:lstStyle/>
                    <a:p>
                      <a:endParaRPr lang="de-DE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500" dirty="0"/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</a:t>
                      </a:r>
                      <a:r>
                        <a:rPr lang="de-DE" sz="2200" baseline="0" dirty="0" smtClean="0"/>
                        <a:t> NICHT in ein Schwimmbecken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NICHT 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¬p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¬q</a:t>
                      </a:r>
                      <a:endParaRPr lang="de-DE" sz="2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</a:t>
                      </a:r>
                    </a:p>
                  </a:txBody>
                  <a:tcPr/>
                </a:tc>
              </a:tr>
              <a:tr h="672945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Eine Person ist NICHT</a:t>
                      </a:r>
                      <a:r>
                        <a:rPr lang="de-DE" sz="2200" baseline="0" dirty="0" smtClean="0"/>
                        <a:t> </a:t>
                      </a:r>
                      <a:r>
                        <a:rPr lang="de-DE" sz="2200" dirty="0" smtClean="0"/>
                        <a:t>nass.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Sie ist NICHT in ein Schwimmbecken</a:t>
                      </a:r>
                      <a:r>
                        <a:rPr lang="de-DE" sz="2200" baseline="0" dirty="0" smtClean="0"/>
                        <a:t> gefallen.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¬q</a:t>
                      </a:r>
                      <a:r>
                        <a:rPr lang="de-DE" sz="2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e-DE" sz="2400" b="0" i="1" dirty="0" smtClean="0">
                          <a:solidFill>
                            <a:schemeClr val="tx1"/>
                          </a:solidFill>
                        </a:rPr>
                        <a:t>¬p</a:t>
                      </a:r>
                      <a:endParaRPr lang="de-DE" sz="24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de-DE" sz="2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endParaRPr lang="de-DE" sz="24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  <p:sp>
        <p:nvSpPr>
          <p:cNvPr id="8" name="Abgerundete rechteckige Legende 7"/>
          <p:cNvSpPr/>
          <p:nvPr/>
        </p:nvSpPr>
        <p:spPr>
          <a:xfrm>
            <a:off x="356589" y="1629124"/>
            <a:ext cx="8463883" cy="1656184"/>
          </a:xfrm>
          <a:prstGeom prst="wedgeRoundRectCallout">
            <a:avLst>
              <a:gd name="adj1" fmla="val 28836"/>
              <a:gd name="adj2" fmla="val -83057"/>
              <a:gd name="adj3" fmla="val 16667"/>
            </a:avLst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076056" y="188964"/>
            <a:ext cx="38884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Bestätigungsprobleme /</a:t>
            </a:r>
          </a:p>
          <a:p>
            <a:r>
              <a:rPr lang="de-DE" sz="2400" b="1" dirty="0" err="1" smtClean="0"/>
              <a:t>affirmation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problems</a:t>
            </a:r>
            <a:endParaRPr lang="de-DE" sz="2400" b="1" dirty="0"/>
          </a:p>
        </p:txBody>
      </p:sp>
      <p:sp>
        <p:nvSpPr>
          <p:cNvPr id="10" name="Abgerundete rechteckige Legende 9"/>
          <p:cNvSpPr/>
          <p:nvPr/>
        </p:nvSpPr>
        <p:spPr>
          <a:xfrm>
            <a:off x="356589" y="3429000"/>
            <a:ext cx="8463883" cy="1656184"/>
          </a:xfrm>
          <a:prstGeom prst="wedgeRoundRectCallout">
            <a:avLst>
              <a:gd name="adj1" fmla="val 27152"/>
              <a:gd name="adj2" fmla="val 62500"/>
              <a:gd name="adj3" fmla="val 16667"/>
            </a:avLst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004048" y="5373216"/>
            <a:ext cx="388843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Ablehnungsprobleme /</a:t>
            </a:r>
          </a:p>
          <a:p>
            <a:r>
              <a:rPr lang="de-DE" sz="2400" b="1" dirty="0" err="1" smtClean="0"/>
              <a:t>denial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problems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 des </a:t>
            </a:r>
            <a:r>
              <a:rPr lang="de-DE" dirty="0" smtClean="0"/>
              <a:t>Inhalts: Gegenbeispiele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12776"/>
            <a:ext cx="7704137" cy="489701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Wenn eine Person in ein Schwimmbecken gefallen ist, dann ist sie nass.</a:t>
            </a:r>
          </a:p>
          <a:p>
            <a:pPr marL="1163638" lvl="1" indent="-628650">
              <a:buNone/>
              <a:tabLst>
                <a:tab pos="1163638" algn="l"/>
              </a:tabLst>
            </a:pPr>
            <a:r>
              <a:rPr lang="de-DE" dirty="0" smtClean="0"/>
              <a:t>MP:	Eine Person ist in ein Schwimmbecken </a:t>
            </a:r>
            <a:r>
              <a:rPr lang="de-DE" dirty="0" smtClean="0"/>
              <a:t>gefallen.</a:t>
            </a:r>
            <a:br>
              <a:rPr lang="de-DE" dirty="0" smtClean="0"/>
            </a:br>
            <a:r>
              <a:rPr lang="de-DE" dirty="0" smtClean="0"/>
              <a:t>Sie ist nass.</a:t>
            </a:r>
            <a:endParaRPr lang="de-DE" dirty="0" smtClean="0"/>
          </a:p>
          <a:p>
            <a:pPr marL="1163638" lvl="1" indent="-628650">
              <a:buNone/>
              <a:tabLst>
                <a:tab pos="1163638" algn="l"/>
              </a:tabLst>
            </a:pPr>
            <a:r>
              <a:rPr lang="de-DE" dirty="0" smtClean="0"/>
              <a:t>AC:	Eine Person ist </a:t>
            </a:r>
            <a:r>
              <a:rPr lang="de-DE" dirty="0" smtClean="0"/>
              <a:t>nass.</a:t>
            </a:r>
            <a:br>
              <a:rPr lang="de-DE" dirty="0" smtClean="0"/>
            </a:br>
            <a:r>
              <a:rPr lang="de-DE" dirty="0" smtClean="0"/>
              <a:t>Sie ist in ein Schwimmbecken gefallen.</a:t>
            </a:r>
          </a:p>
          <a:p>
            <a:pPr marL="1163638" lvl="1" indent="-628650">
              <a:tabLst>
                <a:tab pos="1163638" algn="l"/>
              </a:tabLst>
            </a:pPr>
            <a:r>
              <a:rPr lang="de-DE" b="1" dirty="0" smtClean="0"/>
              <a:t>prologisches Konditional (</a:t>
            </a:r>
            <a:r>
              <a:rPr lang="de-DE" b="1" dirty="0" smtClean="0"/>
              <a:t>MP &amp; MT ↑; AC &amp; DA </a:t>
            </a:r>
            <a:r>
              <a:rPr lang="de-DE" b="1" dirty="0" smtClean="0"/>
              <a:t>↓)</a:t>
            </a:r>
            <a:endParaRPr lang="de-DE" b="1" dirty="0" smtClean="0"/>
          </a:p>
          <a:p>
            <a:pPr marL="1163638" lvl="1" indent="-763588">
              <a:buNone/>
              <a:tabLst>
                <a:tab pos="1163638" algn="l"/>
              </a:tabLst>
            </a:pPr>
            <a:endParaRPr lang="de-DE" sz="200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Wenn ein Mädchen Geschlechtsverkehr vollzogen hat, dann ist es schwanger.</a:t>
            </a:r>
          </a:p>
          <a:p>
            <a:pPr marL="1163638" lvl="1" indent="-628650">
              <a:buNone/>
              <a:tabLst>
                <a:tab pos="1163638" algn="l"/>
              </a:tabLst>
            </a:pPr>
            <a:r>
              <a:rPr lang="de-DE" dirty="0" smtClean="0"/>
              <a:t>MP:	Ein Mädchen hat Geschlechtsverkehr vollzogen. </a:t>
            </a:r>
            <a:r>
              <a:rPr lang="de-DE" dirty="0" smtClean="0"/>
              <a:t>Das Mädchen ist schwanger.</a:t>
            </a:r>
            <a:endParaRPr lang="de-DE" dirty="0" smtClean="0"/>
          </a:p>
          <a:p>
            <a:pPr marL="1163638" lvl="1" indent="-628650">
              <a:buNone/>
              <a:tabLst>
                <a:tab pos="1163638" algn="l"/>
              </a:tabLst>
            </a:pPr>
            <a:r>
              <a:rPr lang="de-DE" dirty="0" smtClean="0"/>
              <a:t>AC:	Ein Mädchen ist </a:t>
            </a:r>
            <a:r>
              <a:rPr lang="de-DE" dirty="0" smtClean="0"/>
              <a:t>schwanger.</a:t>
            </a:r>
            <a:br>
              <a:rPr lang="de-DE" dirty="0" smtClean="0"/>
            </a:br>
            <a:r>
              <a:rPr lang="de-DE" dirty="0" smtClean="0"/>
              <a:t>Das Mädchen hat Geschlechtsverkehr vollzogen.</a:t>
            </a:r>
          </a:p>
          <a:p>
            <a:pPr marL="1163638" lvl="1" indent="-628650">
              <a:tabLst>
                <a:tab pos="1163638" algn="l"/>
              </a:tabLst>
            </a:pPr>
            <a:r>
              <a:rPr lang="de-DE" b="1" dirty="0" smtClean="0"/>
              <a:t>kontralogisches Konditional (</a:t>
            </a:r>
            <a:r>
              <a:rPr lang="de-DE" b="1" dirty="0" smtClean="0"/>
              <a:t>MP &amp; MT ↓, AC &amp; DA </a:t>
            </a:r>
            <a:r>
              <a:rPr lang="de-DE" b="1" dirty="0" smtClean="0"/>
              <a:t>↑)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erklärt man diese </a:t>
            </a:r>
            <a:r>
              <a:rPr lang="de-DE" dirty="0" smtClean="0"/>
              <a:t>Effekte?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Analytisch: Theorie der mentalen Modelle (</a:t>
            </a:r>
            <a:r>
              <a:rPr lang="en-US" dirty="0" smtClean="0"/>
              <a:t>Johnson-Laird &amp; Byrne, 1991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Wir bilden konkrete Repräsentationen der Probleme anhand derer wir Schlussfolgern</a:t>
            </a:r>
          </a:p>
          <a:p>
            <a:pPr lvl="1"/>
            <a:r>
              <a:rPr lang="de-DE" dirty="0" smtClean="0"/>
              <a:t>Abhängig vom Inhalt unterschiedliches Modell</a:t>
            </a:r>
          </a:p>
          <a:p>
            <a:r>
              <a:rPr lang="de-DE" dirty="0" err="1" smtClean="0"/>
              <a:t>Probabilistisch</a:t>
            </a:r>
            <a:r>
              <a:rPr lang="de-DE" dirty="0" smtClean="0"/>
              <a:t> (</a:t>
            </a:r>
            <a:r>
              <a:rPr lang="en-US" dirty="0" err="1" smtClean="0"/>
              <a:t>Oaksford</a:t>
            </a:r>
            <a:r>
              <a:rPr lang="en-US" dirty="0" smtClean="0"/>
              <a:t> &amp; </a:t>
            </a:r>
            <a:r>
              <a:rPr lang="en-US" dirty="0" err="1" smtClean="0"/>
              <a:t>Chater</a:t>
            </a:r>
            <a:r>
              <a:rPr lang="en-US" dirty="0" smtClean="0"/>
              <a:t>, 2007)</a:t>
            </a:r>
          </a:p>
          <a:p>
            <a:pPr lvl="1"/>
            <a:r>
              <a:rPr lang="de-DE" dirty="0" smtClean="0"/>
              <a:t>Wir extrahieren Wahrscheinlichkeiten aus Problemen anhand derer wir Schlussfolgern</a:t>
            </a:r>
          </a:p>
          <a:p>
            <a:pPr lvl="1"/>
            <a:r>
              <a:rPr lang="de-DE" dirty="0" smtClean="0"/>
              <a:t>z.B.: </a:t>
            </a:r>
            <a:r>
              <a:rPr lang="de-DE" dirty="0" smtClean="0"/>
              <a:t>Wenn </a:t>
            </a:r>
            <a:r>
              <a:rPr lang="de-DE" i="1" dirty="0" smtClean="0"/>
              <a:t>p,</a:t>
            </a:r>
            <a:r>
              <a:rPr lang="de-DE" dirty="0" smtClean="0"/>
              <a:t> dann </a:t>
            </a:r>
            <a:r>
              <a:rPr lang="de-DE" i="1" dirty="0" smtClean="0"/>
              <a:t>q</a:t>
            </a:r>
            <a:r>
              <a:rPr lang="de-DE" dirty="0" smtClean="0"/>
              <a:t> = P(</a:t>
            </a:r>
            <a:r>
              <a:rPr lang="de-DE" i="1" dirty="0" err="1" smtClean="0"/>
              <a:t>q</a:t>
            </a:r>
            <a:r>
              <a:rPr lang="de-DE" dirty="0" err="1" smtClean="0"/>
              <a:t>|</a:t>
            </a:r>
            <a:r>
              <a:rPr lang="de-DE" i="1" dirty="0" err="1" smtClean="0"/>
              <a:t>p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Abhängig vom Inhalt unterschiedliche Wahrscheinlichkeiten</a:t>
            </a:r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Konfundierung</a:t>
            </a:r>
            <a:r>
              <a:rPr lang="de-DE" dirty="0" smtClean="0"/>
              <a:t> Theorie &amp; Methode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Mentale Modelle: Experimente folgen deduktivem Paradigma </a:t>
            </a:r>
            <a:r>
              <a:rPr lang="de-DE" sz="2000" dirty="0" smtClean="0"/>
              <a:t>(z.B. </a:t>
            </a:r>
            <a:r>
              <a:rPr lang="en-US" sz="2000" dirty="0" smtClean="0"/>
              <a:t>Quinn &amp; </a:t>
            </a:r>
            <a:r>
              <a:rPr lang="en-US" sz="2000" dirty="0" err="1" smtClean="0"/>
              <a:t>Markovits</a:t>
            </a:r>
            <a:r>
              <a:rPr lang="en-US" sz="2000" dirty="0" smtClean="0"/>
              <a:t>, 2002)</a:t>
            </a:r>
            <a:endParaRPr lang="de-DE" dirty="0" smtClean="0"/>
          </a:p>
          <a:p>
            <a:pPr lvl="1"/>
            <a:r>
              <a:rPr lang="de-DE" dirty="0" smtClean="0"/>
              <a:t>Konditional ist wahr (Hintergrundwissen ignorieren)</a:t>
            </a:r>
          </a:p>
          <a:p>
            <a:pPr lvl="1"/>
            <a:r>
              <a:rPr lang="de-DE" dirty="0" smtClean="0"/>
              <a:t>VPs sollen Argumente ihrer Form nach bewerten</a:t>
            </a:r>
          </a:p>
          <a:p>
            <a:pPr lvl="1">
              <a:buNone/>
            </a:pPr>
            <a:r>
              <a:rPr lang="de-DE" dirty="0" smtClean="0">
                <a:sym typeface="Wingdings"/>
              </a:rPr>
              <a:t>	</a:t>
            </a:r>
            <a:r>
              <a:rPr lang="de-DE" dirty="0" smtClean="0"/>
              <a:t>deduktive Instruktionen</a:t>
            </a:r>
          </a:p>
          <a:p>
            <a:r>
              <a:rPr lang="de-DE" dirty="0" err="1" smtClean="0"/>
              <a:t>Probabilistisch</a:t>
            </a:r>
            <a:r>
              <a:rPr lang="de-DE" dirty="0" smtClean="0"/>
              <a:t>: Experimente modellieren alltägliches Schlussfolgern </a:t>
            </a:r>
            <a:r>
              <a:rPr lang="de-DE" sz="2000" dirty="0" smtClean="0"/>
              <a:t>(z.B. </a:t>
            </a:r>
            <a:r>
              <a:rPr lang="de-DE" sz="2000" dirty="0" err="1" smtClean="0"/>
              <a:t>Oaksford</a:t>
            </a:r>
            <a:r>
              <a:rPr lang="de-DE" sz="2000" dirty="0" smtClean="0"/>
              <a:t> et al., 2000)</a:t>
            </a:r>
            <a:endParaRPr lang="de-DE" dirty="0" smtClean="0"/>
          </a:p>
          <a:p>
            <a:pPr lvl="1"/>
            <a:r>
              <a:rPr lang="de-DE" dirty="0" smtClean="0"/>
              <a:t>kein Fokus auf logische Form</a:t>
            </a:r>
          </a:p>
          <a:p>
            <a:pPr lvl="1"/>
            <a:r>
              <a:rPr lang="de-DE" dirty="0" smtClean="0"/>
              <a:t>VPs sollen Argumente anhand von Hintergrundwissen bewerten</a:t>
            </a:r>
          </a:p>
          <a:p>
            <a:pPr lvl="1">
              <a:buNone/>
            </a:pPr>
            <a:r>
              <a:rPr lang="de-DE" dirty="0" smtClean="0">
                <a:sym typeface="Wingdings"/>
              </a:rPr>
              <a:t>	induktive Instruktionen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Unsere Experimente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340768"/>
            <a:ext cx="7704137" cy="5040559"/>
          </a:xfrm>
        </p:spPr>
        <p:txBody>
          <a:bodyPr>
            <a:normAutofit/>
          </a:bodyPr>
          <a:lstStyle/>
          <a:p>
            <a:r>
              <a:rPr lang="de-DE" dirty="0" smtClean="0"/>
              <a:t>Kann man Antworten unter beiden Instruktionsarten mit einem Prozess erklären?</a:t>
            </a:r>
          </a:p>
          <a:p>
            <a:r>
              <a:rPr lang="de-DE" dirty="0" smtClean="0"/>
              <a:t>Kann man beide Instruktionen dissoziieren?</a:t>
            </a:r>
          </a:p>
          <a:p>
            <a:r>
              <a:rPr lang="de-DE" dirty="0" smtClean="0"/>
              <a:t>Wir folgen dem Paradigma von Rips (2001) indem wir Gültigkeit von Argumenten und Plausibilität von Argumenten kreuzen um eine Dissoziation zu finden</a:t>
            </a:r>
          </a:p>
          <a:p>
            <a:pPr lvl="1"/>
            <a:r>
              <a:rPr lang="de-DE" dirty="0" smtClean="0"/>
              <a:t>gültig &amp; plausibel </a:t>
            </a:r>
            <a:r>
              <a:rPr lang="de-DE" i="1" dirty="0" smtClean="0"/>
              <a:t>vs.</a:t>
            </a:r>
            <a:r>
              <a:rPr lang="de-DE" dirty="0" smtClean="0"/>
              <a:t> </a:t>
            </a:r>
            <a:r>
              <a:rPr lang="de-DE" b="1" dirty="0" smtClean="0"/>
              <a:t>gültig &amp; </a:t>
            </a:r>
            <a:r>
              <a:rPr lang="de-DE" b="1" dirty="0" err="1" smtClean="0"/>
              <a:t>unplausibel</a:t>
            </a:r>
            <a:r>
              <a:rPr lang="de-DE" b="1" dirty="0" smtClean="0"/>
              <a:t> </a:t>
            </a:r>
            <a:r>
              <a:rPr lang="de-DE" b="1" i="1" dirty="0" smtClean="0"/>
              <a:t>vs. </a:t>
            </a:r>
            <a:r>
              <a:rPr lang="de-DE" b="1" dirty="0" smtClean="0"/>
              <a:t>ungültig &amp; plausibel</a:t>
            </a:r>
            <a:r>
              <a:rPr lang="de-DE" dirty="0" smtClean="0"/>
              <a:t> </a:t>
            </a:r>
            <a:r>
              <a:rPr lang="de-DE" i="1" dirty="0" smtClean="0"/>
              <a:t>vs. </a:t>
            </a:r>
            <a:r>
              <a:rPr lang="de-DE" dirty="0" smtClean="0"/>
              <a:t>ungültig &amp; </a:t>
            </a:r>
            <a:r>
              <a:rPr lang="de-DE" dirty="0" err="1" smtClean="0"/>
              <a:t>unplausibel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Es folgen 2 Experimente um diese Frage zu beantworten.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Experiment 1 (n = 40)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deduktive </a:t>
            </a:r>
            <a:r>
              <a:rPr lang="de-DE" i="1" dirty="0" smtClean="0"/>
              <a:t>vs. </a:t>
            </a:r>
            <a:r>
              <a:rPr lang="de-DE" dirty="0" smtClean="0"/>
              <a:t>induktive Instruktionen</a:t>
            </a:r>
          </a:p>
          <a:p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Gültigkeit des Problem (MP </a:t>
            </a:r>
            <a:r>
              <a:rPr lang="de-DE" i="1" dirty="0" smtClean="0"/>
              <a:t>vs. </a:t>
            </a:r>
            <a:r>
              <a:rPr lang="de-DE" dirty="0" smtClean="0"/>
              <a:t>AC; MT </a:t>
            </a:r>
            <a:r>
              <a:rPr lang="de-DE" i="1" dirty="0" smtClean="0"/>
              <a:t>vs. </a:t>
            </a:r>
            <a:r>
              <a:rPr lang="de-DE" dirty="0" smtClean="0"/>
              <a:t>DA)</a:t>
            </a:r>
          </a:p>
          <a:p>
            <a:pPr lvl="1"/>
            <a:r>
              <a:rPr lang="de-DE" dirty="0" smtClean="0"/>
              <a:t>Art der Konditionale (4 Inhalte):</a:t>
            </a:r>
            <a:br>
              <a:rPr lang="de-DE" dirty="0" smtClean="0"/>
            </a:br>
            <a:r>
              <a:rPr lang="de-DE" i="1" dirty="0" smtClean="0"/>
              <a:t>Prologische Konditionale: </a:t>
            </a:r>
            <a:r>
              <a:rPr lang="de-DE" dirty="0" smtClean="0"/>
              <a:t>Wenn eine Person in ein Schwimmbecken gefallen ist, dann ist sie nass.</a:t>
            </a:r>
            <a:br>
              <a:rPr lang="de-DE" dirty="0" smtClean="0"/>
            </a:br>
            <a:r>
              <a:rPr lang="de-DE" i="1" dirty="0" smtClean="0"/>
              <a:t>Kontralogische Konditionale: </a:t>
            </a:r>
            <a:r>
              <a:rPr lang="de-DE" dirty="0" smtClean="0"/>
              <a:t>Wenn eine Person nass ist, dann ist sie in ein Schwimmbecken gefallen.</a:t>
            </a:r>
          </a:p>
          <a:p>
            <a:r>
              <a:rPr lang="de-DE" dirty="0" smtClean="0"/>
              <a:t>AV: Antwort auf Skala von 0 – 100.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F885A-206C-4735-83D8-FDE762F8AAEB}" type="datetime1">
              <a:rPr lang="de-DE" smtClean="0"/>
              <a:pPr/>
              <a:t>14.03.2011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AA6C3B-0E5B-4417-BA0A-903DE5918249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Induktives und Deduktives Schlussfolgern mit Konditionalen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56&quot;/&gt;&lt;/object&gt;&lt;object type=&quot;3&quot; unique_id=&quot;10005&quot;&gt;&lt;property id=&quot;20148&quot; value=&quot;5&quot;/&gt;&lt;property id=&quot;20300&quot; value=&quot;Folie 2 - &amp;quot;Testfolie&amp;quot;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Uni_Praesentation_E1_RGB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Uni_Praesentation_E1_RGB</Template>
  <TotalTime>0</TotalTime>
  <Words>920</Words>
  <Application>Microsoft Office PowerPoint</Application>
  <PresentationFormat>Bildschirmpräsentation (4:3)</PresentationFormat>
  <Paragraphs>195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Uni_Praesentation_E1_RGB</vt:lpstr>
      <vt:lpstr>Induktives und Deduktives Schlussfolgern mit Konditionalen</vt:lpstr>
      <vt:lpstr>Konditional</vt:lpstr>
      <vt:lpstr>Konditionales Schlussfolgern</vt:lpstr>
      <vt:lpstr>Folie 4</vt:lpstr>
      <vt:lpstr>Einfluss des Inhalts: Gegenbeispiele</vt:lpstr>
      <vt:lpstr>Wie erklärt man diese Effekte?</vt:lpstr>
      <vt:lpstr>Konfundierung Theorie &amp; Methode</vt:lpstr>
      <vt:lpstr>Unsere Experimente</vt:lpstr>
      <vt:lpstr>Experiment 1 (n = 40)</vt:lpstr>
      <vt:lpstr>Folie 10</vt:lpstr>
      <vt:lpstr>Folie 11</vt:lpstr>
      <vt:lpstr>Folie 12</vt:lpstr>
      <vt:lpstr>Experiment 1: Zusammenfassung</vt:lpstr>
      <vt:lpstr>Experiment 2 (n = 56)</vt:lpstr>
      <vt:lpstr>Folie 15</vt:lpstr>
      <vt:lpstr>Folie 16</vt:lpstr>
      <vt:lpstr>Folie 17</vt:lpstr>
      <vt:lpstr>Experiment 2: Zusammenfassung</vt:lpstr>
      <vt:lpstr>Diskussion</vt:lpstr>
      <vt:lpstr>Danke für Ihre Aufmerksamkeit</vt:lpstr>
      <vt:lpstr>Folie 21</vt:lpstr>
    </vt:vector>
  </TitlesOfParts>
  <Company>Universität 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singmann</dc:creator>
  <cp:lastModifiedBy>Administrator</cp:lastModifiedBy>
  <cp:revision>104</cp:revision>
  <cp:lastPrinted>2009-07-21T13:24:06Z</cp:lastPrinted>
  <dcterms:created xsi:type="dcterms:W3CDTF">2011-03-10T16:35:38Z</dcterms:created>
  <dcterms:modified xsi:type="dcterms:W3CDTF">2011-03-14T08:03:07Z</dcterms:modified>
</cp:coreProperties>
</file>